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 id="2147483684" r:id="rId6"/>
    <p:sldMasterId id="2147483672" r:id="rId7"/>
    <p:sldMasterId id="2147483660" r:id="rId8"/>
    <p:sldMasterId id="2147483720" r:id="rId9"/>
  </p:sldMasterIdLst>
  <p:notesMasterIdLst>
    <p:notesMasterId r:id="rId68"/>
  </p:notesMasterIdLst>
  <p:sldIdLst>
    <p:sldId id="453" r:id="rId10"/>
    <p:sldId id="475" r:id="rId11"/>
    <p:sldId id="400" r:id="rId12"/>
    <p:sldId id="454" r:id="rId13"/>
    <p:sldId id="457" r:id="rId14"/>
    <p:sldId id="452" r:id="rId15"/>
    <p:sldId id="407" r:id="rId16"/>
    <p:sldId id="426" r:id="rId17"/>
    <p:sldId id="463" r:id="rId18"/>
    <p:sldId id="477" r:id="rId19"/>
    <p:sldId id="478" r:id="rId20"/>
    <p:sldId id="402" r:id="rId21"/>
    <p:sldId id="487" r:id="rId22"/>
    <p:sldId id="460" r:id="rId23"/>
    <p:sldId id="384" r:id="rId24"/>
    <p:sldId id="464" r:id="rId25"/>
    <p:sldId id="465" r:id="rId26"/>
    <p:sldId id="471" r:id="rId27"/>
    <p:sldId id="479" r:id="rId28"/>
    <p:sldId id="474" r:id="rId29"/>
    <p:sldId id="461" r:id="rId30"/>
    <p:sldId id="390" r:id="rId31"/>
    <p:sldId id="408" r:id="rId32"/>
    <p:sldId id="395" r:id="rId33"/>
    <p:sldId id="480" r:id="rId34"/>
    <p:sldId id="466" r:id="rId35"/>
    <p:sldId id="481" r:id="rId36"/>
    <p:sldId id="482" r:id="rId37"/>
    <p:sldId id="470" r:id="rId38"/>
    <p:sldId id="403" r:id="rId39"/>
    <p:sldId id="391" r:id="rId40"/>
    <p:sldId id="409" r:id="rId41"/>
    <p:sldId id="396" r:id="rId42"/>
    <p:sldId id="467" r:id="rId43"/>
    <p:sldId id="476" r:id="rId44"/>
    <p:sldId id="483" r:id="rId45"/>
    <p:sldId id="404" r:id="rId46"/>
    <p:sldId id="392" r:id="rId47"/>
    <p:sldId id="410" r:id="rId48"/>
    <p:sldId id="397" r:id="rId49"/>
    <p:sldId id="418" r:id="rId50"/>
    <p:sldId id="484" r:id="rId51"/>
    <p:sldId id="485" r:id="rId52"/>
    <p:sldId id="486" r:id="rId53"/>
    <p:sldId id="405" r:id="rId54"/>
    <p:sldId id="393" r:id="rId55"/>
    <p:sldId id="411" r:id="rId56"/>
    <p:sldId id="398" r:id="rId57"/>
    <p:sldId id="419" r:id="rId58"/>
    <p:sldId id="459" r:id="rId59"/>
    <p:sldId id="394" r:id="rId60"/>
    <p:sldId id="420" r:id="rId61"/>
    <p:sldId id="421" r:id="rId62"/>
    <p:sldId id="422" r:id="rId63"/>
    <p:sldId id="425" r:id="rId64"/>
    <p:sldId id="423" r:id="rId65"/>
    <p:sldId id="424" r:id="rId66"/>
    <p:sldId id="48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Drummond" initials="LD" lastIdx="44" clrIdx="0">
    <p:extLst>
      <p:ext uri="{19B8F6BF-5375-455C-9EA6-DF929625EA0E}">
        <p15:presenceInfo xmlns:p15="http://schemas.microsoft.com/office/powerpoint/2012/main" userId="S-1-5-21-2032500944-680512171-4281770524-97420" providerId="AD"/>
      </p:ext>
    </p:extLst>
  </p:cmAuthor>
  <p:cmAuthor id="2" name="Claire Greszczuk" initials="CG" lastIdx="14" clrIdx="1">
    <p:extLst>
      <p:ext uri="{19B8F6BF-5375-455C-9EA6-DF929625EA0E}">
        <p15:presenceInfo xmlns:p15="http://schemas.microsoft.com/office/powerpoint/2012/main" userId="S-1-5-21-2032500944-680512171-4281770524-125625" providerId="AD"/>
      </p:ext>
    </p:extLst>
  </p:cmAuthor>
  <p:cmAuthor id="3" name="Noor-e-hira Ahmer" initials="NA" lastIdx="18" clrIdx="2">
    <p:extLst>
      <p:ext uri="{19B8F6BF-5375-455C-9EA6-DF929625EA0E}">
        <p15:presenceInfo xmlns:p15="http://schemas.microsoft.com/office/powerpoint/2012/main" userId="S-1-5-21-2032500944-680512171-4281770524-132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45BA"/>
    <a:srgbClr val="EF7D03"/>
    <a:srgbClr val="00A897"/>
    <a:srgbClr val="FF9999"/>
    <a:srgbClr val="F1D9F3"/>
    <a:srgbClr val="0069B3"/>
    <a:srgbClr val="FBC324"/>
    <a:srgbClr val="B8DED9"/>
    <a:srgbClr val="FEDEF9"/>
    <a:srgbClr val="FED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F5019-7CD8-47CB-AD35-44EF33B3D0D1}" v="72" dt="2022-03-16T13:49:04.644"/>
    <p1510:client id="{2D00E20C-96F8-4E8A-B094-E097AB48910C}" v="9" dt="2022-04-05T11:26:39.643"/>
    <p1510:client id="{38A13189-207D-4F5A-BA89-2FBA0E9665F5}" v="1485" dt="2022-03-23T18:32:46.420"/>
    <p1510:client id="{41AD8E5A-0F70-43EB-99D5-CD8004682648}" v="448" dt="2022-04-11T15:30:18.579"/>
    <p1510:client id="{77865B3D-DEDC-46DD-861D-2CDF1A9BC075}" v="25" dt="2022-03-21T22:31:26.768"/>
    <p1510:client id="{7870AF15-525F-465A-97E7-6F8DB5A3656C}" v="10" dt="2022-03-21T16:01:43.513"/>
    <p1510:client id="{8F945A64-CD02-49EC-AADB-A3EC4A21D5CF}" v="1" dt="2023-05-25T14:34:50.700"/>
    <p1510:client id="{B0A53992-725A-4073-9DDC-85C6C46A7CEA}" v="49" dt="2022-03-21T17:28:12.322"/>
    <p1510:client id="{B9BFA230-C1EC-4DD1-BA56-B0F960672E64}" v="305" dt="2022-04-06T11:14:38.507"/>
    <p1510:client id="{D35A7985-B6C2-4C08-85DF-17ADC406DE32}" v="106" dt="2022-04-19T14:19:06.270"/>
    <p1510:client id="{DCF291FB-6D1C-40C9-85C3-4F7EA99C4CF2}" v="1474" dt="2022-04-11T17:53:08.720"/>
    <p1510:client id="{DD871D80-824B-4BA3-ADCC-270C0D526B6B}" v="32" dt="2022-04-11T18:58:35.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72" autoAdjust="0"/>
  </p:normalViewPr>
  <p:slideViewPr>
    <p:cSldViewPr snapToGrid="0">
      <p:cViewPr varScale="1">
        <p:scale>
          <a:sx n="95" d="100"/>
          <a:sy n="95" d="100"/>
        </p:scale>
        <p:origin x="1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4.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r-e-hira Ahmer" userId="S::noor-e-hira.ahmer@newham.gov.uk::395f623b-771f-4d60-8e49-c79a42c6b2ef" providerId="AD" clId="Web-{8F945A64-CD02-49EC-AADB-A3EC4A21D5CF}"/>
    <pc:docChg chg="modSld">
      <pc:chgData name="Noor-e-hira Ahmer" userId="S::noor-e-hira.ahmer@newham.gov.uk::395f623b-771f-4d60-8e49-c79a42c6b2ef" providerId="AD" clId="Web-{8F945A64-CD02-49EC-AADB-A3EC4A21D5CF}" dt="2023-05-25T14:34:50.700" v="0" actId="1076"/>
      <pc:docMkLst>
        <pc:docMk/>
      </pc:docMkLst>
      <pc:sldChg chg="modSp">
        <pc:chgData name="Noor-e-hira Ahmer" userId="S::noor-e-hira.ahmer@newham.gov.uk::395f623b-771f-4d60-8e49-c79a42c6b2ef" providerId="AD" clId="Web-{8F945A64-CD02-49EC-AADB-A3EC4A21D5CF}" dt="2023-05-25T14:34:50.700" v="0" actId="1076"/>
        <pc:sldMkLst>
          <pc:docMk/>
          <pc:sldMk cId="3532295052" sldId="453"/>
        </pc:sldMkLst>
        <pc:spChg chg="mod">
          <ac:chgData name="Noor-e-hira Ahmer" userId="S::noor-e-hira.ahmer@newham.gov.uk::395f623b-771f-4d60-8e49-c79a42c6b2ef" providerId="AD" clId="Web-{8F945A64-CD02-49EC-AADB-A3EC4A21D5CF}" dt="2023-05-25T14:34:50.700" v="0" actId="1076"/>
          <ac:spMkLst>
            <pc:docMk/>
            <pc:sldMk cId="3532295052" sldId="453"/>
            <ac:spMk id="2" creationId="{00000000-0000-0000-0000-000000000000}"/>
          </ac:spMkLst>
        </pc:spChg>
      </pc:sldChg>
    </pc:docChg>
  </pc:docChgLst>
  <pc:docChgLst>
    <pc:chgData name="Noor-e-hira Ahmer" userId="S::noor-e-hira.ahmer@newham.gov.uk::395f623b-771f-4d60-8e49-c79a42c6b2ef" providerId="AD" clId="Web-{0EFF5019-7CD8-47CB-AD35-44EF33B3D0D1}"/>
    <pc:docChg chg="addSld modSld sldOrd">
      <pc:chgData name="Noor-e-hira Ahmer" userId="S::noor-e-hira.ahmer@newham.gov.uk::395f623b-771f-4d60-8e49-c79a42c6b2ef" providerId="AD" clId="Web-{0EFF5019-7CD8-47CB-AD35-44EF33B3D0D1}" dt="2022-03-16T13:49:04.644" v="63" actId="1076"/>
      <pc:docMkLst>
        <pc:docMk/>
      </pc:docMkLst>
      <pc:sldChg chg="addSp modSp new">
        <pc:chgData name="Noor-e-hira Ahmer" userId="S::noor-e-hira.ahmer@newham.gov.uk::395f623b-771f-4d60-8e49-c79a42c6b2ef" providerId="AD" clId="Web-{0EFF5019-7CD8-47CB-AD35-44EF33B3D0D1}" dt="2022-03-16T13:32:05.639" v="9" actId="1076"/>
        <pc:sldMkLst>
          <pc:docMk/>
          <pc:sldMk cId="3397480090" sldId="470"/>
        </pc:sldMkLst>
        <pc:spChg chg="mod">
          <ac:chgData name="Noor-e-hira Ahmer" userId="S::noor-e-hira.ahmer@newham.gov.uk::395f623b-771f-4d60-8e49-c79a42c6b2ef" providerId="AD" clId="Web-{0EFF5019-7CD8-47CB-AD35-44EF33B3D0D1}" dt="2022-03-16T13:32:05.639" v="9" actId="1076"/>
          <ac:spMkLst>
            <pc:docMk/>
            <pc:sldMk cId="3397480090" sldId="470"/>
            <ac:spMk id="2" creationId="{AA9BFD3A-D4AD-4898-B234-61CE1901F5DC}"/>
          </ac:spMkLst>
        </pc:spChg>
        <pc:picChg chg="add mod">
          <ac:chgData name="Noor-e-hira Ahmer" userId="S::noor-e-hira.ahmer@newham.gov.uk::395f623b-771f-4d60-8e49-c79a42c6b2ef" providerId="AD" clId="Web-{0EFF5019-7CD8-47CB-AD35-44EF33B3D0D1}" dt="2022-03-16T13:31:54.607" v="5" actId="1076"/>
          <ac:picMkLst>
            <pc:docMk/>
            <pc:sldMk cId="3397480090" sldId="470"/>
            <ac:picMk id="4" creationId="{7B20700B-EECB-4AF3-8A35-4FD01B267E09}"/>
          </ac:picMkLst>
        </pc:picChg>
      </pc:sldChg>
      <pc:sldChg chg="addSp delSp modSp new">
        <pc:chgData name="Noor-e-hira Ahmer" userId="S::noor-e-hira.ahmer@newham.gov.uk::395f623b-771f-4d60-8e49-c79a42c6b2ef" providerId="AD" clId="Web-{0EFF5019-7CD8-47CB-AD35-44EF33B3D0D1}" dt="2022-03-16T13:46:08.242" v="28" actId="1076"/>
        <pc:sldMkLst>
          <pc:docMk/>
          <pc:sldMk cId="3922223470" sldId="471"/>
        </pc:sldMkLst>
        <pc:spChg chg="mod">
          <ac:chgData name="Noor-e-hira Ahmer" userId="S::noor-e-hira.ahmer@newham.gov.uk::395f623b-771f-4d60-8e49-c79a42c6b2ef" providerId="AD" clId="Web-{0EFF5019-7CD8-47CB-AD35-44EF33B3D0D1}" dt="2022-03-16T13:46:08.242" v="28" actId="1076"/>
          <ac:spMkLst>
            <pc:docMk/>
            <pc:sldMk cId="3922223470" sldId="471"/>
            <ac:spMk id="2" creationId="{EFFAE36B-EDC8-4051-907A-1A44E8FCF7B0}"/>
          </ac:spMkLst>
        </pc:spChg>
        <pc:spChg chg="del mod">
          <ac:chgData name="Noor-e-hira Ahmer" userId="S::noor-e-hira.ahmer@newham.gov.uk::395f623b-771f-4d60-8e49-c79a42c6b2ef" providerId="AD" clId="Web-{0EFF5019-7CD8-47CB-AD35-44EF33B3D0D1}" dt="2022-03-16T13:45:30.614" v="12"/>
          <ac:spMkLst>
            <pc:docMk/>
            <pc:sldMk cId="3922223470" sldId="471"/>
            <ac:spMk id="3" creationId="{ECE41557-C78E-4C93-B372-2982CFE21068}"/>
          </ac:spMkLst>
        </pc:spChg>
        <pc:picChg chg="add mod">
          <ac:chgData name="Noor-e-hira Ahmer" userId="S::noor-e-hira.ahmer@newham.gov.uk::395f623b-771f-4d60-8e49-c79a42c6b2ef" providerId="AD" clId="Web-{0EFF5019-7CD8-47CB-AD35-44EF33B3D0D1}" dt="2022-03-16T13:45:53.944" v="18" actId="1076"/>
          <ac:picMkLst>
            <pc:docMk/>
            <pc:sldMk cId="3922223470" sldId="471"/>
            <ac:picMk id="5" creationId="{E9823B2B-2733-4C95-B1B7-A7A58DBE9272}"/>
          </ac:picMkLst>
        </pc:picChg>
      </pc:sldChg>
      <pc:sldChg chg="addSp delSp modSp new ord">
        <pc:chgData name="Noor-e-hira Ahmer" userId="S::noor-e-hira.ahmer@newham.gov.uk::395f623b-771f-4d60-8e49-c79a42c6b2ef" providerId="AD" clId="Web-{0EFF5019-7CD8-47CB-AD35-44EF33B3D0D1}" dt="2022-03-16T13:47:35.982" v="46" actId="1076"/>
        <pc:sldMkLst>
          <pc:docMk/>
          <pc:sldMk cId="1689245213" sldId="472"/>
        </pc:sldMkLst>
        <pc:spChg chg="mod">
          <ac:chgData name="Noor-e-hira Ahmer" userId="S::noor-e-hira.ahmer@newham.gov.uk::395f623b-771f-4d60-8e49-c79a42c6b2ef" providerId="AD" clId="Web-{0EFF5019-7CD8-47CB-AD35-44EF33B3D0D1}" dt="2022-03-16T13:47:07.777" v="41" actId="1076"/>
          <ac:spMkLst>
            <pc:docMk/>
            <pc:sldMk cId="1689245213" sldId="472"/>
            <ac:spMk id="2" creationId="{449C0620-EC2F-4811-99B1-67E36F0C1E7C}"/>
          </ac:spMkLst>
        </pc:spChg>
        <pc:spChg chg="del">
          <ac:chgData name="Noor-e-hira Ahmer" userId="S::noor-e-hira.ahmer@newham.gov.uk::395f623b-771f-4d60-8e49-c79a42c6b2ef" providerId="AD" clId="Web-{0EFF5019-7CD8-47CB-AD35-44EF33B3D0D1}" dt="2022-03-16T13:46:45.932" v="31"/>
          <ac:spMkLst>
            <pc:docMk/>
            <pc:sldMk cId="1689245213" sldId="472"/>
            <ac:spMk id="3" creationId="{D52F4230-02AD-4013-97FA-EC7810ACB2E2}"/>
          </ac:spMkLst>
        </pc:spChg>
        <pc:picChg chg="add mod">
          <ac:chgData name="Noor-e-hira Ahmer" userId="S::noor-e-hira.ahmer@newham.gov.uk::395f623b-771f-4d60-8e49-c79a42c6b2ef" providerId="AD" clId="Web-{0EFF5019-7CD8-47CB-AD35-44EF33B3D0D1}" dt="2022-03-16T13:47:35.982" v="46" actId="1076"/>
          <ac:picMkLst>
            <pc:docMk/>
            <pc:sldMk cId="1689245213" sldId="472"/>
            <ac:picMk id="5" creationId="{EC4FF6C0-1933-48DB-965D-228DFC54ECFF}"/>
          </ac:picMkLst>
        </pc:picChg>
      </pc:sldChg>
      <pc:sldChg chg="addSp modSp new">
        <pc:chgData name="Noor-e-hira Ahmer" userId="S::noor-e-hira.ahmer@newham.gov.uk::395f623b-771f-4d60-8e49-c79a42c6b2ef" providerId="AD" clId="Web-{0EFF5019-7CD8-47CB-AD35-44EF33B3D0D1}" dt="2022-03-16T13:49:04.644" v="63" actId="1076"/>
        <pc:sldMkLst>
          <pc:docMk/>
          <pc:sldMk cId="1694039389" sldId="473"/>
        </pc:sldMkLst>
        <pc:spChg chg="mod">
          <ac:chgData name="Noor-e-hira Ahmer" userId="S::noor-e-hira.ahmer@newham.gov.uk::395f623b-771f-4d60-8e49-c79a42c6b2ef" providerId="AD" clId="Web-{0EFF5019-7CD8-47CB-AD35-44EF33B3D0D1}" dt="2022-03-16T13:48:46.221" v="60"/>
          <ac:spMkLst>
            <pc:docMk/>
            <pc:sldMk cId="1694039389" sldId="473"/>
            <ac:spMk id="2" creationId="{3F39D278-C881-415E-9AB7-C5F3C6F02E56}"/>
          </ac:spMkLst>
        </pc:spChg>
        <pc:picChg chg="add mod">
          <ac:chgData name="Noor-e-hira Ahmer" userId="S::noor-e-hira.ahmer@newham.gov.uk::395f623b-771f-4d60-8e49-c79a42c6b2ef" providerId="AD" clId="Web-{0EFF5019-7CD8-47CB-AD35-44EF33B3D0D1}" dt="2022-03-16T13:49:04.644" v="63" actId="1076"/>
          <ac:picMkLst>
            <pc:docMk/>
            <pc:sldMk cId="1694039389" sldId="473"/>
            <ac:picMk id="4" creationId="{E61F6F7C-0FB4-4FCC-A41B-709B29CAB602}"/>
          </ac:picMkLst>
        </pc:picChg>
      </pc:sldChg>
    </pc:docChg>
  </pc:docChgLst>
  <pc:docChgLst>
    <pc:chgData name="Claire Greszczuk" userId="S::claire.greszczuk@newham.gov.uk::cd81e49d-0873-433a-b879-47773c6f2eb8" providerId="AD" clId="Web-{DD871D80-824B-4BA3-ADCC-270C0D526B6B}"/>
    <pc:docChg chg="modSld sldOrd">
      <pc:chgData name="Claire Greszczuk" userId="S::claire.greszczuk@newham.gov.uk::cd81e49d-0873-433a-b879-47773c6f2eb8" providerId="AD" clId="Web-{DD871D80-824B-4BA3-ADCC-270C0D526B6B}" dt="2022-04-11T18:58:35.028" v="29"/>
      <pc:docMkLst>
        <pc:docMk/>
      </pc:docMkLst>
      <pc:sldChg chg="ord">
        <pc:chgData name="Claire Greszczuk" userId="S::claire.greszczuk@newham.gov.uk::cd81e49d-0873-433a-b879-47773c6f2eb8" providerId="AD" clId="Web-{DD871D80-824B-4BA3-ADCC-270C0D526B6B}" dt="2022-04-11T18:56:26.743" v="0"/>
        <pc:sldMkLst>
          <pc:docMk/>
          <pc:sldMk cId="1661709715" sldId="463"/>
        </pc:sldMkLst>
      </pc:sldChg>
      <pc:sldChg chg="modSp">
        <pc:chgData name="Claire Greszczuk" userId="S::claire.greszczuk@newham.gov.uk::cd81e49d-0873-433a-b879-47773c6f2eb8" providerId="AD" clId="Web-{DD871D80-824B-4BA3-ADCC-270C0D526B6B}" dt="2022-04-11T18:57:00.650" v="8" actId="20577"/>
        <pc:sldMkLst>
          <pc:docMk/>
          <pc:sldMk cId="1844925289" sldId="477"/>
        </pc:sldMkLst>
        <pc:spChg chg="mod">
          <ac:chgData name="Claire Greszczuk" userId="S::claire.greszczuk@newham.gov.uk::cd81e49d-0873-433a-b879-47773c6f2eb8" providerId="AD" clId="Web-{DD871D80-824B-4BA3-ADCC-270C0D526B6B}" dt="2022-04-11T18:57:00.650" v="8" actId="20577"/>
          <ac:spMkLst>
            <pc:docMk/>
            <pc:sldMk cId="1844925289" sldId="477"/>
            <ac:spMk id="3" creationId="{00000000-0000-0000-0000-000000000000}"/>
          </ac:spMkLst>
        </pc:spChg>
      </pc:sldChg>
      <pc:sldChg chg="modSp">
        <pc:chgData name="Claire Greszczuk" userId="S::claire.greszczuk@newham.gov.uk::cd81e49d-0873-433a-b879-47773c6f2eb8" providerId="AD" clId="Web-{DD871D80-824B-4BA3-ADCC-270C0D526B6B}" dt="2022-04-11T18:57:10.854" v="26" actId="20577"/>
        <pc:sldMkLst>
          <pc:docMk/>
          <pc:sldMk cId="3165343461" sldId="478"/>
        </pc:sldMkLst>
        <pc:spChg chg="mod">
          <ac:chgData name="Claire Greszczuk" userId="S::claire.greszczuk@newham.gov.uk::cd81e49d-0873-433a-b879-47773c6f2eb8" providerId="AD" clId="Web-{DD871D80-824B-4BA3-ADCC-270C0D526B6B}" dt="2022-04-11T18:57:10.854" v="26" actId="20577"/>
          <ac:spMkLst>
            <pc:docMk/>
            <pc:sldMk cId="3165343461" sldId="478"/>
            <ac:spMk id="3" creationId="{00000000-0000-0000-0000-000000000000}"/>
          </ac:spMkLst>
        </pc:spChg>
      </pc:sldChg>
      <pc:sldChg chg="ord">
        <pc:chgData name="Claire Greszczuk" userId="S::claire.greszczuk@newham.gov.uk::cd81e49d-0873-433a-b879-47773c6f2eb8" providerId="AD" clId="Web-{DD871D80-824B-4BA3-ADCC-270C0D526B6B}" dt="2022-04-11T18:58:19.809" v="27"/>
        <pc:sldMkLst>
          <pc:docMk/>
          <pc:sldMk cId="3545599504" sldId="480"/>
        </pc:sldMkLst>
      </pc:sldChg>
      <pc:sldChg chg="ord">
        <pc:chgData name="Claire Greszczuk" userId="S::claire.greszczuk@newham.gov.uk::cd81e49d-0873-433a-b879-47773c6f2eb8" providerId="AD" clId="Web-{DD871D80-824B-4BA3-ADCC-270C0D526B6B}" dt="2022-04-11T18:58:30.059" v="28"/>
        <pc:sldMkLst>
          <pc:docMk/>
          <pc:sldMk cId="3906447839" sldId="481"/>
        </pc:sldMkLst>
      </pc:sldChg>
      <pc:sldChg chg="ord">
        <pc:chgData name="Claire Greszczuk" userId="S::claire.greszczuk@newham.gov.uk::cd81e49d-0873-433a-b879-47773c6f2eb8" providerId="AD" clId="Web-{DD871D80-824B-4BA3-ADCC-270C0D526B6B}" dt="2022-04-11T18:58:35.028" v="29"/>
        <pc:sldMkLst>
          <pc:docMk/>
          <pc:sldMk cId="1691876563" sldId="482"/>
        </pc:sldMkLst>
      </pc:sldChg>
    </pc:docChg>
  </pc:docChgLst>
  <pc:docChgLst>
    <pc:chgData name="Noor-e-hira Ahmer" userId="S::noor-e-hira.ahmer@newham.gov.uk::395f623b-771f-4d60-8e49-c79a42c6b2ef" providerId="AD" clId="Web-{DCF291FB-6D1C-40C9-85C3-4F7EA99C4CF2}"/>
    <pc:docChg chg="addSld delSld modSld sldOrd">
      <pc:chgData name="Noor-e-hira Ahmer" userId="S::noor-e-hira.ahmer@newham.gov.uk::395f623b-771f-4d60-8e49-c79a42c6b2ef" providerId="AD" clId="Web-{DCF291FB-6D1C-40C9-85C3-4F7EA99C4CF2}" dt="2022-04-11T17:53:08.720" v="770" actId="1076"/>
      <pc:docMkLst>
        <pc:docMk/>
      </pc:docMkLst>
      <pc:sldChg chg="ord">
        <pc:chgData name="Noor-e-hira Ahmer" userId="S::noor-e-hira.ahmer@newham.gov.uk::395f623b-771f-4d60-8e49-c79a42c6b2ef" providerId="AD" clId="Web-{DCF291FB-6D1C-40C9-85C3-4F7EA99C4CF2}" dt="2022-04-11T17:46:47.058" v="541"/>
        <pc:sldMkLst>
          <pc:docMk/>
          <pc:sldMk cId="2177727697" sldId="418"/>
        </pc:sldMkLst>
      </pc:sldChg>
      <pc:sldChg chg="del">
        <pc:chgData name="Noor-e-hira Ahmer" userId="S::noor-e-hira.ahmer@newham.gov.uk::395f623b-771f-4d60-8e49-c79a42c6b2ef" providerId="AD" clId="Web-{DCF291FB-6D1C-40C9-85C3-4F7EA99C4CF2}" dt="2022-04-11T17:47:05.481" v="542"/>
        <pc:sldMkLst>
          <pc:docMk/>
          <pc:sldMk cId="2782518039" sldId="469"/>
        </pc:sldMkLst>
      </pc:sldChg>
      <pc:sldChg chg="addSp modSp">
        <pc:chgData name="Noor-e-hira Ahmer" userId="S::noor-e-hira.ahmer@newham.gov.uk::395f623b-771f-4d60-8e49-c79a42c6b2ef" providerId="AD" clId="Web-{DCF291FB-6D1C-40C9-85C3-4F7EA99C4CF2}" dt="2022-04-11T17:23:58.928" v="65" actId="1076"/>
        <pc:sldMkLst>
          <pc:docMk/>
          <pc:sldMk cId="3545599504" sldId="480"/>
        </pc:sldMkLst>
        <pc:spChg chg="mod">
          <ac:chgData name="Noor-e-hira Ahmer" userId="S::noor-e-hira.ahmer@newham.gov.uk::395f623b-771f-4d60-8e49-c79a42c6b2ef" providerId="AD" clId="Web-{DCF291FB-6D1C-40C9-85C3-4F7EA99C4CF2}" dt="2022-04-11T17:16:04.745" v="2" actId="1076"/>
          <ac:spMkLst>
            <pc:docMk/>
            <pc:sldMk cId="3545599504" sldId="480"/>
            <ac:spMk id="7" creationId="{E614016A-6FE7-7405-00D0-32E82C5CDA92}"/>
          </ac:spMkLst>
        </pc:spChg>
        <pc:spChg chg="add mod">
          <ac:chgData name="Noor-e-hira Ahmer" userId="S::noor-e-hira.ahmer@newham.gov.uk::395f623b-771f-4d60-8e49-c79a42c6b2ef" providerId="AD" clId="Web-{DCF291FB-6D1C-40C9-85C3-4F7EA99C4CF2}" dt="2022-04-11T17:23:58.928" v="65" actId="1076"/>
          <ac:spMkLst>
            <pc:docMk/>
            <pc:sldMk cId="3545599504" sldId="480"/>
            <ac:spMk id="8" creationId="{A12699D9-3AC5-76A2-A6F5-80047CB1B183}"/>
          </ac:spMkLst>
        </pc:spChg>
        <pc:picChg chg="mod">
          <ac:chgData name="Noor-e-hira Ahmer" userId="S::noor-e-hira.ahmer@newham.gov.uk::395f623b-771f-4d60-8e49-c79a42c6b2ef" providerId="AD" clId="Web-{DCF291FB-6D1C-40C9-85C3-4F7EA99C4CF2}" dt="2022-04-11T17:16:00.104" v="1" actId="14100"/>
          <ac:picMkLst>
            <pc:docMk/>
            <pc:sldMk cId="3545599504" sldId="480"/>
            <ac:picMk id="4" creationId="{9977E0D1-B560-E398-43B7-6E5915879170}"/>
          </ac:picMkLst>
        </pc:picChg>
        <pc:picChg chg="add mod">
          <ac:chgData name="Noor-e-hira Ahmer" userId="S::noor-e-hira.ahmer@newham.gov.uk::395f623b-771f-4d60-8e49-c79a42c6b2ef" providerId="AD" clId="Web-{DCF291FB-6D1C-40C9-85C3-4F7EA99C4CF2}" dt="2022-04-11T17:16:27.029" v="6" actId="1076"/>
          <ac:picMkLst>
            <pc:docMk/>
            <pc:sldMk cId="3545599504" sldId="480"/>
            <ac:picMk id="5" creationId="{229B15A7-DA08-15B7-DA60-3E9C9329481A}"/>
          </ac:picMkLst>
        </pc:picChg>
      </pc:sldChg>
      <pc:sldChg chg="addSp delSp modSp add ord replId">
        <pc:chgData name="Noor-e-hira Ahmer" userId="S::noor-e-hira.ahmer@newham.gov.uk::395f623b-771f-4d60-8e49-c79a42c6b2ef" providerId="AD" clId="Web-{DCF291FB-6D1C-40C9-85C3-4F7EA99C4CF2}" dt="2022-04-11T17:29:42.885" v="156" actId="1076"/>
        <pc:sldMkLst>
          <pc:docMk/>
          <pc:sldMk cId="3906447839" sldId="481"/>
        </pc:sldMkLst>
        <pc:spChg chg="mod">
          <ac:chgData name="Noor-e-hira Ahmer" userId="S::noor-e-hira.ahmer@newham.gov.uk::395f623b-771f-4d60-8e49-c79a42c6b2ef" providerId="AD" clId="Web-{DCF291FB-6D1C-40C9-85C3-4F7EA99C4CF2}" dt="2022-04-11T17:29:34.635" v="154" actId="1076"/>
          <ac:spMkLst>
            <pc:docMk/>
            <pc:sldMk cId="3906447839" sldId="481"/>
            <ac:spMk id="7" creationId="{E614016A-6FE7-7405-00D0-32E82C5CDA92}"/>
          </ac:spMkLst>
        </pc:spChg>
        <pc:picChg chg="add mod">
          <ac:chgData name="Noor-e-hira Ahmer" userId="S::noor-e-hira.ahmer@newham.gov.uk::395f623b-771f-4d60-8e49-c79a42c6b2ef" providerId="AD" clId="Web-{DCF291FB-6D1C-40C9-85C3-4F7EA99C4CF2}" dt="2022-04-11T17:29:42.885" v="156" actId="1076"/>
          <ac:picMkLst>
            <pc:docMk/>
            <pc:sldMk cId="3906447839" sldId="481"/>
            <ac:picMk id="4" creationId="{242CC27E-4E1A-43FE-B5F7-79258806E2A7}"/>
          </ac:picMkLst>
        </pc:picChg>
        <pc:picChg chg="del">
          <ac:chgData name="Noor-e-hira Ahmer" userId="S::noor-e-hira.ahmer@newham.gov.uk::395f623b-771f-4d60-8e49-c79a42c6b2ef" providerId="AD" clId="Web-{DCF291FB-6D1C-40C9-85C3-4F7EA99C4CF2}" dt="2022-04-11T17:26:10.639" v="68"/>
          <ac:picMkLst>
            <pc:docMk/>
            <pc:sldMk cId="3906447839" sldId="481"/>
            <ac:picMk id="5" creationId="{E53E7C71-AE5A-A817-E72C-A70004A87A37}"/>
          </ac:picMkLst>
        </pc:picChg>
      </pc:sldChg>
      <pc:sldChg chg="addSp delSp modSp add replId">
        <pc:chgData name="Noor-e-hira Ahmer" userId="S::noor-e-hira.ahmer@newham.gov.uk::395f623b-771f-4d60-8e49-c79a42c6b2ef" providerId="AD" clId="Web-{DCF291FB-6D1C-40C9-85C3-4F7EA99C4CF2}" dt="2022-04-11T17:31:57.160" v="235" actId="1076"/>
        <pc:sldMkLst>
          <pc:docMk/>
          <pc:sldMk cId="1691876563" sldId="482"/>
        </pc:sldMkLst>
        <pc:spChg chg="mod">
          <ac:chgData name="Noor-e-hira Ahmer" userId="S::noor-e-hira.ahmer@newham.gov.uk::395f623b-771f-4d60-8e49-c79a42c6b2ef" providerId="AD" clId="Web-{DCF291FB-6D1C-40C9-85C3-4F7EA99C4CF2}" dt="2022-04-11T17:31:57.160" v="235" actId="1076"/>
          <ac:spMkLst>
            <pc:docMk/>
            <pc:sldMk cId="1691876563" sldId="482"/>
            <ac:spMk id="7" creationId="{E614016A-6FE7-7405-00D0-32E82C5CDA92}"/>
          </ac:spMkLst>
        </pc:spChg>
        <pc:picChg chg="del">
          <ac:chgData name="Noor-e-hira Ahmer" userId="S::noor-e-hira.ahmer@newham.gov.uk::395f623b-771f-4d60-8e49-c79a42c6b2ef" providerId="AD" clId="Web-{DCF291FB-6D1C-40C9-85C3-4F7EA99C4CF2}" dt="2022-04-11T17:30:14.934" v="158"/>
          <ac:picMkLst>
            <pc:docMk/>
            <pc:sldMk cId="1691876563" sldId="482"/>
            <ac:picMk id="4" creationId="{242CC27E-4E1A-43FE-B5F7-79258806E2A7}"/>
          </ac:picMkLst>
        </pc:picChg>
        <pc:picChg chg="add mod">
          <ac:chgData name="Noor-e-hira Ahmer" userId="S::noor-e-hira.ahmer@newham.gov.uk::395f623b-771f-4d60-8e49-c79a42c6b2ef" providerId="AD" clId="Web-{DCF291FB-6D1C-40C9-85C3-4F7EA99C4CF2}" dt="2022-04-11T17:30:41.062" v="163" actId="1076"/>
          <ac:picMkLst>
            <pc:docMk/>
            <pc:sldMk cId="1691876563" sldId="482"/>
            <ac:picMk id="5" creationId="{C91CD1DF-FAEC-79F8-C347-9294332BDE5F}"/>
          </ac:picMkLst>
        </pc:picChg>
      </pc:sldChg>
      <pc:sldChg chg="addSp delSp modSp add replId">
        <pc:chgData name="Noor-e-hira Ahmer" userId="S::noor-e-hira.ahmer@newham.gov.uk::395f623b-771f-4d60-8e49-c79a42c6b2ef" providerId="AD" clId="Web-{DCF291FB-6D1C-40C9-85C3-4F7EA99C4CF2}" dt="2022-04-11T17:38:09.729" v="364" actId="1076"/>
        <pc:sldMkLst>
          <pc:docMk/>
          <pc:sldMk cId="4276526140" sldId="483"/>
        </pc:sldMkLst>
        <pc:spChg chg="del">
          <ac:chgData name="Noor-e-hira Ahmer" userId="S::noor-e-hira.ahmer@newham.gov.uk::395f623b-771f-4d60-8e49-c79a42c6b2ef" providerId="AD" clId="Web-{DCF291FB-6D1C-40C9-85C3-4F7EA99C4CF2}" dt="2022-04-11T17:33:13.274" v="240"/>
          <ac:spMkLst>
            <pc:docMk/>
            <pc:sldMk cId="4276526140" sldId="483"/>
            <ac:spMk id="9" creationId="{00000000-0000-0000-0000-000000000000}"/>
          </ac:spMkLst>
        </pc:spChg>
        <pc:spChg chg="del">
          <ac:chgData name="Noor-e-hira Ahmer" userId="S::noor-e-hira.ahmer@newham.gov.uk::395f623b-771f-4d60-8e49-c79a42c6b2ef" providerId="AD" clId="Web-{DCF291FB-6D1C-40C9-85C3-4F7EA99C4CF2}" dt="2022-04-11T17:33:15.602" v="241"/>
          <ac:spMkLst>
            <pc:docMk/>
            <pc:sldMk cId="4276526140" sldId="483"/>
            <ac:spMk id="10" creationId="{00000000-0000-0000-0000-000000000000}"/>
          </ac:spMkLst>
        </pc:spChg>
        <pc:spChg chg="del">
          <ac:chgData name="Noor-e-hira Ahmer" userId="S::noor-e-hira.ahmer@newham.gov.uk::395f623b-771f-4d60-8e49-c79a42c6b2ef" providerId="AD" clId="Web-{DCF291FB-6D1C-40C9-85C3-4F7EA99C4CF2}" dt="2022-04-11T17:33:08.430" v="237"/>
          <ac:spMkLst>
            <pc:docMk/>
            <pc:sldMk cId="4276526140" sldId="483"/>
            <ac:spMk id="14" creationId="{00000000-0000-0000-0000-000000000000}"/>
          </ac:spMkLst>
        </pc:spChg>
        <pc:spChg chg="mod">
          <ac:chgData name="Noor-e-hira Ahmer" userId="S::noor-e-hira.ahmer@newham.gov.uk::395f623b-771f-4d60-8e49-c79a42c6b2ef" providerId="AD" clId="Web-{DCF291FB-6D1C-40C9-85C3-4F7EA99C4CF2}" dt="2022-04-11T17:38:09.729" v="364" actId="1076"/>
          <ac:spMkLst>
            <pc:docMk/>
            <pc:sldMk cId="4276526140" sldId="483"/>
            <ac:spMk id="16" creationId="{00000000-0000-0000-0000-000000000000}"/>
          </ac:spMkLst>
        </pc:spChg>
        <pc:picChg chg="add mod">
          <ac:chgData name="Noor-e-hira Ahmer" userId="S::noor-e-hira.ahmer@newham.gov.uk::395f623b-771f-4d60-8e49-c79a42c6b2ef" providerId="AD" clId="Web-{DCF291FB-6D1C-40C9-85C3-4F7EA99C4CF2}" dt="2022-04-11T17:38:04.650" v="363" actId="1076"/>
          <ac:picMkLst>
            <pc:docMk/>
            <pc:sldMk cId="4276526140" sldId="483"/>
            <ac:picMk id="2" creationId="{1C20B587-ADC2-1C4C-91A1-15B14017D6E8}"/>
          </ac:picMkLst>
        </pc:picChg>
        <pc:picChg chg="del">
          <ac:chgData name="Noor-e-hira Ahmer" userId="S::noor-e-hira.ahmer@newham.gov.uk::395f623b-771f-4d60-8e49-c79a42c6b2ef" providerId="AD" clId="Web-{DCF291FB-6D1C-40C9-85C3-4F7EA99C4CF2}" dt="2022-04-11T17:33:10.774" v="239"/>
          <ac:picMkLst>
            <pc:docMk/>
            <pc:sldMk cId="4276526140" sldId="483"/>
            <ac:picMk id="8" creationId="{00000000-0000-0000-0000-000000000000}"/>
          </ac:picMkLst>
        </pc:picChg>
        <pc:picChg chg="del">
          <ac:chgData name="Noor-e-hira Ahmer" userId="S::noor-e-hira.ahmer@newham.gov.uk::395f623b-771f-4d60-8e49-c79a42c6b2ef" providerId="AD" clId="Web-{DCF291FB-6D1C-40C9-85C3-4F7EA99C4CF2}" dt="2022-04-11T17:33:09.680" v="238"/>
          <ac:picMkLst>
            <pc:docMk/>
            <pc:sldMk cId="4276526140" sldId="483"/>
            <ac:picMk id="15" creationId="{00000000-0000-0000-0000-000000000000}"/>
          </ac:picMkLst>
        </pc:picChg>
      </pc:sldChg>
      <pc:sldChg chg="addSp delSp modSp add replId">
        <pc:chgData name="Noor-e-hira Ahmer" userId="S::noor-e-hira.ahmer@newham.gov.uk::395f623b-771f-4d60-8e49-c79a42c6b2ef" providerId="AD" clId="Web-{DCF291FB-6D1C-40C9-85C3-4F7EA99C4CF2}" dt="2022-04-11T17:46:32.838" v="540" actId="1076"/>
        <pc:sldMkLst>
          <pc:docMk/>
          <pc:sldMk cId="3760098765" sldId="484"/>
        </pc:sldMkLst>
        <pc:spChg chg="del mod">
          <ac:chgData name="Noor-e-hira Ahmer" userId="S::noor-e-hira.ahmer@newham.gov.uk::395f623b-771f-4d60-8e49-c79a42c6b2ef" providerId="AD" clId="Web-{DCF291FB-6D1C-40C9-85C3-4F7EA99C4CF2}" dt="2022-04-11T17:41:59.398" v="380"/>
          <ac:spMkLst>
            <pc:docMk/>
            <pc:sldMk cId="3760098765" sldId="484"/>
            <ac:spMk id="2" creationId="{00000000-0000-0000-0000-000000000000}"/>
          </ac:spMkLst>
        </pc:spChg>
        <pc:spChg chg="del mod">
          <ac:chgData name="Noor-e-hira Ahmer" userId="S::noor-e-hira.ahmer@newham.gov.uk::395f623b-771f-4d60-8e49-c79a42c6b2ef" providerId="AD" clId="Web-{DCF291FB-6D1C-40C9-85C3-4F7EA99C4CF2}" dt="2022-04-11T17:42:06.820" v="383"/>
          <ac:spMkLst>
            <pc:docMk/>
            <pc:sldMk cId="3760098765" sldId="484"/>
            <ac:spMk id="6" creationId="{00000000-0000-0000-0000-000000000000}"/>
          </ac:spMkLst>
        </pc:spChg>
        <pc:spChg chg="del">
          <ac:chgData name="Noor-e-hira Ahmer" userId="S::noor-e-hira.ahmer@newham.gov.uk::395f623b-771f-4d60-8e49-c79a42c6b2ef" providerId="AD" clId="Web-{DCF291FB-6D1C-40C9-85C3-4F7EA99C4CF2}" dt="2022-04-11T17:41:21.537" v="367"/>
          <ac:spMkLst>
            <pc:docMk/>
            <pc:sldMk cId="3760098765" sldId="484"/>
            <ac:spMk id="8" creationId="{00000000-0000-0000-0000-000000000000}"/>
          </ac:spMkLst>
        </pc:spChg>
        <pc:spChg chg="add mod">
          <ac:chgData name="Noor-e-hira Ahmer" userId="S::noor-e-hira.ahmer@newham.gov.uk::395f623b-771f-4d60-8e49-c79a42c6b2ef" providerId="AD" clId="Web-{DCF291FB-6D1C-40C9-85C3-4F7EA99C4CF2}" dt="2022-04-11T17:46:32.838" v="540" actId="1076"/>
          <ac:spMkLst>
            <pc:docMk/>
            <pc:sldMk cId="3760098765" sldId="484"/>
            <ac:spMk id="9" creationId="{8EB5466E-7EE8-2A34-DB21-149CCA581DEC}"/>
          </ac:spMkLst>
        </pc:spChg>
        <pc:spChg chg="add mod">
          <ac:chgData name="Noor-e-hira Ahmer" userId="S::noor-e-hira.ahmer@newham.gov.uk::395f623b-771f-4d60-8e49-c79a42c6b2ef" providerId="AD" clId="Web-{DCF291FB-6D1C-40C9-85C3-4F7EA99C4CF2}" dt="2022-04-11T17:46:21.288" v="538" actId="1076"/>
          <ac:spMkLst>
            <pc:docMk/>
            <pc:sldMk cId="3760098765" sldId="484"/>
            <ac:spMk id="11" creationId="{A3AC9773-137B-6F30-6905-C7B27D87B139}"/>
          </ac:spMkLst>
        </pc:spChg>
        <pc:picChg chg="add mod">
          <ac:chgData name="Noor-e-hira Ahmer" userId="S::noor-e-hira.ahmer@newham.gov.uk::395f623b-771f-4d60-8e49-c79a42c6b2ef" providerId="AD" clId="Web-{DCF291FB-6D1C-40C9-85C3-4F7EA99C4CF2}" dt="2022-04-11T17:45:08.424" v="477" actId="1076"/>
          <ac:picMkLst>
            <pc:docMk/>
            <pc:sldMk cId="3760098765" sldId="484"/>
            <ac:picMk id="3" creationId="{62E54BCE-5095-17B2-3724-20F7ECEAAA8A}"/>
          </ac:picMkLst>
        </pc:picChg>
        <pc:picChg chg="del">
          <ac:chgData name="Noor-e-hira Ahmer" userId="S::noor-e-hira.ahmer@newham.gov.uk::395f623b-771f-4d60-8e49-c79a42c6b2ef" providerId="AD" clId="Web-{DCF291FB-6D1C-40C9-85C3-4F7EA99C4CF2}" dt="2022-04-11T17:41:17.318" v="366"/>
          <ac:picMkLst>
            <pc:docMk/>
            <pc:sldMk cId="3760098765" sldId="484"/>
            <ac:picMk id="4" creationId="{00000000-0000-0000-0000-000000000000}"/>
          </ac:picMkLst>
        </pc:picChg>
        <pc:picChg chg="add mod">
          <ac:chgData name="Noor-e-hira Ahmer" userId="S::noor-e-hira.ahmer@newham.gov.uk::395f623b-771f-4d60-8e49-c79a42c6b2ef" providerId="AD" clId="Web-{DCF291FB-6D1C-40C9-85C3-4F7EA99C4CF2}" dt="2022-04-11T17:44:24.563" v="466" actId="1076"/>
          <ac:picMkLst>
            <pc:docMk/>
            <pc:sldMk cId="3760098765" sldId="484"/>
            <ac:picMk id="10" creationId="{41753A98-7871-639A-8581-8A9F7B7A66B7}"/>
          </ac:picMkLst>
        </pc:picChg>
      </pc:sldChg>
      <pc:sldChg chg="addSp delSp modSp add replId">
        <pc:chgData name="Noor-e-hira Ahmer" userId="S::noor-e-hira.ahmer@newham.gov.uk::395f623b-771f-4d60-8e49-c79a42c6b2ef" providerId="AD" clId="Web-{DCF291FB-6D1C-40C9-85C3-4F7EA99C4CF2}" dt="2022-04-11T17:49:48.897" v="638" actId="1076"/>
        <pc:sldMkLst>
          <pc:docMk/>
          <pc:sldMk cId="1787130798" sldId="485"/>
        </pc:sldMkLst>
        <pc:spChg chg="mod">
          <ac:chgData name="Noor-e-hira Ahmer" userId="S::noor-e-hira.ahmer@newham.gov.uk::395f623b-771f-4d60-8e49-c79a42c6b2ef" providerId="AD" clId="Web-{DCF291FB-6D1C-40C9-85C3-4F7EA99C4CF2}" dt="2022-04-11T17:49:48.897" v="638" actId="1076"/>
          <ac:spMkLst>
            <pc:docMk/>
            <pc:sldMk cId="1787130798" sldId="485"/>
            <ac:spMk id="9" creationId="{8EB5466E-7EE8-2A34-DB21-149CCA581DEC}"/>
          </ac:spMkLst>
        </pc:spChg>
        <pc:spChg chg="del">
          <ac:chgData name="Noor-e-hira Ahmer" userId="S::noor-e-hira.ahmer@newham.gov.uk::395f623b-771f-4d60-8e49-c79a42c6b2ef" providerId="AD" clId="Web-{DCF291FB-6D1C-40C9-85C3-4F7EA99C4CF2}" dt="2022-04-11T17:48:10.641" v="546"/>
          <ac:spMkLst>
            <pc:docMk/>
            <pc:sldMk cId="1787130798" sldId="485"/>
            <ac:spMk id="11" creationId="{A3AC9773-137B-6F30-6905-C7B27D87B139}"/>
          </ac:spMkLst>
        </pc:spChg>
        <pc:picChg chg="add mod">
          <ac:chgData name="Noor-e-hira Ahmer" userId="S::noor-e-hira.ahmer@newham.gov.uk::395f623b-771f-4d60-8e49-c79a42c6b2ef" providerId="AD" clId="Web-{DCF291FB-6D1C-40C9-85C3-4F7EA99C4CF2}" dt="2022-04-11T17:48:16.063" v="552" actId="1076"/>
          <ac:picMkLst>
            <pc:docMk/>
            <pc:sldMk cId="1787130798" sldId="485"/>
            <ac:picMk id="2" creationId="{231DD0F7-E732-CFB2-87D7-3027CB2E1A4D}"/>
          </ac:picMkLst>
        </pc:picChg>
        <pc:picChg chg="del">
          <ac:chgData name="Noor-e-hira Ahmer" userId="S::noor-e-hira.ahmer@newham.gov.uk::395f623b-771f-4d60-8e49-c79a42c6b2ef" providerId="AD" clId="Web-{DCF291FB-6D1C-40C9-85C3-4F7EA99C4CF2}" dt="2022-04-11T17:47:52.530" v="544"/>
          <ac:picMkLst>
            <pc:docMk/>
            <pc:sldMk cId="1787130798" sldId="485"/>
            <ac:picMk id="3" creationId="{62E54BCE-5095-17B2-3724-20F7ECEAAA8A}"/>
          </ac:picMkLst>
        </pc:picChg>
        <pc:picChg chg="del">
          <ac:chgData name="Noor-e-hira Ahmer" userId="S::noor-e-hira.ahmer@newham.gov.uk::395f623b-771f-4d60-8e49-c79a42c6b2ef" providerId="AD" clId="Web-{DCF291FB-6D1C-40C9-85C3-4F7EA99C4CF2}" dt="2022-04-11T17:48:01.812" v="545"/>
          <ac:picMkLst>
            <pc:docMk/>
            <pc:sldMk cId="1787130798" sldId="485"/>
            <ac:picMk id="10" creationId="{41753A98-7871-639A-8581-8A9F7B7A66B7}"/>
          </ac:picMkLst>
        </pc:picChg>
      </pc:sldChg>
      <pc:sldChg chg="addSp delSp modSp add replId">
        <pc:chgData name="Noor-e-hira Ahmer" userId="S::noor-e-hira.ahmer@newham.gov.uk::395f623b-771f-4d60-8e49-c79a42c6b2ef" providerId="AD" clId="Web-{DCF291FB-6D1C-40C9-85C3-4F7EA99C4CF2}" dt="2022-04-11T17:53:08.720" v="770" actId="1076"/>
        <pc:sldMkLst>
          <pc:docMk/>
          <pc:sldMk cId="2500637914" sldId="486"/>
        </pc:sldMkLst>
        <pc:spChg chg="add del mod">
          <ac:chgData name="Noor-e-hira Ahmer" userId="S::noor-e-hira.ahmer@newham.gov.uk::395f623b-771f-4d60-8e49-c79a42c6b2ef" providerId="AD" clId="Web-{DCF291FB-6D1C-40C9-85C3-4F7EA99C4CF2}" dt="2022-04-11T17:53:08.720" v="770" actId="1076"/>
          <ac:spMkLst>
            <pc:docMk/>
            <pc:sldMk cId="2500637914" sldId="486"/>
            <ac:spMk id="8" creationId="{815156E3-2FE3-52B1-40B0-6D17DFE7548E}"/>
          </ac:spMkLst>
        </pc:spChg>
        <pc:spChg chg="mod">
          <ac:chgData name="Noor-e-hira Ahmer" userId="S::noor-e-hira.ahmer@newham.gov.uk::395f623b-771f-4d60-8e49-c79a42c6b2ef" providerId="AD" clId="Web-{DCF291FB-6D1C-40C9-85C3-4F7EA99C4CF2}" dt="2022-04-11T17:52:54.892" v="767" actId="14100"/>
          <ac:spMkLst>
            <pc:docMk/>
            <pc:sldMk cId="2500637914" sldId="486"/>
            <ac:spMk id="9" creationId="{8EB5466E-7EE8-2A34-DB21-149CCA581DEC}"/>
          </ac:spMkLst>
        </pc:spChg>
        <pc:picChg chg="del">
          <ac:chgData name="Noor-e-hira Ahmer" userId="S::noor-e-hira.ahmer@newham.gov.uk::395f623b-771f-4d60-8e49-c79a42c6b2ef" providerId="AD" clId="Web-{DCF291FB-6D1C-40C9-85C3-4F7EA99C4CF2}" dt="2022-04-11T17:50:10.585" v="640"/>
          <ac:picMkLst>
            <pc:docMk/>
            <pc:sldMk cId="2500637914" sldId="486"/>
            <ac:picMk id="2" creationId="{231DD0F7-E732-CFB2-87D7-3027CB2E1A4D}"/>
          </ac:picMkLst>
        </pc:picChg>
        <pc:picChg chg="add mod">
          <ac:chgData name="Noor-e-hira Ahmer" userId="S::noor-e-hira.ahmer@newham.gov.uk::395f623b-771f-4d60-8e49-c79a42c6b2ef" providerId="AD" clId="Web-{DCF291FB-6D1C-40C9-85C3-4F7EA99C4CF2}" dt="2022-04-11T17:50:26.617" v="644" actId="14100"/>
          <ac:picMkLst>
            <pc:docMk/>
            <pc:sldMk cId="2500637914" sldId="486"/>
            <ac:picMk id="3" creationId="{11F21AC2-7E75-DBD6-412C-69796911A905}"/>
          </ac:picMkLst>
        </pc:picChg>
        <pc:picChg chg="add mod">
          <ac:chgData name="Noor-e-hira Ahmer" userId="S::noor-e-hira.ahmer@newham.gov.uk::395f623b-771f-4d60-8e49-c79a42c6b2ef" providerId="AD" clId="Web-{DCF291FB-6D1C-40C9-85C3-4F7EA99C4CF2}" dt="2022-04-11T17:50:53.806" v="650" actId="14100"/>
          <ac:picMkLst>
            <pc:docMk/>
            <pc:sldMk cId="2500637914" sldId="486"/>
            <ac:picMk id="4" creationId="{927BEAB7-0F23-CA9C-B8E4-3C8924105AD6}"/>
          </ac:picMkLst>
        </pc:picChg>
      </pc:sldChg>
    </pc:docChg>
  </pc:docChgLst>
  <pc:docChgLst>
    <pc:chgData name="Noor-e-hira Ahmer" userId="S::noor-e-hira.ahmer@newham.gov.uk::395f623b-771f-4d60-8e49-c79a42c6b2ef" providerId="AD" clId="Web-{7870AF15-525F-465A-97E7-6F8DB5A3656C}"/>
    <pc:docChg chg="modSld">
      <pc:chgData name="Noor-e-hira Ahmer" userId="S::noor-e-hira.ahmer@newham.gov.uk::395f623b-771f-4d60-8e49-c79a42c6b2ef" providerId="AD" clId="Web-{7870AF15-525F-465A-97E7-6F8DB5A3656C}" dt="2022-03-21T16:01:43.513" v="8"/>
      <pc:docMkLst>
        <pc:docMk/>
      </pc:docMkLst>
      <pc:sldChg chg="addSp delSp">
        <pc:chgData name="Noor-e-hira Ahmer" userId="S::noor-e-hira.ahmer@newham.gov.uk::395f623b-771f-4d60-8e49-c79a42c6b2ef" providerId="AD" clId="Web-{7870AF15-525F-465A-97E7-6F8DB5A3656C}" dt="2022-03-21T16:01:43.513" v="8"/>
        <pc:sldMkLst>
          <pc:docMk/>
          <pc:sldMk cId="3397480090" sldId="470"/>
        </pc:sldMkLst>
        <pc:picChg chg="add del">
          <ac:chgData name="Noor-e-hira Ahmer" userId="S::noor-e-hira.ahmer@newham.gov.uk::395f623b-771f-4d60-8e49-c79a42c6b2ef" providerId="AD" clId="Web-{7870AF15-525F-465A-97E7-6F8DB5A3656C}" dt="2022-03-21T16:01:43.513" v="8"/>
          <ac:picMkLst>
            <pc:docMk/>
            <pc:sldMk cId="3397480090" sldId="470"/>
            <ac:picMk id="4" creationId="{7B20700B-EECB-4AF3-8A35-4FD01B267E09}"/>
          </ac:picMkLst>
        </pc:picChg>
      </pc:sldChg>
      <pc:sldChg chg="addSp delSp modSp">
        <pc:chgData name="Noor-e-hira Ahmer" userId="S::noor-e-hira.ahmer@newham.gov.uk::395f623b-771f-4d60-8e49-c79a42c6b2ef" providerId="AD" clId="Web-{7870AF15-525F-465A-97E7-6F8DB5A3656C}" dt="2022-03-21T16:00:36.120" v="6" actId="1076"/>
        <pc:sldMkLst>
          <pc:docMk/>
          <pc:sldMk cId="3922223470" sldId="471"/>
        </pc:sldMkLst>
        <pc:picChg chg="add mod">
          <ac:chgData name="Noor-e-hira Ahmer" userId="S::noor-e-hira.ahmer@newham.gov.uk::395f623b-771f-4d60-8e49-c79a42c6b2ef" providerId="AD" clId="Web-{7870AF15-525F-465A-97E7-6F8DB5A3656C}" dt="2022-03-21T16:00:36.120" v="6" actId="1076"/>
          <ac:picMkLst>
            <pc:docMk/>
            <pc:sldMk cId="3922223470" sldId="471"/>
            <ac:picMk id="3" creationId="{9EB087A2-BCEE-41BB-89F2-F078D2B40EA4}"/>
          </ac:picMkLst>
        </pc:picChg>
        <pc:picChg chg="del">
          <ac:chgData name="Noor-e-hira Ahmer" userId="S::noor-e-hira.ahmer@newham.gov.uk::395f623b-771f-4d60-8e49-c79a42c6b2ef" providerId="AD" clId="Web-{7870AF15-525F-465A-97E7-6F8DB5A3656C}" dt="2022-03-21T16:00:02.369" v="0"/>
          <ac:picMkLst>
            <pc:docMk/>
            <pc:sldMk cId="3922223470" sldId="471"/>
            <ac:picMk id="5" creationId="{E9823B2B-2733-4C95-B1B7-A7A58DBE9272}"/>
          </ac:picMkLst>
        </pc:picChg>
      </pc:sldChg>
    </pc:docChg>
  </pc:docChgLst>
  <pc:docChgLst>
    <pc:chgData name="Noor-e-hira Ahmer" userId="S::noor-e-hira.ahmer@newham.gov.uk::395f623b-771f-4d60-8e49-c79a42c6b2ef" providerId="AD" clId="Web-{41AD8E5A-0F70-43EB-99D5-CD8004682648}"/>
    <pc:docChg chg="addSld delSld modSld sldOrd">
      <pc:chgData name="Noor-e-hira Ahmer" userId="S::noor-e-hira.ahmer@newham.gov.uk::395f623b-771f-4d60-8e49-c79a42c6b2ef" providerId="AD" clId="Web-{41AD8E5A-0F70-43EB-99D5-CD8004682648}" dt="2022-04-11T15:30:17.094" v="232" actId="1076"/>
      <pc:docMkLst>
        <pc:docMk/>
      </pc:docMkLst>
      <pc:sldChg chg="add del">
        <pc:chgData name="Noor-e-hira Ahmer" userId="S::noor-e-hira.ahmer@newham.gov.uk::395f623b-771f-4d60-8e49-c79a42c6b2ef" providerId="AD" clId="Web-{41AD8E5A-0F70-43EB-99D5-CD8004682648}" dt="2022-04-11T15:08:29.969" v="1"/>
        <pc:sldMkLst>
          <pc:docMk/>
          <pc:sldMk cId="4060529546" sldId="426"/>
        </pc:sldMkLst>
      </pc:sldChg>
      <pc:sldChg chg="addSp delSp modSp add replId">
        <pc:chgData name="Noor-e-hira Ahmer" userId="S::noor-e-hira.ahmer@newham.gov.uk::395f623b-771f-4d60-8e49-c79a42c6b2ef" providerId="AD" clId="Web-{41AD8E5A-0F70-43EB-99D5-CD8004682648}" dt="2022-04-11T15:16:16.528" v="73" actId="1076"/>
        <pc:sldMkLst>
          <pc:docMk/>
          <pc:sldMk cId="1844925289" sldId="477"/>
        </pc:sldMkLst>
        <pc:spChg chg="del">
          <ac:chgData name="Noor-e-hira Ahmer" userId="S::noor-e-hira.ahmer@newham.gov.uk::395f623b-771f-4d60-8e49-c79a42c6b2ef" providerId="AD" clId="Web-{41AD8E5A-0F70-43EB-99D5-CD8004682648}" dt="2022-04-11T15:09:08.769" v="3"/>
          <ac:spMkLst>
            <pc:docMk/>
            <pc:sldMk cId="1844925289" sldId="477"/>
            <ac:spMk id="2" creationId="{00000000-0000-0000-0000-000000000000}"/>
          </ac:spMkLst>
        </pc:spChg>
        <pc:spChg chg="add mod">
          <ac:chgData name="Noor-e-hira Ahmer" userId="S::noor-e-hira.ahmer@newham.gov.uk::395f623b-771f-4d60-8e49-c79a42c6b2ef" providerId="AD" clId="Web-{41AD8E5A-0F70-43EB-99D5-CD8004682648}" dt="2022-04-11T15:14:48.586" v="55"/>
          <ac:spMkLst>
            <pc:docMk/>
            <pc:sldMk cId="1844925289" sldId="477"/>
            <ac:spMk id="5" creationId="{25F89D94-36C3-DB1F-135F-22BFA3652DC3}"/>
          </ac:spMkLst>
        </pc:spChg>
        <pc:spChg chg="add mod">
          <ac:chgData name="Noor-e-hira Ahmer" userId="S::noor-e-hira.ahmer@newham.gov.uk::395f623b-771f-4d60-8e49-c79a42c6b2ef" providerId="AD" clId="Web-{41AD8E5A-0F70-43EB-99D5-CD8004682648}" dt="2022-04-11T15:16:09.137" v="72" actId="1076"/>
          <ac:spMkLst>
            <pc:docMk/>
            <pc:sldMk cId="1844925289" sldId="477"/>
            <ac:spMk id="8" creationId="{1BCA9ECD-0F81-376C-5DAF-0EAA28EC237C}"/>
          </ac:spMkLst>
        </pc:spChg>
        <pc:graphicFrameChg chg="del">
          <ac:chgData name="Noor-e-hira Ahmer" userId="S::noor-e-hira.ahmer@newham.gov.uk::395f623b-771f-4d60-8e49-c79a42c6b2ef" providerId="AD" clId="Web-{41AD8E5A-0F70-43EB-99D5-CD8004682648}" dt="2022-04-11T15:09:08.987" v="4"/>
          <ac:graphicFrameMkLst>
            <pc:docMk/>
            <pc:sldMk cId="1844925289" sldId="477"/>
            <ac:graphicFrameMk id="10" creationId="{00000000-0000-0000-0000-000000000000}"/>
          </ac:graphicFrameMkLst>
        </pc:graphicFrameChg>
        <pc:picChg chg="add mod">
          <ac:chgData name="Noor-e-hira Ahmer" userId="S::noor-e-hira.ahmer@newham.gov.uk::395f623b-771f-4d60-8e49-c79a42c6b2ef" providerId="AD" clId="Web-{41AD8E5A-0F70-43EB-99D5-CD8004682648}" dt="2022-04-11T15:14:54.820" v="57" actId="1076"/>
          <ac:picMkLst>
            <pc:docMk/>
            <pc:sldMk cId="1844925289" sldId="477"/>
            <ac:picMk id="4" creationId="{1A955760-CB9A-4FCD-55BF-22D9EC4BDAE4}"/>
          </ac:picMkLst>
        </pc:picChg>
        <pc:picChg chg="add mod">
          <ac:chgData name="Noor-e-hira Ahmer" userId="S::noor-e-hira.ahmer@newham.gov.uk::395f623b-771f-4d60-8e49-c79a42c6b2ef" providerId="AD" clId="Web-{41AD8E5A-0F70-43EB-99D5-CD8004682648}" dt="2022-04-11T15:16:16.528" v="73" actId="1076"/>
          <ac:picMkLst>
            <pc:docMk/>
            <pc:sldMk cId="1844925289" sldId="477"/>
            <ac:picMk id="6" creationId="{F194C599-2BD2-5F49-8CCE-2DCA52E18B08}"/>
          </ac:picMkLst>
        </pc:picChg>
      </pc:sldChg>
      <pc:sldChg chg="addSp delSp modSp add ord replId">
        <pc:chgData name="Noor-e-hira Ahmer" userId="S::noor-e-hira.ahmer@newham.gov.uk::395f623b-771f-4d60-8e49-c79a42c6b2ef" providerId="AD" clId="Web-{41AD8E5A-0F70-43EB-99D5-CD8004682648}" dt="2022-04-11T15:24:54.528" v="137" actId="1076"/>
        <pc:sldMkLst>
          <pc:docMk/>
          <pc:sldMk cId="3165343461" sldId="478"/>
        </pc:sldMkLst>
        <pc:spChg chg="del">
          <ac:chgData name="Noor-e-hira Ahmer" userId="S::noor-e-hira.ahmer@newham.gov.uk::395f623b-771f-4d60-8e49-c79a42c6b2ef" providerId="AD" clId="Web-{41AD8E5A-0F70-43EB-99D5-CD8004682648}" dt="2022-04-11T15:23:08.694" v="76"/>
          <ac:spMkLst>
            <pc:docMk/>
            <pc:sldMk cId="3165343461" sldId="478"/>
            <ac:spMk id="2" creationId="{00000000-0000-0000-0000-000000000000}"/>
          </ac:spMkLst>
        </pc:spChg>
        <pc:spChg chg="add mod">
          <ac:chgData name="Noor-e-hira Ahmer" userId="S::noor-e-hira.ahmer@newham.gov.uk::395f623b-771f-4d60-8e49-c79a42c6b2ef" providerId="AD" clId="Web-{41AD8E5A-0F70-43EB-99D5-CD8004682648}" dt="2022-04-11T15:24:54.528" v="137" actId="1076"/>
          <ac:spMkLst>
            <pc:docMk/>
            <pc:sldMk cId="3165343461" sldId="478"/>
            <ac:spMk id="5" creationId="{8CE8F51F-8181-E839-EE2C-F799E2FACC64}"/>
          </ac:spMkLst>
        </pc:spChg>
        <pc:graphicFrameChg chg="del">
          <ac:chgData name="Noor-e-hira Ahmer" userId="S::noor-e-hira.ahmer@newham.gov.uk::395f623b-771f-4d60-8e49-c79a42c6b2ef" providerId="AD" clId="Web-{41AD8E5A-0F70-43EB-99D5-CD8004682648}" dt="2022-04-11T15:23:09.178" v="77"/>
          <ac:graphicFrameMkLst>
            <pc:docMk/>
            <pc:sldMk cId="3165343461" sldId="478"/>
            <ac:graphicFrameMk id="10" creationId="{00000000-0000-0000-0000-000000000000}"/>
          </ac:graphicFrameMkLst>
        </pc:graphicFrameChg>
        <pc:picChg chg="add mod">
          <ac:chgData name="Noor-e-hira Ahmer" userId="S::noor-e-hira.ahmer@newham.gov.uk::395f623b-771f-4d60-8e49-c79a42c6b2ef" providerId="AD" clId="Web-{41AD8E5A-0F70-43EB-99D5-CD8004682648}" dt="2022-04-11T15:24:07.041" v="82" actId="1076"/>
          <ac:picMkLst>
            <pc:docMk/>
            <pc:sldMk cId="3165343461" sldId="478"/>
            <ac:picMk id="4" creationId="{958C2026-C32F-87ED-ED47-F52FEC6C49E7}"/>
          </ac:picMkLst>
        </pc:picChg>
      </pc:sldChg>
      <pc:sldChg chg="addSp delSp modSp add replId">
        <pc:chgData name="Noor-e-hira Ahmer" userId="S::noor-e-hira.ahmer@newham.gov.uk::395f623b-771f-4d60-8e49-c79a42c6b2ef" providerId="AD" clId="Web-{41AD8E5A-0F70-43EB-99D5-CD8004682648}" dt="2022-04-11T15:28:25.994" v="200"/>
        <pc:sldMkLst>
          <pc:docMk/>
          <pc:sldMk cId="4011399923" sldId="479"/>
        </pc:sldMkLst>
        <pc:spChg chg="mod">
          <ac:chgData name="Noor-e-hira Ahmer" userId="S::noor-e-hira.ahmer@newham.gov.uk::395f623b-771f-4d60-8e49-c79a42c6b2ef" providerId="AD" clId="Web-{41AD8E5A-0F70-43EB-99D5-CD8004682648}" dt="2022-04-11T15:28:25.994" v="200"/>
          <ac:spMkLst>
            <pc:docMk/>
            <pc:sldMk cId="4011399923" sldId="479"/>
            <ac:spMk id="6" creationId="{89A070C4-60A1-2D6B-EF23-9DC28ABD6B70}"/>
          </ac:spMkLst>
        </pc:spChg>
        <pc:picChg chg="add mod">
          <ac:chgData name="Noor-e-hira Ahmer" userId="S::noor-e-hira.ahmer@newham.gov.uk::395f623b-771f-4d60-8e49-c79a42c6b2ef" providerId="AD" clId="Web-{41AD8E5A-0F70-43EB-99D5-CD8004682648}" dt="2022-04-11T15:28:15.400" v="198" actId="1076"/>
          <ac:picMkLst>
            <pc:docMk/>
            <pc:sldMk cId="4011399923" sldId="479"/>
            <ac:picMk id="3" creationId="{56429CE5-ED31-BBAA-5EF1-6ECBB67CDD05}"/>
          </ac:picMkLst>
        </pc:picChg>
        <pc:picChg chg="del">
          <ac:chgData name="Noor-e-hira Ahmer" userId="S::noor-e-hira.ahmer@newham.gov.uk::395f623b-771f-4d60-8e49-c79a42c6b2ef" providerId="AD" clId="Web-{41AD8E5A-0F70-43EB-99D5-CD8004682648}" dt="2022-04-11T15:27:15.662" v="139"/>
          <ac:picMkLst>
            <pc:docMk/>
            <pc:sldMk cId="4011399923" sldId="479"/>
            <ac:picMk id="7" creationId="{84665E83-6873-C420-68BB-69D8258C912E}"/>
          </ac:picMkLst>
        </pc:picChg>
      </pc:sldChg>
      <pc:sldChg chg="addSp delSp modSp add replId">
        <pc:chgData name="Noor-e-hira Ahmer" userId="S::noor-e-hira.ahmer@newham.gov.uk::395f623b-771f-4d60-8e49-c79a42c6b2ef" providerId="AD" clId="Web-{41AD8E5A-0F70-43EB-99D5-CD8004682648}" dt="2022-04-11T15:30:17.094" v="232" actId="1076"/>
        <pc:sldMkLst>
          <pc:docMk/>
          <pc:sldMk cId="3545599504" sldId="480"/>
        </pc:sldMkLst>
        <pc:spChg chg="mod">
          <ac:chgData name="Noor-e-hira Ahmer" userId="S::noor-e-hira.ahmer@newham.gov.uk::395f623b-771f-4d60-8e49-c79a42c6b2ef" providerId="AD" clId="Web-{41AD8E5A-0F70-43EB-99D5-CD8004682648}" dt="2022-04-11T15:30:17.094" v="232" actId="1076"/>
          <ac:spMkLst>
            <pc:docMk/>
            <pc:sldMk cId="3545599504" sldId="480"/>
            <ac:spMk id="7" creationId="{E614016A-6FE7-7405-00D0-32E82C5CDA92}"/>
          </ac:spMkLst>
        </pc:spChg>
        <pc:picChg chg="add mod">
          <ac:chgData name="Noor-e-hira Ahmer" userId="S::noor-e-hira.ahmer@newham.gov.uk::395f623b-771f-4d60-8e49-c79a42c6b2ef" providerId="AD" clId="Web-{41AD8E5A-0F70-43EB-99D5-CD8004682648}" dt="2022-04-11T15:29:48.718" v="213" actId="1076"/>
          <ac:picMkLst>
            <pc:docMk/>
            <pc:sldMk cId="3545599504" sldId="480"/>
            <ac:picMk id="4" creationId="{9977E0D1-B560-E398-43B7-6E5915879170}"/>
          </ac:picMkLst>
        </pc:picChg>
        <pc:picChg chg="del">
          <ac:chgData name="Noor-e-hira Ahmer" userId="S::noor-e-hira.ahmer@newham.gov.uk::395f623b-771f-4d60-8e49-c79a42c6b2ef" providerId="AD" clId="Web-{41AD8E5A-0F70-43EB-99D5-CD8004682648}" dt="2022-04-11T15:29:07.012" v="202"/>
          <ac:picMkLst>
            <pc:docMk/>
            <pc:sldMk cId="3545599504" sldId="480"/>
            <ac:picMk id="5" creationId="{E53E7C71-AE5A-A817-E72C-A70004A87A37}"/>
          </ac:picMkLst>
        </pc:picChg>
      </pc:sldChg>
    </pc:docChg>
  </pc:docChgLst>
  <pc:docChgLst>
    <pc:chgData name="Noor-e-hira Ahmer" userId="S::noor-e-hira.ahmer@newham.gov.uk::395f623b-771f-4d60-8e49-c79a42c6b2ef" providerId="AD" clId="Web-{77865B3D-DEDC-46DD-861D-2CDF1A9BC075}"/>
    <pc:docChg chg="addSld modSld">
      <pc:chgData name="Noor-e-hira Ahmer" userId="S::noor-e-hira.ahmer@newham.gov.uk::395f623b-771f-4d60-8e49-c79a42c6b2ef" providerId="AD" clId="Web-{77865B3D-DEDC-46DD-861D-2CDF1A9BC075}" dt="2022-03-21T22:31:26.768" v="22" actId="1076"/>
      <pc:docMkLst>
        <pc:docMk/>
      </pc:docMkLst>
      <pc:sldChg chg="addSp delSp modSp add replId">
        <pc:chgData name="Noor-e-hira Ahmer" userId="S::noor-e-hira.ahmer@newham.gov.uk::395f623b-771f-4d60-8e49-c79a42c6b2ef" providerId="AD" clId="Web-{77865B3D-DEDC-46DD-861D-2CDF1A9BC075}" dt="2022-03-21T22:31:26.768" v="22" actId="1076"/>
        <pc:sldMkLst>
          <pc:docMk/>
          <pc:sldMk cId="1692198989" sldId="474"/>
        </pc:sldMkLst>
        <pc:picChg chg="del">
          <ac:chgData name="Noor-e-hira Ahmer" userId="S::noor-e-hira.ahmer@newham.gov.uk::395f623b-771f-4d60-8e49-c79a42c6b2ef" providerId="AD" clId="Web-{77865B3D-DEDC-46DD-861D-2CDF1A9BC075}" dt="2022-03-21T22:28:40.951" v="1"/>
          <ac:picMkLst>
            <pc:docMk/>
            <pc:sldMk cId="1692198989" sldId="474"/>
            <ac:picMk id="3" creationId="{9EB087A2-BCEE-41BB-89F2-F078D2B40EA4}"/>
          </ac:picMkLst>
        </pc:picChg>
        <pc:picChg chg="add del mod">
          <ac:chgData name="Noor-e-hira Ahmer" userId="S::noor-e-hira.ahmer@newham.gov.uk::395f623b-771f-4d60-8e49-c79a42c6b2ef" providerId="AD" clId="Web-{77865B3D-DEDC-46DD-861D-2CDF1A9BC075}" dt="2022-03-21T22:29:42.234" v="5"/>
          <ac:picMkLst>
            <pc:docMk/>
            <pc:sldMk cId="1692198989" sldId="474"/>
            <ac:picMk id="5" creationId="{1FE67B5D-3F72-45B2-935B-A4801430497D}"/>
          </ac:picMkLst>
        </pc:picChg>
        <pc:picChg chg="add mod">
          <ac:chgData name="Noor-e-hira Ahmer" userId="S::noor-e-hira.ahmer@newham.gov.uk::395f623b-771f-4d60-8e49-c79a42c6b2ef" providerId="AD" clId="Web-{77865B3D-DEDC-46DD-861D-2CDF1A9BC075}" dt="2022-03-21T22:31:26.768" v="22" actId="1076"/>
          <ac:picMkLst>
            <pc:docMk/>
            <pc:sldMk cId="1692198989" sldId="474"/>
            <ac:picMk id="6" creationId="{70311FE0-6A09-4A48-9A3D-1EC945861295}"/>
          </ac:picMkLst>
        </pc:picChg>
      </pc:sldChg>
    </pc:docChg>
  </pc:docChgLst>
  <pc:docChgLst>
    <pc:chgData name="Noor-e-hira Ahmer" userId="S::noor-e-hira.ahmer@newham.gov.uk::395f623b-771f-4d60-8e49-c79a42c6b2ef" providerId="AD" clId="Web-{B0A53992-725A-4073-9DDC-85C6C46A7CEA}"/>
    <pc:docChg chg="addSld delSld modSld">
      <pc:chgData name="Noor-e-hira Ahmer" userId="S::noor-e-hira.ahmer@newham.gov.uk::395f623b-771f-4d60-8e49-c79a42c6b2ef" providerId="AD" clId="Web-{B0A53992-725A-4073-9DDC-85C6C46A7CEA}" dt="2022-03-21T17:28:12.322" v="43" actId="1076"/>
      <pc:docMkLst>
        <pc:docMk/>
      </pc:docMkLst>
      <pc:sldChg chg="addSp delSp modSp">
        <pc:chgData name="Noor-e-hira Ahmer" userId="S::noor-e-hira.ahmer@newham.gov.uk::395f623b-771f-4d60-8e49-c79a42c6b2ef" providerId="AD" clId="Web-{B0A53992-725A-4073-9DDC-85C6C46A7CEA}" dt="2022-03-21T16:12:37.686" v="25" actId="1076"/>
        <pc:sldMkLst>
          <pc:docMk/>
          <pc:sldMk cId="3397480090" sldId="470"/>
        </pc:sldMkLst>
        <pc:picChg chg="del">
          <ac:chgData name="Noor-e-hira Ahmer" userId="S::noor-e-hira.ahmer@newham.gov.uk::395f623b-771f-4d60-8e49-c79a42c6b2ef" providerId="AD" clId="Web-{B0A53992-725A-4073-9DDC-85C6C46A7CEA}" dt="2022-03-21T16:08:51.087" v="8"/>
          <ac:picMkLst>
            <pc:docMk/>
            <pc:sldMk cId="3397480090" sldId="470"/>
            <ac:picMk id="4" creationId="{7B20700B-EECB-4AF3-8A35-4FD01B267E09}"/>
          </ac:picMkLst>
        </pc:picChg>
        <pc:picChg chg="add del mod">
          <ac:chgData name="Noor-e-hira Ahmer" userId="S::noor-e-hira.ahmer@newham.gov.uk::395f623b-771f-4d60-8e49-c79a42c6b2ef" providerId="AD" clId="Web-{B0A53992-725A-4073-9DDC-85C6C46A7CEA}" dt="2022-03-21T16:12:06.795" v="19"/>
          <ac:picMkLst>
            <pc:docMk/>
            <pc:sldMk cId="3397480090" sldId="470"/>
            <ac:picMk id="5" creationId="{42C21B85-107B-4700-B9F6-39C7F739E2DC}"/>
          </ac:picMkLst>
        </pc:picChg>
        <pc:picChg chg="add mod">
          <ac:chgData name="Noor-e-hira Ahmer" userId="S::noor-e-hira.ahmer@newham.gov.uk::395f623b-771f-4d60-8e49-c79a42c6b2ef" providerId="AD" clId="Web-{B0A53992-725A-4073-9DDC-85C6C46A7CEA}" dt="2022-03-21T16:12:37.686" v="25" actId="1076"/>
          <ac:picMkLst>
            <pc:docMk/>
            <pc:sldMk cId="3397480090" sldId="470"/>
            <ac:picMk id="6" creationId="{34D70D51-784B-40DB-AF5D-30CF17806B8F}"/>
          </ac:picMkLst>
        </pc:picChg>
      </pc:sldChg>
      <pc:sldChg chg="addSp delSp modSp">
        <pc:chgData name="Noor-e-hira Ahmer" userId="S::noor-e-hira.ahmer@newham.gov.uk::395f623b-771f-4d60-8e49-c79a42c6b2ef" providerId="AD" clId="Web-{B0A53992-725A-4073-9DDC-85C6C46A7CEA}" dt="2022-03-21T16:04:36.955" v="7" actId="1076"/>
        <pc:sldMkLst>
          <pc:docMk/>
          <pc:sldMk cId="1689245213" sldId="472"/>
        </pc:sldMkLst>
        <pc:picChg chg="add mod">
          <ac:chgData name="Noor-e-hira Ahmer" userId="S::noor-e-hira.ahmer@newham.gov.uk::395f623b-771f-4d60-8e49-c79a42c6b2ef" providerId="AD" clId="Web-{B0A53992-725A-4073-9DDC-85C6C46A7CEA}" dt="2022-03-21T16:04:36.955" v="7" actId="1076"/>
          <ac:picMkLst>
            <pc:docMk/>
            <pc:sldMk cId="1689245213" sldId="472"/>
            <ac:picMk id="3" creationId="{3D6B116B-0EAA-462C-BD08-364D82F99EBA}"/>
          </ac:picMkLst>
        </pc:picChg>
        <pc:picChg chg="del">
          <ac:chgData name="Noor-e-hira Ahmer" userId="S::noor-e-hira.ahmer@newham.gov.uk::395f623b-771f-4d60-8e49-c79a42c6b2ef" providerId="AD" clId="Web-{B0A53992-725A-4073-9DDC-85C6C46A7CEA}" dt="2022-03-21T16:03:53.751" v="0"/>
          <ac:picMkLst>
            <pc:docMk/>
            <pc:sldMk cId="1689245213" sldId="472"/>
            <ac:picMk id="5" creationId="{EC4FF6C0-1933-48DB-965D-228DFC54ECFF}"/>
          </ac:picMkLst>
        </pc:picChg>
      </pc:sldChg>
      <pc:sldChg chg="del">
        <pc:chgData name="Noor-e-hira Ahmer" userId="S::noor-e-hira.ahmer@newham.gov.uk::395f623b-771f-4d60-8e49-c79a42c6b2ef" providerId="AD" clId="Web-{B0A53992-725A-4073-9DDC-85C6C46A7CEA}" dt="2022-03-21T17:27:22.475" v="26"/>
        <pc:sldMkLst>
          <pc:docMk/>
          <pc:sldMk cId="1694039389" sldId="473"/>
        </pc:sldMkLst>
      </pc:sldChg>
      <pc:sldChg chg="addSp modSp new">
        <pc:chgData name="Noor-e-hira Ahmer" userId="S::noor-e-hira.ahmer@newham.gov.uk::395f623b-771f-4d60-8e49-c79a42c6b2ef" providerId="AD" clId="Web-{B0A53992-725A-4073-9DDC-85C6C46A7CEA}" dt="2022-03-21T17:28:12.322" v="43" actId="1076"/>
        <pc:sldMkLst>
          <pc:docMk/>
          <pc:sldMk cId="2388973717" sldId="473"/>
        </pc:sldMkLst>
        <pc:spChg chg="mod">
          <ac:chgData name="Noor-e-hira Ahmer" userId="S::noor-e-hira.ahmer@newham.gov.uk::395f623b-771f-4d60-8e49-c79a42c6b2ef" providerId="AD" clId="Web-{B0A53992-725A-4073-9DDC-85C6C46A7CEA}" dt="2022-03-21T17:27:57.805" v="39" actId="1076"/>
          <ac:spMkLst>
            <pc:docMk/>
            <pc:sldMk cId="2388973717" sldId="473"/>
            <ac:spMk id="2" creationId="{5EA7E929-35BD-4790-AC5E-7DCDA9854A21}"/>
          </ac:spMkLst>
        </pc:spChg>
        <pc:picChg chg="add mod">
          <ac:chgData name="Noor-e-hira Ahmer" userId="S::noor-e-hira.ahmer@newham.gov.uk::395f623b-771f-4d60-8e49-c79a42c6b2ef" providerId="AD" clId="Web-{B0A53992-725A-4073-9DDC-85C6C46A7CEA}" dt="2022-03-21T17:28:12.322" v="43" actId="1076"/>
          <ac:picMkLst>
            <pc:docMk/>
            <pc:sldMk cId="2388973717" sldId="473"/>
            <ac:picMk id="4" creationId="{5C941ED5-7C93-4F29-9D93-790E1A529E38}"/>
          </ac:picMkLst>
        </pc:picChg>
      </pc:sldChg>
    </pc:docChg>
  </pc:docChgLst>
  <pc:docChgLst>
    <pc:chgData name="Claire Greszczuk" userId="S::claire.greszczuk@newham.gov.uk::cd81e49d-0873-433a-b879-47773c6f2eb8" providerId="AD" clId="Web-{2D00E20C-96F8-4E8A-B094-E097AB48910C}"/>
    <pc:docChg chg="modSld">
      <pc:chgData name="Claire Greszczuk" userId="S::claire.greszczuk@newham.gov.uk::cd81e49d-0873-433a-b879-47773c6f2eb8" providerId="AD" clId="Web-{2D00E20C-96F8-4E8A-B094-E097AB48910C}" dt="2022-04-05T11:26:37.956" v="3" actId="20577"/>
      <pc:docMkLst>
        <pc:docMk/>
      </pc:docMkLst>
      <pc:sldChg chg="modSp">
        <pc:chgData name="Claire Greszczuk" userId="S::claire.greszczuk@newham.gov.uk::cd81e49d-0873-433a-b879-47773c6f2eb8" providerId="AD" clId="Web-{2D00E20C-96F8-4E8A-B094-E097AB48910C}" dt="2022-04-05T11:26:37.956" v="3" actId="20577"/>
        <pc:sldMkLst>
          <pc:docMk/>
          <pc:sldMk cId="1701807065" sldId="395"/>
        </pc:sldMkLst>
        <pc:spChg chg="mod">
          <ac:chgData name="Claire Greszczuk" userId="S::claire.greszczuk@newham.gov.uk::cd81e49d-0873-433a-b879-47773c6f2eb8" providerId="AD" clId="Web-{2D00E20C-96F8-4E8A-B094-E097AB48910C}" dt="2022-04-05T11:26:37.956" v="3" actId="20577"/>
          <ac:spMkLst>
            <pc:docMk/>
            <pc:sldMk cId="1701807065" sldId="395"/>
            <ac:spMk id="8" creationId="{00000000-0000-0000-0000-000000000000}"/>
          </ac:spMkLst>
        </pc:spChg>
      </pc:sldChg>
    </pc:docChg>
  </pc:docChgLst>
  <pc:docChgLst>
    <pc:chgData name="Noor-e-hira Ahmer" userId="S::noor-e-hira.ahmer@newham.gov.uk::395f623b-771f-4d60-8e49-c79a42c6b2ef" providerId="AD" clId="Web-{B9BFA230-C1EC-4DD1-BA56-B0F960672E64}"/>
    <pc:docChg chg="modSld">
      <pc:chgData name="Noor-e-hira Ahmer" userId="S::noor-e-hira.ahmer@newham.gov.uk::395f623b-771f-4d60-8e49-c79a42c6b2ef" providerId="AD" clId="Web-{B9BFA230-C1EC-4DD1-BA56-B0F960672E64}" dt="2022-04-06T11:14:55.367" v="222" actId="20577"/>
      <pc:docMkLst>
        <pc:docMk/>
      </pc:docMkLst>
      <pc:sldChg chg="delSp modSp">
        <pc:chgData name="Noor-e-hira Ahmer" userId="S::noor-e-hira.ahmer@newham.gov.uk::395f623b-771f-4d60-8e49-c79a42c6b2ef" providerId="AD" clId="Web-{B9BFA230-C1EC-4DD1-BA56-B0F960672E64}" dt="2022-04-06T11:14:55.367" v="222" actId="20577"/>
        <pc:sldMkLst>
          <pc:docMk/>
          <pc:sldMk cId="1841243450" sldId="452"/>
        </pc:sldMkLst>
        <pc:spChg chg="mod">
          <ac:chgData name="Noor-e-hira Ahmer" userId="S::noor-e-hira.ahmer@newham.gov.uk::395f623b-771f-4d60-8e49-c79a42c6b2ef" providerId="AD" clId="Web-{B9BFA230-C1EC-4DD1-BA56-B0F960672E64}" dt="2022-04-06T11:10:39.110" v="47" actId="1076"/>
          <ac:spMkLst>
            <pc:docMk/>
            <pc:sldMk cId="1841243450" sldId="452"/>
            <ac:spMk id="7" creationId="{00000000-0000-0000-0000-000000000000}"/>
          </ac:spMkLst>
        </pc:spChg>
        <pc:spChg chg="mod">
          <ac:chgData name="Noor-e-hira Ahmer" userId="S::noor-e-hira.ahmer@newham.gov.uk::395f623b-771f-4d60-8e49-c79a42c6b2ef" providerId="AD" clId="Web-{B9BFA230-C1EC-4DD1-BA56-B0F960672E64}" dt="2022-04-06T11:14:09.240" v="182" actId="1076"/>
          <ac:spMkLst>
            <pc:docMk/>
            <pc:sldMk cId="1841243450" sldId="452"/>
            <ac:spMk id="10" creationId="{00000000-0000-0000-0000-000000000000}"/>
          </ac:spMkLst>
        </pc:spChg>
        <pc:spChg chg="mod">
          <ac:chgData name="Noor-e-hira Ahmer" userId="S::noor-e-hira.ahmer@newham.gov.uk::395f623b-771f-4d60-8e49-c79a42c6b2ef" providerId="AD" clId="Web-{B9BFA230-C1EC-4DD1-BA56-B0F960672E64}" dt="2022-04-06T11:14:07.209" v="181" actId="1076"/>
          <ac:spMkLst>
            <pc:docMk/>
            <pc:sldMk cId="1841243450" sldId="452"/>
            <ac:spMk id="12" creationId="{00000000-0000-0000-0000-000000000000}"/>
          </ac:spMkLst>
        </pc:spChg>
        <pc:spChg chg="mod">
          <ac:chgData name="Noor-e-hira Ahmer" userId="S::noor-e-hira.ahmer@newham.gov.uk::395f623b-771f-4d60-8e49-c79a42c6b2ef" providerId="AD" clId="Web-{B9BFA230-C1EC-4DD1-BA56-B0F960672E64}" dt="2022-04-06T11:14:04.506" v="180" actId="1076"/>
          <ac:spMkLst>
            <pc:docMk/>
            <pc:sldMk cId="1841243450" sldId="452"/>
            <ac:spMk id="13" creationId="{00000000-0000-0000-0000-000000000000}"/>
          </ac:spMkLst>
        </pc:spChg>
        <pc:spChg chg="del">
          <ac:chgData name="Noor-e-hira Ahmer" userId="S::noor-e-hira.ahmer@newham.gov.uk::395f623b-771f-4d60-8e49-c79a42c6b2ef" providerId="AD" clId="Web-{B9BFA230-C1EC-4DD1-BA56-B0F960672E64}" dt="2022-04-06T11:13:51.381" v="178"/>
          <ac:spMkLst>
            <pc:docMk/>
            <pc:sldMk cId="1841243450" sldId="452"/>
            <ac:spMk id="14" creationId="{00000000-0000-0000-0000-000000000000}"/>
          </ac:spMkLst>
        </pc:spChg>
        <pc:spChg chg="mod">
          <ac:chgData name="Noor-e-hira Ahmer" userId="S::noor-e-hira.ahmer@newham.gov.uk::395f623b-771f-4d60-8e49-c79a42c6b2ef" providerId="AD" clId="Web-{B9BFA230-C1EC-4DD1-BA56-B0F960672E64}" dt="2022-04-06T11:14:37.507" v="218" actId="20577"/>
          <ac:spMkLst>
            <pc:docMk/>
            <pc:sldMk cId="1841243450" sldId="452"/>
            <ac:spMk id="15" creationId="{00000000-0000-0000-0000-000000000000}"/>
          </ac:spMkLst>
        </pc:spChg>
        <pc:graphicFrameChg chg="mod modGraphic">
          <ac:chgData name="Noor-e-hira Ahmer" userId="S::noor-e-hira.ahmer@newham.gov.uk::395f623b-771f-4d60-8e49-c79a42c6b2ef" providerId="AD" clId="Web-{B9BFA230-C1EC-4DD1-BA56-B0F960672E64}" dt="2022-04-06T11:14:55.367" v="222" actId="20577"/>
          <ac:graphicFrameMkLst>
            <pc:docMk/>
            <pc:sldMk cId="1841243450" sldId="452"/>
            <ac:graphicFrameMk id="5" creationId="{00000000-0000-0000-0000-000000000000}"/>
          </ac:graphicFrameMkLst>
        </pc:graphicFrameChg>
      </pc:sldChg>
    </pc:docChg>
  </pc:docChgLst>
  <pc:docChgLst>
    <pc:chgData name="Noor-e-hira Ahmer" userId="S::noor-e-hira.ahmer@newham.gov.uk::395f623b-771f-4d60-8e49-c79a42c6b2ef" providerId="AD" clId="Web-{38A13189-207D-4F5A-BA89-2FBA0E9665F5}"/>
    <pc:docChg chg="modSld">
      <pc:chgData name="Noor-e-hira Ahmer" userId="S::noor-e-hira.ahmer@newham.gov.uk::395f623b-771f-4d60-8e49-c79a42c6b2ef" providerId="AD" clId="Web-{38A13189-207D-4F5A-BA89-2FBA0E9665F5}" dt="2022-03-23T18:32:46.420" v="894" actId="1076"/>
      <pc:docMkLst>
        <pc:docMk/>
      </pc:docMkLst>
      <pc:sldChg chg="modSp">
        <pc:chgData name="Noor-e-hira Ahmer" userId="S::noor-e-hira.ahmer@newham.gov.uk::395f623b-771f-4d60-8e49-c79a42c6b2ef" providerId="AD" clId="Web-{38A13189-207D-4F5A-BA89-2FBA0E9665F5}" dt="2022-03-23T17:56:02.025" v="243" actId="1076"/>
        <pc:sldMkLst>
          <pc:docMk/>
          <pc:sldMk cId="87521986" sldId="390"/>
        </pc:sldMkLst>
        <pc:spChg chg="mod">
          <ac:chgData name="Noor-e-hira Ahmer" userId="S::noor-e-hira.ahmer@newham.gov.uk::395f623b-771f-4d60-8e49-c79a42c6b2ef" providerId="AD" clId="Web-{38A13189-207D-4F5A-BA89-2FBA0E9665F5}" dt="2022-03-23T17:56:02.025" v="243" actId="1076"/>
          <ac:spMkLst>
            <pc:docMk/>
            <pc:sldMk cId="87521986" sldId="390"/>
            <ac:spMk id="4" creationId="{00000000-0000-0000-0000-000000000000}"/>
          </ac:spMkLst>
        </pc:spChg>
        <pc:spChg chg="mod">
          <ac:chgData name="Noor-e-hira Ahmer" userId="S::noor-e-hira.ahmer@newham.gov.uk::395f623b-771f-4d60-8e49-c79a42c6b2ef" providerId="AD" clId="Web-{38A13189-207D-4F5A-BA89-2FBA0E9665F5}" dt="2022-03-23T17:39:47.674" v="119" actId="20577"/>
          <ac:spMkLst>
            <pc:docMk/>
            <pc:sldMk cId="87521986" sldId="390"/>
            <ac:spMk id="17" creationId="{00000000-0000-0000-0000-000000000000}"/>
          </ac:spMkLst>
        </pc:spChg>
        <pc:picChg chg="mod">
          <ac:chgData name="Noor-e-hira Ahmer" userId="S::noor-e-hira.ahmer@newham.gov.uk::395f623b-771f-4d60-8e49-c79a42c6b2ef" providerId="AD" clId="Web-{38A13189-207D-4F5A-BA89-2FBA0E9665F5}" dt="2022-03-23T17:45:27.198" v="156" actId="1076"/>
          <ac:picMkLst>
            <pc:docMk/>
            <pc:sldMk cId="87521986" sldId="390"/>
            <ac:picMk id="15" creationId="{00000000-0000-0000-0000-000000000000}"/>
          </ac:picMkLst>
        </pc:picChg>
      </pc:sldChg>
      <pc:sldChg chg="modSp">
        <pc:chgData name="Noor-e-hira Ahmer" userId="S::noor-e-hira.ahmer@newham.gov.uk::395f623b-771f-4d60-8e49-c79a42c6b2ef" providerId="AD" clId="Web-{38A13189-207D-4F5A-BA89-2FBA0E9665F5}" dt="2022-03-23T18:14:24.379" v="516" actId="1076"/>
        <pc:sldMkLst>
          <pc:docMk/>
          <pc:sldMk cId="3537698369" sldId="391"/>
        </pc:sldMkLst>
        <pc:spChg chg="mod">
          <ac:chgData name="Noor-e-hira Ahmer" userId="S::noor-e-hira.ahmer@newham.gov.uk::395f623b-771f-4d60-8e49-c79a42c6b2ef" providerId="AD" clId="Web-{38A13189-207D-4F5A-BA89-2FBA0E9665F5}" dt="2022-03-23T17:56:31.792" v="252" actId="14100"/>
          <ac:spMkLst>
            <pc:docMk/>
            <pc:sldMk cId="3537698369" sldId="391"/>
            <ac:spMk id="4" creationId="{00000000-0000-0000-0000-000000000000}"/>
          </ac:spMkLst>
        </pc:spChg>
        <pc:spChg chg="mod">
          <ac:chgData name="Noor-e-hira Ahmer" userId="S::noor-e-hira.ahmer@newham.gov.uk::395f623b-771f-4d60-8e49-c79a42c6b2ef" providerId="AD" clId="Web-{38A13189-207D-4F5A-BA89-2FBA0E9665F5}" dt="2022-03-23T18:14:24.379" v="516" actId="1076"/>
          <ac:spMkLst>
            <pc:docMk/>
            <pc:sldMk cId="3537698369" sldId="391"/>
            <ac:spMk id="6" creationId="{00000000-0000-0000-0000-000000000000}"/>
          </ac:spMkLst>
        </pc:spChg>
        <pc:picChg chg="mod">
          <ac:chgData name="Noor-e-hira Ahmer" userId="S::noor-e-hira.ahmer@newham.gov.uk::395f623b-771f-4d60-8e49-c79a42c6b2ef" providerId="AD" clId="Web-{38A13189-207D-4F5A-BA89-2FBA0E9665F5}" dt="2022-03-23T18:14:18.020" v="514" actId="1076"/>
          <ac:picMkLst>
            <pc:docMk/>
            <pc:sldMk cId="3537698369" sldId="391"/>
            <ac:picMk id="15" creationId="{00000000-0000-0000-0000-000000000000}"/>
          </ac:picMkLst>
        </pc:picChg>
      </pc:sldChg>
      <pc:sldChg chg="modSp">
        <pc:chgData name="Noor-e-hira Ahmer" userId="S::noor-e-hira.ahmer@newham.gov.uk::395f623b-771f-4d60-8e49-c79a42c6b2ef" providerId="AD" clId="Web-{38A13189-207D-4F5A-BA89-2FBA0E9665F5}" dt="2022-03-23T17:57:31.340" v="268" actId="14100"/>
        <pc:sldMkLst>
          <pc:docMk/>
          <pc:sldMk cId="1842229355" sldId="392"/>
        </pc:sldMkLst>
        <pc:spChg chg="mod">
          <ac:chgData name="Noor-e-hira Ahmer" userId="S::noor-e-hira.ahmer@newham.gov.uk::395f623b-771f-4d60-8e49-c79a42c6b2ef" providerId="AD" clId="Web-{38A13189-207D-4F5A-BA89-2FBA0E9665F5}" dt="2022-03-23T17:57:31.340" v="268" actId="14100"/>
          <ac:spMkLst>
            <pc:docMk/>
            <pc:sldMk cId="1842229355" sldId="392"/>
            <ac:spMk id="4" creationId="{00000000-0000-0000-0000-000000000000}"/>
          </ac:spMkLst>
        </pc:spChg>
        <pc:spChg chg="mod">
          <ac:chgData name="Noor-e-hira Ahmer" userId="S::noor-e-hira.ahmer@newham.gov.uk::395f623b-771f-4d60-8e49-c79a42c6b2ef" providerId="AD" clId="Web-{38A13189-207D-4F5A-BA89-2FBA0E9665F5}" dt="2022-03-23T17:53:41.116" v="236" actId="1076"/>
          <ac:spMkLst>
            <pc:docMk/>
            <pc:sldMk cId="1842229355" sldId="392"/>
            <ac:spMk id="13" creationId="{00000000-0000-0000-0000-000000000000}"/>
          </ac:spMkLst>
        </pc:spChg>
        <pc:spChg chg="mod">
          <ac:chgData name="Noor-e-hira Ahmer" userId="S::noor-e-hira.ahmer@newham.gov.uk::395f623b-771f-4d60-8e49-c79a42c6b2ef" providerId="AD" clId="Web-{38A13189-207D-4F5A-BA89-2FBA0E9665F5}" dt="2022-03-23T17:53:49.007" v="239" actId="1076"/>
          <ac:spMkLst>
            <pc:docMk/>
            <pc:sldMk cId="1842229355" sldId="392"/>
            <ac:spMk id="14" creationId="{00000000-0000-0000-0000-000000000000}"/>
          </ac:spMkLst>
        </pc:spChg>
        <pc:spChg chg="mod">
          <ac:chgData name="Noor-e-hira Ahmer" userId="S::noor-e-hira.ahmer@newham.gov.uk::395f623b-771f-4d60-8e49-c79a42c6b2ef" providerId="AD" clId="Web-{38A13189-207D-4F5A-BA89-2FBA0E9665F5}" dt="2022-03-23T17:46:40.153" v="167" actId="14100"/>
          <ac:spMkLst>
            <pc:docMk/>
            <pc:sldMk cId="1842229355" sldId="392"/>
            <ac:spMk id="16" creationId="{00000000-0000-0000-0000-000000000000}"/>
          </ac:spMkLst>
        </pc:spChg>
        <pc:spChg chg="mod">
          <ac:chgData name="Noor-e-hira Ahmer" userId="S::noor-e-hira.ahmer@newham.gov.uk::395f623b-771f-4d60-8e49-c79a42c6b2ef" providerId="AD" clId="Web-{38A13189-207D-4F5A-BA89-2FBA0E9665F5}" dt="2022-03-23T17:53:41.069" v="233" actId="1076"/>
          <ac:spMkLst>
            <pc:docMk/>
            <pc:sldMk cId="1842229355" sldId="392"/>
            <ac:spMk id="17" creationId="{00000000-0000-0000-0000-000000000000}"/>
          </ac:spMkLst>
        </pc:spChg>
        <pc:spChg chg="mod">
          <ac:chgData name="Noor-e-hira Ahmer" userId="S::noor-e-hira.ahmer@newham.gov.uk::395f623b-771f-4d60-8e49-c79a42c6b2ef" providerId="AD" clId="Web-{38A13189-207D-4F5A-BA89-2FBA0E9665F5}" dt="2022-03-23T17:53:41.085" v="234" actId="1076"/>
          <ac:spMkLst>
            <pc:docMk/>
            <pc:sldMk cId="1842229355" sldId="392"/>
            <ac:spMk id="18" creationId="{00000000-0000-0000-0000-000000000000}"/>
          </ac:spMkLst>
        </pc:spChg>
        <pc:spChg chg="mod">
          <ac:chgData name="Noor-e-hira Ahmer" userId="S::noor-e-hira.ahmer@newham.gov.uk::395f623b-771f-4d60-8e49-c79a42c6b2ef" providerId="AD" clId="Web-{38A13189-207D-4F5A-BA89-2FBA0E9665F5}" dt="2022-03-23T17:53:41.100" v="235" actId="1076"/>
          <ac:spMkLst>
            <pc:docMk/>
            <pc:sldMk cId="1842229355" sldId="392"/>
            <ac:spMk id="19" creationId="{00000000-0000-0000-0000-000000000000}"/>
          </ac:spMkLst>
        </pc:spChg>
        <pc:spChg chg="mod">
          <ac:chgData name="Noor-e-hira Ahmer" userId="S::noor-e-hira.ahmer@newham.gov.uk::395f623b-771f-4d60-8e49-c79a42c6b2ef" providerId="AD" clId="Web-{38A13189-207D-4F5A-BA89-2FBA0E9665F5}" dt="2022-03-23T17:53:48.975" v="237" actId="1076"/>
          <ac:spMkLst>
            <pc:docMk/>
            <pc:sldMk cId="1842229355" sldId="392"/>
            <ac:spMk id="21" creationId="{00000000-0000-0000-0000-000000000000}"/>
          </ac:spMkLst>
        </pc:spChg>
        <pc:spChg chg="mod">
          <ac:chgData name="Noor-e-hira Ahmer" userId="S::noor-e-hira.ahmer@newham.gov.uk::395f623b-771f-4d60-8e49-c79a42c6b2ef" providerId="AD" clId="Web-{38A13189-207D-4F5A-BA89-2FBA0E9665F5}" dt="2022-03-23T17:53:49.007" v="238" actId="1076"/>
          <ac:spMkLst>
            <pc:docMk/>
            <pc:sldMk cId="1842229355" sldId="392"/>
            <ac:spMk id="22" creationId="{00000000-0000-0000-0000-000000000000}"/>
          </ac:spMkLst>
        </pc:spChg>
        <pc:picChg chg="mod">
          <ac:chgData name="Noor-e-hira Ahmer" userId="S::noor-e-hira.ahmer@newham.gov.uk::395f623b-771f-4d60-8e49-c79a42c6b2ef" providerId="AD" clId="Web-{38A13189-207D-4F5A-BA89-2FBA0E9665F5}" dt="2022-03-23T17:45:05.213" v="153" actId="1076"/>
          <ac:picMkLst>
            <pc:docMk/>
            <pc:sldMk cId="1842229355" sldId="392"/>
            <ac:picMk id="15" creationId="{00000000-0000-0000-0000-000000000000}"/>
          </ac:picMkLst>
        </pc:picChg>
      </pc:sldChg>
      <pc:sldChg chg="modSp">
        <pc:chgData name="Noor-e-hira Ahmer" userId="S::noor-e-hira.ahmer@newham.gov.uk::395f623b-771f-4d60-8e49-c79a42c6b2ef" providerId="AD" clId="Web-{38A13189-207D-4F5A-BA89-2FBA0E9665F5}" dt="2022-03-23T17:47:59.967" v="181" actId="1076"/>
        <pc:sldMkLst>
          <pc:docMk/>
          <pc:sldMk cId="767468442" sldId="393"/>
        </pc:sldMkLst>
        <pc:spChg chg="mod">
          <ac:chgData name="Noor-e-hira Ahmer" userId="S::noor-e-hira.ahmer@newham.gov.uk::395f623b-771f-4d60-8e49-c79a42c6b2ef" providerId="AD" clId="Web-{38A13189-207D-4F5A-BA89-2FBA0E9665F5}" dt="2022-03-23T17:47:59.967" v="181" actId="1076"/>
          <ac:spMkLst>
            <pc:docMk/>
            <pc:sldMk cId="767468442" sldId="393"/>
            <ac:spMk id="4" creationId="{00000000-0000-0000-0000-000000000000}"/>
          </ac:spMkLst>
        </pc:spChg>
        <pc:picChg chg="mod">
          <ac:chgData name="Noor-e-hira Ahmer" userId="S::noor-e-hira.ahmer@newham.gov.uk::395f623b-771f-4d60-8e49-c79a42c6b2ef" providerId="AD" clId="Web-{38A13189-207D-4F5A-BA89-2FBA0E9665F5}" dt="2022-03-23T17:44:54.744" v="151" actId="1076"/>
          <ac:picMkLst>
            <pc:docMk/>
            <pc:sldMk cId="767468442" sldId="393"/>
            <ac:picMk id="15" creationId="{00000000-0000-0000-0000-000000000000}"/>
          </ac:picMkLst>
        </pc:picChg>
      </pc:sldChg>
      <pc:sldChg chg="modSp">
        <pc:chgData name="Noor-e-hira Ahmer" userId="S::noor-e-hira.ahmer@newham.gov.uk::395f623b-771f-4d60-8e49-c79a42c6b2ef" providerId="AD" clId="Web-{38A13189-207D-4F5A-BA89-2FBA0E9665F5}" dt="2022-03-23T17:48:41.781" v="193" actId="1076"/>
        <pc:sldMkLst>
          <pc:docMk/>
          <pc:sldMk cId="3356228343" sldId="394"/>
        </pc:sldMkLst>
        <pc:spChg chg="mod">
          <ac:chgData name="Noor-e-hira Ahmer" userId="S::noor-e-hira.ahmer@newham.gov.uk::395f623b-771f-4d60-8e49-c79a42c6b2ef" providerId="AD" clId="Web-{38A13189-207D-4F5A-BA89-2FBA0E9665F5}" dt="2022-03-23T17:48:41.781" v="193" actId="1076"/>
          <ac:spMkLst>
            <pc:docMk/>
            <pc:sldMk cId="3356228343" sldId="394"/>
            <ac:spMk id="4" creationId="{00000000-0000-0000-0000-000000000000}"/>
          </ac:spMkLst>
        </pc:spChg>
        <pc:picChg chg="mod">
          <ac:chgData name="Noor-e-hira Ahmer" userId="S::noor-e-hira.ahmer@newham.gov.uk::395f623b-771f-4d60-8e49-c79a42c6b2ef" providerId="AD" clId="Web-{38A13189-207D-4F5A-BA89-2FBA0E9665F5}" dt="2022-03-23T17:44:43.947" v="149" actId="1076"/>
          <ac:picMkLst>
            <pc:docMk/>
            <pc:sldMk cId="3356228343" sldId="394"/>
            <ac:picMk id="15" creationId="{00000000-0000-0000-0000-000000000000}"/>
          </ac:picMkLst>
        </pc:picChg>
      </pc:sldChg>
      <pc:sldChg chg="modSp">
        <pc:chgData name="Noor-e-hira Ahmer" userId="S::noor-e-hira.ahmer@newham.gov.uk::395f623b-771f-4d60-8e49-c79a42c6b2ef" providerId="AD" clId="Web-{38A13189-207D-4F5A-BA89-2FBA0E9665F5}" dt="2022-03-23T17:56:14.244" v="246" actId="1076"/>
        <pc:sldMkLst>
          <pc:docMk/>
          <pc:sldMk cId="1701807065" sldId="395"/>
        </pc:sldMkLst>
        <pc:spChg chg="mod">
          <ac:chgData name="Noor-e-hira Ahmer" userId="S::noor-e-hira.ahmer@newham.gov.uk::395f623b-771f-4d60-8e49-c79a42c6b2ef" providerId="AD" clId="Web-{38A13189-207D-4F5A-BA89-2FBA0E9665F5}" dt="2022-03-23T17:56:14.244" v="246" actId="1076"/>
          <ac:spMkLst>
            <pc:docMk/>
            <pc:sldMk cId="1701807065" sldId="395"/>
            <ac:spMk id="2" creationId="{00000000-0000-0000-0000-000000000000}"/>
          </ac:spMkLst>
        </pc:spChg>
        <pc:spChg chg="mod">
          <ac:chgData name="Noor-e-hira Ahmer" userId="S::noor-e-hira.ahmer@newham.gov.uk::395f623b-771f-4d60-8e49-c79a42c6b2ef" providerId="AD" clId="Web-{38A13189-207D-4F5A-BA89-2FBA0E9665F5}" dt="2022-03-23T17:52:50.287" v="228" actId="1076"/>
          <ac:spMkLst>
            <pc:docMk/>
            <pc:sldMk cId="1701807065" sldId="395"/>
            <ac:spMk id="13" creationId="{00000000-0000-0000-0000-000000000000}"/>
          </ac:spMkLst>
        </pc:spChg>
        <pc:spChg chg="mod">
          <ac:chgData name="Noor-e-hira Ahmer" userId="S::noor-e-hira.ahmer@newham.gov.uk::395f623b-771f-4d60-8e49-c79a42c6b2ef" providerId="AD" clId="Web-{38A13189-207D-4F5A-BA89-2FBA0E9665F5}" dt="2022-03-23T17:52:43.302" v="227" actId="14100"/>
          <ac:spMkLst>
            <pc:docMk/>
            <pc:sldMk cId="1701807065" sldId="395"/>
            <ac:spMk id="18" creationId="{00000000-0000-0000-0000-000000000000}"/>
          </ac:spMkLst>
        </pc:spChg>
        <pc:picChg chg="mod">
          <ac:chgData name="Noor-e-hira Ahmer" userId="S::noor-e-hira.ahmer@newham.gov.uk::395f623b-771f-4d60-8e49-c79a42c6b2ef" providerId="AD" clId="Web-{38A13189-207D-4F5A-BA89-2FBA0E9665F5}" dt="2022-03-23T17:52:50.302" v="229" actId="1076"/>
          <ac:picMkLst>
            <pc:docMk/>
            <pc:sldMk cId="1701807065" sldId="395"/>
            <ac:picMk id="14" creationId="{00000000-0000-0000-0000-000000000000}"/>
          </ac:picMkLst>
        </pc:picChg>
      </pc:sldChg>
      <pc:sldChg chg="modSp">
        <pc:chgData name="Noor-e-hira Ahmer" userId="S::noor-e-hira.ahmer@newham.gov.uk::395f623b-771f-4d60-8e49-c79a42c6b2ef" providerId="AD" clId="Web-{38A13189-207D-4F5A-BA89-2FBA0E9665F5}" dt="2022-03-23T17:56:39.495" v="255" actId="1076"/>
        <pc:sldMkLst>
          <pc:docMk/>
          <pc:sldMk cId="2009782517" sldId="396"/>
        </pc:sldMkLst>
        <pc:spChg chg="mod">
          <ac:chgData name="Noor-e-hira Ahmer" userId="S::noor-e-hira.ahmer@newham.gov.uk::395f623b-771f-4d60-8e49-c79a42c6b2ef" providerId="AD" clId="Web-{38A13189-207D-4F5A-BA89-2FBA0E9665F5}" dt="2022-03-23T17:56:39.495" v="255" actId="1076"/>
          <ac:spMkLst>
            <pc:docMk/>
            <pc:sldMk cId="2009782517" sldId="396"/>
            <ac:spMk id="5" creationId="{00000000-0000-0000-0000-000000000000}"/>
          </ac:spMkLst>
        </pc:spChg>
        <pc:picChg chg="mod">
          <ac:chgData name="Noor-e-hira Ahmer" userId="S::noor-e-hira.ahmer@newham.gov.uk::395f623b-771f-4d60-8e49-c79a42c6b2ef" providerId="AD" clId="Web-{38A13189-207D-4F5A-BA89-2FBA0E9665F5}" dt="2022-03-23T17:46:21.168" v="165" actId="1076"/>
          <ac:picMkLst>
            <pc:docMk/>
            <pc:sldMk cId="2009782517" sldId="396"/>
            <ac:picMk id="12" creationId="{00000000-0000-0000-0000-000000000000}"/>
          </ac:picMkLst>
        </pc:picChg>
      </pc:sldChg>
      <pc:sldChg chg="modSp">
        <pc:chgData name="Noor-e-hira Ahmer" userId="S::noor-e-hira.ahmer@newham.gov.uk::395f623b-771f-4d60-8e49-c79a42c6b2ef" providerId="AD" clId="Web-{38A13189-207D-4F5A-BA89-2FBA0E9665F5}" dt="2022-03-23T17:53:28.334" v="232" actId="1076"/>
        <pc:sldMkLst>
          <pc:docMk/>
          <pc:sldMk cId="214311556" sldId="397"/>
        </pc:sldMkLst>
        <pc:spChg chg="mod">
          <ac:chgData name="Noor-e-hira Ahmer" userId="S::noor-e-hira.ahmer@newham.gov.uk::395f623b-771f-4d60-8e49-c79a42c6b2ef" providerId="AD" clId="Web-{38A13189-207D-4F5A-BA89-2FBA0E9665F5}" dt="2022-03-23T17:47:28.170" v="171" actId="1076"/>
          <ac:spMkLst>
            <pc:docMk/>
            <pc:sldMk cId="214311556" sldId="397"/>
            <ac:spMk id="2" creationId="{00000000-0000-0000-0000-000000000000}"/>
          </ac:spMkLst>
        </pc:spChg>
        <pc:spChg chg="mod">
          <ac:chgData name="Noor-e-hira Ahmer" userId="S::noor-e-hira.ahmer@newham.gov.uk::395f623b-771f-4d60-8e49-c79a42c6b2ef" providerId="AD" clId="Web-{38A13189-207D-4F5A-BA89-2FBA0E9665F5}" dt="2022-03-23T17:53:28.334" v="231" actId="1076"/>
          <ac:spMkLst>
            <pc:docMk/>
            <pc:sldMk cId="214311556" sldId="397"/>
            <ac:spMk id="10" creationId="{00000000-0000-0000-0000-000000000000}"/>
          </ac:spMkLst>
        </pc:spChg>
        <pc:spChg chg="mod">
          <ac:chgData name="Noor-e-hira Ahmer" userId="S::noor-e-hira.ahmer@newham.gov.uk::395f623b-771f-4d60-8e49-c79a42c6b2ef" providerId="AD" clId="Web-{38A13189-207D-4F5A-BA89-2FBA0E9665F5}" dt="2022-03-23T17:53:21.600" v="230" actId="14100"/>
          <ac:spMkLst>
            <pc:docMk/>
            <pc:sldMk cId="214311556" sldId="397"/>
            <ac:spMk id="20" creationId="{00000000-0000-0000-0000-000000000000}"/>
          </ac:spMkLst>
        </pc:spChg>
        <pc:picChg chg="mod">
          <ac:chgData name="Noor-e-hira Ahmer" userId="S::noor-e-hira.ahmer@newham.gov.uk::395f623b-771f-4d60-8e49-c79a42c6b2ef" providerId="AD" clId="Web-{38A13189-207D-4F5A-BA89-2FBA0E9665F5}" dt="2022-03-23T17:53:28.334" v="232" actId="1076"/>
          <ac:picMkLst>
            <pc:docMk/>
            <pc:sldMk cId="214311556" sldId="397"/>
            <ac:picMk id="9" creationId="{00000000-0000-0000-0000-000000000000}"/>
          </ac:picMkLst>
        </pc:picChg>
      </pc:sldChg>
      <pc:sldChg chg="modSp">
        <pc:chgData name="Noor-e-hira Ahmer" userId="S::noor-e-hira.ahmer@newham.gov.uk::395f623b-771f-4d60-8e49-c79a42c6b2ef" providerId="AD" clId="Web-{38A13189-207D-4F5A-BA89-2FBA0E9665F5}" dt="2022-03-23T17:48:08.092" v="183" actId="1076"/>
        <pc:sldMkLst>
          <pc:docMk/>
          <pc:sldMk cId="1700138905" sldId="398"/>
        </pc:sldMkLst>
        <pc:spChg chg="mod">
          <ac:chgData name="Noor-e-hira Ahmer" userId="S::noor-e-hira.ahmer@newham.gov.uk::395f623b-771f-4d60-8e49-c79a42c6b2ef" providerId="AD" clId="Web-{38A13189-207D-4F5A-BA89-2FBA0E9665F5}" dt="2022-03-23T17:48:08.092" v="183" actId="1076"/>
          <ac:spMkLst>
            <pc:docMk/>
            <pc:sldMk cId="1700138905" sldId="398"/>
            <ac:spMk id="2" creationId="{00000000-0000-0000-0000-000000000000}"/>
          </ac:spMkLst>
        </pc:spChg>
        <pc:spChg chg="mod">
          <ac:chgData name="Noor-e-hira Ahmer" userId="S::noor-e-hira.ahmer@newham.gov.uk::395f623b-771f-4d60-8e49-c79a42c6b2ef" providerId="AD" clId="Web-{38A13189-207D-4F5A-BA89-2FBA0E9665F5}" dt="2022-03-23T17:44:13.962" v="145" actId="1076"/>
          <ac:spMkLst>
            <pc:docMk/>
            <pc:sldMk cId="1700138905" sldId="398"/>
            <ac:spMk id="7" creationId="{00000000-0000-0000-0000-000000000000}"/>
          </ac:spMkLst>
        </pc:spChg>
        <pc:picChg chg="mod">
          <ac:chgData name="Noor-e-hira Ahmer" userId="S::noor-e-hira.ahmer@newham.gov.uk::395f623b-771f-4d60-8e49-c79a42c6b2ef" providerId="AD" clId="Web-{38A13189-207D-4F5A-BA89-2FBA0E9665F5}" dt="2022-03-23T17:44:13.962" v="144" actId="1076"/>
          <ac:picMkLst>
            <pc:docMk/>
            <pc:sldMk cId="1700138905" sldId="398"/>
            <ac:picMk id="8" creationId="{00000000-0000-0000-0000-000000000000}"/>
          </ac:picMkLst>
        </pc:picChg>
      </pc:sldChg>
      <pc:sldChg chg="modSp">
        <pc:chgData name="Noor-e-hira Ahmer" userId="S::noor-e-hira.ahmer@newham.gov.uk::395f623b-771f-4d60-8e49-c79a42c6b2ef" providerId="AD" clId="Web-{38A13189-207D-4F5A-BA89-2FBA0E9665F5}" dt="2022-03-23T18:11:12.015" v="503" actId="1076"/>
        <pc:sldMkLst>
          <pc:docMk/>
          <pc:sldMk cId="202994080" sldId="403"/>
        </pc:sldMkLst>
        <pc:spChg chg="mod">
          <ac:chgData name="Noor-e-hira Ahmer" userId="S::noor-e-hira.ahmer@newham.gov.uk::395f623b-771f-4d60-8e49-c79a42c6b2ef" providerId="AD" clId="Web-{38A13189-207D-4F5A-BA89-2FBA0E9665F5}" dt="2022-03-23T17:56:24.432" v="249" actId="14100"/>
          <ac:spMkLst>
            <pc:docMk/>
            <pc:sldMk cId="202994080" sldId="403"/>
            <ac:spMk id="4" creationId="{00000000-0000-0000-0000-000000000000}"/>
          </ac:spMkLst>
        </pc:spChg>
        <pc:spChg chg="mod">
          <ac:chgData name="Noor-e-hira Ahmer" userId="S::noor-e-hira.ahmer@newham.gov.uk::395f623b-771f-4d60-8e49-c79a42c6b2ef" providerId="AD" clId="Web-{38A13189-207D-4F5A-BA89-2FBA0E9665F5}" dt="2022-03-23T18:11:12" v="502" actId="1076"/>
          <ac:spMkLst>
            <pc:docMk/>
            <pc:sldMk cId="202994080" sldId="403"/>
            <ac:spMk id="28" creationId="{00000000-0000-0000-0000-000000000000}"/>
          </ac:spMkLst>
        </pc:spChg>
        <pc:picChg chg="mod">
          <ac:chgData name="Noor-e-hira Ahmer" userId="S::noor-e-hira.ahmer@newham.gov.uk::395f623b-771f-4d60-8e49-c79a42c6b2ef" providerId="AD" clId="Web-{38A13189-207D-4F5A-BA89-2FBA0E9665F5}" dt="2022-03-23T18:11:12.015" v="503" actId="1076"/>
          <ac:picMkLst>
            <pc:docMk/>
            <pc:sldMk cId="202994080" sldId="403"/>
            <ac:picMk id="3" creationId="{00000000-0000-0000-0000-000000000000}"/>
          </ac:picMkLst>
        </pc:picChg>
      </pc:sldChg>
      <pc:sldChg chg="modSp">
        <pc:chgData name="Noor-e-hira Ahmer" userId="S::noor-e-hira.ahmer@newham.gov.uk::395f623b-771f-4d60-8e49-c79a42c6b2ef" providerId="AD" clId="Web-{38A13189-207D-4F5A-BA89-2FBA0E9665F5}" dt="2022-03-23T17:57:24.918" v="266" actId="14100"/>
        <pc:sldMkLst>
          <pc:docMk/>
          <pc:sldMk cId="834718961" sldId="404"/>
        </pc:sldMkLst>
        <pc:spChg chg="mod">
          <ac:chgData name="Noor-e-hira Ahmer" userId="S::noor-e-hira.ahmer@newham.gov.uk::395f623b-771f-4d60-8e49-c79a42c6b2ef" providerId="AD" clId="Web-{38A13189-207D-4F5A-BA89-2FBA0E9665F5}" dt="2022-03-23T17:57:24.918" v="266" actId="14100"/>
          <ac:spMkLst>
            <pc:docMk/>
            <pc:sldMk cId="834718961" sldId="404"/>
            <ac:spMk id="4" creationId="{00000000-0000-0000-0000-000000000000}"/>
          </ac:spMkLst>
        </pc:spChg>
        <pc:picChg chg="mod">
          <ac:chgData name="Noor-e-hira Ahmer" userId="S::noor-e-hira.ahmer@newham.gov.uk::395f623b-771f-4d60-8e49-c79a42c6b2ef" providerId="AD" clId="Web-{38A13189-207D-4F5A-BA89-2FBA0E9665F5}" dt="2022-03-23T17:45:08.432" v="155" actId="1076"/>
          <ac:picMkLst>
            <pc:docMk/>
            <pc:sldMk cId="834718961" sldId="404"/>
            <ac:picMk id="3" creationId="{00000000-0000-0000-0000-000000000000}"/>
          </ac:picMkLst>
        </pc:picChg>
      </pc:sldChg>
      <pc:sldChg chg="modSp">
        <pc:chgData name="Noor-e-hira Ahmer" userId="S::noor-e-hira.ahmer@newham.gov.uk::395f623b-771f-4d60-8e49-c79a42c6b2ef" providerId="AD" clId="Web-{38A13189-207D-4F5A-BA89-2FBA0E9665F5}" dt="2022-03-23T17:47:52.311" v="179" actId="1076"/>
        <pc:sldMkLst>
          <pc:docMk/>
          <pc:sldMk cId="690044562" sldId="405"/>
        </pc:sldMkLst>
        <pc:spChg chg="mod">
          <ac:chgData name="Noor-e-hira Ahmer" userId="S::noor-e-hira.ahmer@newham.gov.uk::395f623b-771f-4d60-8e49-c79a42c6b2ef" providerId="AD" clId="Web-{38A13189-207D-4F5A-BA89-2FBA0E9665F5}" dt="2022-03-23T17:47:52.311" v="179" actId="1076"/>
          <ac:spMkLst>
            <pc:docMk/>
            <pc:sldMk cId="690044562" sldId="405"/>
            <ac:spMk id="3" creationId="{00000000-0000-0000-0000-000000000000}"/>
          </ac:spMkLst>
        </pc:spChg>
      </pc:sldChg>
      <pc:sldChg chg="modSp">
        <pc:chgData name="Noor-e-hira Ahmer" userId="S::noor-e-hira.ahmer@newham.gov.uk::395f623b-771f-4d60-8e49-c79a42c6b2ef" providerId="AD" clId="Web-{38A13189-207D-4F5A-BA89-2FBA0E9665F5}" dt="2022-03-23T17:50:03.548" v="217" actId="1076"/>
        <pc:sldMkLst>
          <pc:docMk/>
          <pc:sldMk cId="866484281" sldId="406"/>
        </pc:sldMkLst>
        <pc:spChg chg="mod">
          <ac:chgData name="Noor-e-hira Ahmer" userId="S::noor-e-hira.ahmer@newham.gov.uk::395f623b-771f-4d60-8e49-c79a42c6b2ef" providerId="AD" clId="Web-{38A13189-207D-4F5A-BA89-2FBA0E9665F5}" dt="2022-03-23T17:50:03.548" v="217" actId="1076"/>
          <ac:spMkLst>
            <pc:docMk/>
            <pc:sldMk cId="866484281" sldId="406"/>
            <ac:spMk id="4" creationId="{00000000-0000-0000-0000-000000000000}"/>
          </ac:spMkLst>
        </pc:spChg>
        <pc:picChg chg="mod">
          <ac:chgData name="Noor-e-hira Ahmer" userId="S::noor-e-hira.ahmer@newham.gov.uk::395f623b-771f-4d60-8e49-c79a42c6b2ef" providerId="AD" clId="Web-{38A13189-207D-4F5A-BA89-2FBA0E9665F5}" dt="2022-03-23T17:44:21.322" v="147" actId="1076"/>
          <ac:picMkLst>
            <pc:docMk/>
            <pc:sldMk cId="866484281" sldId="406"/>
            <ac:picMk id="3" creationId="{00000000-0000-0000-0000-000000000000}"/>
          </ac:picMkLst>
        </pc:picChg>
      </pc:sldChg>
      <pc:sldChg chg="modSp">
        <pc:chgData name="Noor-e-hira Ahmer" userId="S::noor-e-hira.ahmer@newham.gov.uk::395f623b-771f-4d60-8e49-c79a42c6b2ef" providerId="AD" clId="Web-{38A13189-207D-4F5A-BA89-2FBA0E9665F5}" dt="2022-03-23T17:47:45.998" v="177" actId="1076"/>
        <pc:sldMkLst>
          <pc:docMk/>
          <pc:sldMk cId="2177727697" sldId="418"/>
        </pc:sldMkLst>
        <pc:spChg chg="mod">
          <ac:chgData name="Noor-e-hira Ahmer" userId="S::noor-e-hira.ahmer@newham.gov.uk::395f623b-771f-4d60-8e49-c79a42c6b2ef" providerId="AD" clId="Web-{38A13189-207D-4F5A-BA89-2FBA0E9665F5}" dt="2022-03-23T17:47:45.998" v="177" actId="1076"/>
          <ac:spMkLst>
            <pc:docMk/>
            <pc:sldMk cId="2177727697" sldId="418"/>
            <ac:spMk id="7" creationId="{00000000-0000-0000-0000-000000000000}"/>
          </ac:spMkLst>
        </pc:spChg>
      </pc:sldChg>
      <pc:sldChg chg="modSp">
        <pc:chgData name="Noor-e-hira Ahmer" userId="S::noor-e-hira.ahmer@newham.gov.uk::395f623b-771f-4d60-8e49-c79a42c6b2ef" providerId="AD" clId="Web-{38A13189-207D-4F5A-BA89-2FBA0E9665F5}" dt="2022-03-23T17:48:13.655" v="185" actId="1076"/>
        <pc:sldMkLst>
          <pc:docMk/>
          <pc:sldMk cId="827567761" sldId="419"/>
        </pc:sldMkLst>
        <pc:spChg chg="mod">
          <ac:chgData name="Noor-e-hira Ahmer" userId="S::noor-e-hira.ahmer@newham.gov.uk::395f623b-771f-4d60-8e49-c79a42c6b2ef" providerId="AD" clId="Web-{38A13189-207D-4F5A-BA89-2FBA0E9665F5}" dt="2022-03-23T17:48:13.655" v="185" actId="1076"/>
          <ac:spMkLst>
            <pc:docMk/>
            <pc:sldMk cId="827567761" sldId="419"/>
            <ac:spMk id="3" creationId="{00000000-0000-0000-0000-000000000000}"/>
          </ac:spMkLst>
        </pc:spChg>
      </pc:sldChg>
      <pc:sldChg chg="modSp">
        <pc:chgData name="Noor-e-hira Ahmer" userId="S::noor-e-hira.ahmer@newham.gov.uk::395f623b-771f-4d60-8e49-c79a42c6b2ef" providerId="AD" clId="Web-{38A13189-207D-4F5A-BA89-2FBA0E9665F5}" dt="2022-03-23T17:49:14.766" v="202" actId="1076"/>
        <pc:sldMkLst>
          <pc:docMk/>
          <pc:sldMk cId="2953185261" sldId="421"/>
        </pc:sldMkLst>
        <pc:spChg chg="mod">
          <ac:chgData name="Noor-e-hira Ahmer" userId="S::noor-e-hira.ahmer@newham.gov.uk::395f623b-771f-4d60-8e49-c79a42c6b2ef" providerId="AD" clId="Web-{38A13189-207D-4F5A-BA89-2FBA0E9665F5}" dt="2022-03-23T17:49:14.766" v="202" actId="1076"/>
          <ac:spMkLst>
            <pc:docMk/>
            <pc:sldMk cId="2953185261" sldId="421"/>
            <ac:spMk id="3" creationId="{00000000-0000-0000-0000-000000000000}"/>
          </ac:spMkLst>
        </pc:spChg>
      </pc:sldChg>
      <pc:sldChg chg="modSp">
        <pc:chgData name="Noor-e-hira Ahmer" userId="S::noor-e-hira.ahmer@newham.gov.uk::395f623b-771f-4d60-8e49-c79a42c6b2ef" providerId="AD" clId="Web-{38A13189-207D-4F5A-BA89-2FBA0E9665F5}" dt="2022-03-23T17:49:10.906" v="201" actId="1076"/>
        <pc:sldMkLst>
          <pc:docMk/>
          <pc:sldMk cId="3768676583" sldId="422"/>
        </pc:sldMkLst>
        <pc:spChg chg="mod">
          <ac:chgData name="Noor-e-hira Ahmer" userId="S::noor-e-hira.ahmer@newham.gov.uk::395f623b-771f-4d60-8e49-c79a42c6b2ef" providerId="AD" clId="Web-{38A13189-207D-4F5A-BA89-2FBA0E9665F5}" dt="2022-03-23T17:49:10.906" v="201" actId="1076"/>
          <ac:spMkLst>
            <pc:docMk/>
            <pc:sldMk cId="3768676583" sldId="422"/>
            <ac:spMk id="3" creationId="{00000000-0000-0000-0000-000000000000}"/>
          </ac:spMkLst>
        </pc:spChg>
      </pc:sldChg>
      <pc:sldChg chg="modSp">
        <pc:chgData name="Noor-e-hira Ahmer" userId="S::noor-e-hira.ahmer@newham.gov.uk::395f623b-771f-4d60-8e49-c79a42c6b2ef" providerId="AD" clId="Web-{38A13189-207D-4F5A-BA89-2FBA0E9665F5}" dt="2022-03-23T17:49:07.406" v="200" actId="1076"/>
        <pc:sldMkLst>
          <pc:docMk/>
          <pc:sldMk cId="3198109855" sldId="423"/>
        </pc:sldMkLst>
        <pc:spChg chg="mod">
          <ac:chgData name="Noor-e-hira Ahmer" userId="S::noor-e-hira.ahmer@newham.gov.uk::395f623b-771f-4d60-8e49-c79a42c6b2ef" providerId="AD" clId="Web-{38A13189-207D-4F5A-BA89-2FBA0E9665F5}" dt="2022-03-23T17:49:07.406" v="200" actId="1076"/>
          <ac:spMkLst>
            <pc:docMk/>
            <pc:sldMk cId="3198109855" sldId="423"/>
            <ac:spMk id="3" creationId="{00000000-0000-0000-0000-000000000000}"/>
          </ac:spMkLst>
        </pc:spChg>
      </pc:sldChg>
      <pc:sldChg chg="modSp">
        <pc:chgData name="Noor-e-hira Ahmer" userId="S::noor-e-hira.ahmer@newham.gov.uk::395f623b-771f-4d60-8e49-c79a42c6b2ef" providerId="AD" clId="Web-{38A13189-207D-4F5A-BA89-2FBA0E9665F5}" dt="2022-03-23T17:49:21.125" v="204" actId="1076"/>
        <pc:sldMkLst>
          <pc:docMk/>
          <pc:sldMk cId="1207943621" sldId="424"/>
        </pc:sldMkLst>
        <pc:spChg chg="mod">
          <ac:chgData name="Noor-e-hira Ahmer" userId="S::noor-e-hira.ahmer@newham.gov.uk::395f623b-771f-4d60-8e49-c79a42c6b2ef" providerId="AD" clId="Web-{38A13189-207D-4F5A-BA89-2FBA0E9665F5}" dt="2022-03-23T17:49:21.125" v="204" actId="1076"/>
          <ac:spMkLst>
            <pc:docMk/>
            <pc:sldMk cId="1207943621" sldId="424"/>
            <ac:spMk id="3" creationId="{00000000-0000-0000-0000-000000000000}"/>
          </ac:spMkLst>
        </pc:spChg>
      </pc:sldChg>
      <pc:sldChg chg="modSp">
        <pc:chgData name="Noor-e-hira Ahmer" userId="S::noor-e-hira.ahmer@newham.gov.uk::395f623b-771f-4d60-8e49-c79a42c6b2ef" providerId="AD" clId="Web-{38A13189-207D-4F5A-BA89-2FBA0E9665F5}" dt="2022-03-23T17:49:31.516" v="207" actId="14100"/>
        <pc:sldMkLst>
          <pc:docMk/>
          <pc:sldMk cId="4213353101" sldId="425"/>
        </pc:sldMkLst>
        <pc:spChg chg="mod">
          <ac:chgData name="Noor-e-hira Ahmer" userId="S::noor-e-hira.ahmer@newham.gov.uk::395f623b-771f-4d60-8e49-c79a42c6b2ef" providerId="AD" clId="Web-{38A13189-207D-4F5A-BA89-2FBA0E9665F5}" dt="2022-03-23T17:49:31.516" v="207" actId="14100"/>
          <ac:spMkLst>
            <pc:docMk/>
            <pc:sldMk cId="4213353101" sldId="425"/>
            <ac:spMk id="3" creationId="{00000000-0000-0000-0000-000000000000}"/>
          </ac:spMkLst>
        </pc:spChg>
      </pc:sldChg>
      <pc:sldChg chg="modSp">
        <pc:chgData name="Noor-e-hira Ahmer" userId="S::noor-e-hira.ahmer@newham.gov.uk::395f623b-771f-4d60-8e49-c79a42c6b2ef" providerId="AD" clId="Web-{38A13189-207D-4F5A-BA89-2FBA0E9665F5}" dt="2022-03-23T17:42:22.881" v="130" actId="20577"/>
        <pc:sldMkLst>
          <pc:docMk/>
          <pc:sldMk cId="4060529546" sldId="426"/>
        </pc:sldMkLst>
        <pc:spChg chg="mod">
          <ac:chgData name="Noor-e-hira Ahmer" userId="S::noor-e-hira.ahmer@newham.gov.uk::395f623b-771f-4d60-8e49-c79a42c6b2ef" providerId="AD" clId="Web-{38A13189-207D-4F5A-BA89-2FBA0E9665F5}" dt="2022-03-23T17:42:22.881" v="130" actId="20577"/>
          <ac:spMkLst>
            <pc:docMk/>
            <pc:sldMk cId="4060529546" sldId="426"/>
            <ac:spMk id="2" creationId="{00000000-0000-0000-0000-000000000000}"/>
          </ac:spMkLst>
        </pc:spChg>
      </pc:sldChg>
      <pc:sldChg chg="modSp">
        <pc:chgData name="Noor-e-hira Ahmer" userId="S::noor-e-hira.ahmer@newham.gov.uk::395f623b-771f-4d60-8e49-c79a42c6b2ef" providerId="AD" clId="Web-{38A13189-207D-4F5A-BA89-2FBA0E9665F5}" dt="2022-03-23T17:50:31.611" v="221" actId="1076"/>
        <pc:sldMkLst>
          <pc:docMk/>
          <pc:sldMk cId="1841243450" sldId="452"/>
        </pc:sldMkLst>
        <pc:spChg chg="mod">
          <ac:chgData name="Noor-e-hira Ahmer" userId="S::noor-e-hira.ahmer@newham.gov.uk::395f623b-771f-4d60-8e49-c79a42c6b2ef" providerId="AD" clId="Web-{38A13189-207D-4F5A-BA89-2FBA0E9665F5}" dt="2022-03-23T17:12:47.480" v="4" actId="20577"/>
          <ac:spMkLst>
            <pc:docMk/>
            <pc:sldMk cId="1841243450" sldId="452"/>
            <ac:spMk id="7" creationId="{00000000-0000-0000-0000-000000000000}"/>
          </ac:spMkLst>
        </pc:spChg>
        <pc:spChg chg="mod">
          <ac:chgData name="Noor-e-hira Ahmer" userId="S::noor-e-hira.ahmer@newham.gov.uk::395f623b-771f-4d60-8e49-c79a42c6b2ef" providerId="AD" clId="Web-{38A13189-207D-4F5A-BA89-2FBA0E9665F5}" dt="2022-03-23T17:12:52.512" v="5" actId="1076"/>
          <ac:spMkLst>
            <pc:docMk/>
            <pc:sldMk cId="1841243450" sldId="452"/>
            <ac:spMk id="10" creationId="{00000000-0000-0000-0000-000000000000}"/>
          </ac:spMkLst>
        </pc:spChg>
        <pc:spChg chg="mod">
          <ac:chgData name="Noor-e-hira Ahmer" userId="S::noor-e-hira.ahmer@newham.gov.uk::395f623b-771f-4d60-8e49-c79a42c6b2ef" providerId="AD" clId="Web-{38A13189-207D-4F5A-BA89-2FBA0E9665F5}" dt="2022-03-23T17:13:00.418" v="6" actId="1076"/>
          <ac:spMkLst>
            <pc:docMk/>
            <pc:sldMk cId="1841243450" sldId="452"/>
            <ac:spMk id="14" creationId="{00000000-0000-0000-0000-000000000000}"/>
          </ac:spMkLst>
        </pc:spChg>
        <pc:spChg chg="mod">
          <ac:chgData name="Noor-e-hira Ahmer" userId="S::noor-e-hira.ahmer@newham.gov.uk::395f623b-771f-4d60-8e49-c79a42c6b2ef" providerId="AD" clId="Web-{38A13189-207D-4F5A-BA89-2FBA0E9665F5}" dt="2022-03-23T17:50:31.611" v="221" actId="1076"/>
          <ac:spMkLst>
            <pc:docMk/>
            <pc:sldMk cId="1841243450" sldId="452"/>
            <ac:spMk id="15" creationId="{00000000-0000-0000-0000-000000000000}"/>
          </ac:spMkLst>
        </pc:spChg>
      </pc:sldChg>
      <pc:sldChg chg="modSp">
        <pc:chgData name="Noor-e-hira Ahmer" userId="S::noor-e-hira.ahmer@newham.gov.uk::395f623b-771f-4d60-8e49-c79a42c6b2ef" providerId="AD" clId="Web-{38A13189-207D-4F5A-BA89-2FBA0E9665F5}" dt="2022-03-23T17:57:59.528" v="270" actId="14100"/>
        <pc:sldMkLst>
          <pc:docMk/>
          <pc:sldMk cId="1913417155" sldId="456"/>
        </pc:sldMkLst>
        <pc:spChg chg="mod">
          <ac:chgData name="Noor-e-hira Ahmer" userId="S::noor-e-hira.ahmer@newham.gov.uk::395f623b-771f-4d60-8e49-c79a42c6b2ef" providerId="AD" clId="Web-{38A13189-207D-4F5A-BA89-2FBA0E9665F5}" dt="2022-03-23T17:57:59.528" v="270" actId="14100"/>
          <ac:spMkLst>
            <pc:docMk/>
            <pc:sldMk cId="1913417155" sldId="456"/>
            <ac:spMk id="2" creationId="{00000000-0000-0000-0000-000000000000}"/>
          </ac:spMkLst>
        </pc:spChg>
      </pc:sldChg>
      <pc:sldChg chg="modSp">
        <pc:chgData name="Noor-e-hira Ahmer" userId="S::noor-e-hira.ahmer@newham.gov.uk::395f623b-771f-4d60-8e49-c79a42c6b2ef" providerId="AD" clId="Web-{38A13189-207D-4F5A-BA89-2FBA0E9665F5}" dt="2022-03-23T17:34:39.870" v="85"/>
        <pc:sldMkLst>
          <pc:docMk/>
          <pc:sldMk cId="1722212959" sldId="457"/>
        </pc:sldMkLst>
        <pc:graphicFrameChg chg="modGraphic">
          <ac:chgData name="Noor-e-hira Ahmer" userId="S::noor-e-hira.ahmer@newham.gov.uk::395f623b-771f-4d60-8e49-c79a42c6b2ef" providerId="AD" clId="Web-{38A13189-207D-4F5A-BA89-2FBA0E9665F5}" dt="2022-03-23T17:34:39.870" v="85"/>
          <ac:graphicFrameMkLst>
            <pc:docMk/>
            <pc:sldMk cId="1722212959" sldId="457"/>
            <ac:graphicFrameMk id="5" creationId="{00000000-0000-0000-0000-000000000000}"/>
          </ac:graphicFrameMkLst>
        </pc:graphicFrameChg>
      </pc:sldChg>
      <pc:sldChg chg="modSp">
        <pc:chgData name="Noor-e-hira Ahmer" userId="S::noor-e-hira.ahmer@newham.gov.uk::395f623b-771f-4d60-8e49-c79a42c6b2ef" providerId="AD" clId="Web-{38A13189-207D-4F5A-BA89-2FBA0E9665F5}" dt="2022-03-23T17:37:07.671" v="110" actId="1076"/>
        <pc:sldMkLst>
          <pc:docMk/>
          <pc:sldMk cId="466536476" sldId="458"/>
        </pc:sldMkLst>
        <pc:spChg chg="mod">
          <ac:chgData name="Noor-e-hira Ahmer" userId="S::noor-e-hira.ahmer@newham.gov.uk::395f623b-771f-4d60-8e49-c79a42c6b2ef" providerId="AD" clId="Web-{38A13189-207D-4F5A-BA89-2FBA0E9665F5}" dt="2022-03-23T17:37:07.671" v="110" actId="1076"/>
          <ac:spMkLst>
            <pc:docMk/>
            <pc:sldMk cId="466536476" sldId="458"/>
            <ac:spMk id="8" creationId="{00000000-0000-0000-0000-000000000000}"/>
          </ac:spMkLst>
        </pc:spChg>
        <pc:graphicFrameChg chg="mod">
          <ac:chgData name="Noor-e-hira Ahmer" userId="S::noor-e-hira.ahmer@newham.gov.uk::395f623b-771f-4d60-8e49-c79a42c6b2ef" providerId="AD" clId="Web-{38A13189-207D-4F5A-BA89-2FBA0E9665F5}" dt="2022-03-23T17:36:57.671" v="108" actId="1076"/>
          <ac:graphicFrameMkLst>
            <pc:docMk/>
            <pc:sldMk cId="466536476" sldId="458"/>
            <ac:graphicFrameMk id="6" creationId="{00000000-0000-0000-0000-000000000000}"/>
          </ac:graphicFrameMkLst>
        </pc:graphicFrameChg>
      </pc:sldChg>
      <pc:sldChg chg="modSp">
        <pc:chgData name="Noor-e-hira Ahmer" userId="S::noor-e-hira.ahmer@newham.gov.uk::395f623b-771f-4d60-8e49-c79a42c6b2ef" providerId="AD" clId="Web-{38A13189-207D-4F5A-BA89-2FBA0E9665F5}" dt="2022-03-23T17:48:26.187" v="189" actId="1076"/>
        <pc:sldMkLst>
          <pc:docMk/>
          <pc:sldMk cId="3261306797" sldId="459"/>
        </pc:sldMkLst>
        <pc:spChg chg="mod">
          <ac:chgData name="Noor-e-hira Ahmer" userId="S::noor-e-hira.ahmer@newham.gov.uk::395f623b-771f-4d60-8e49-c79a42c6b2ef" providerId="AD" clId="Web-{38A13189-207D-4F5A-BA89-2FBA0E9665F5}" dt="2022-03-23T17:48:26.187" v="189" actId="1076"/>
          <ac:spMkLst>
            <pc:docMk/>
            <pc:sldMk cId="3261306797" sldId="459"/>
            <ac:spMk id="4" creationId="{00000000-0000-0000-0000-000000000000}"/>
          </ac:spMkLst>
        </pc:spChg>
        <pc:picChg chg="mod">
          <ac:chgData name="Noor-e-hira Ahmer" userId="S::noor-e-hira.ahmer@newham.gov.uk::395f623b-771f-4d60-8e49-c79a42c6b2ef" providerId="AD" clId="Web-{38A13189-207D-4F5A-BA89-2FBA0E9665F5}" dt="2022-03-23T17:44:18.493" v="146" actId="1076"/>
          <ac:picMkLst>
            <pc:docMk/>
            <pc:sldMk cId="3261306797" sldId="459"/>
            <ac:picMk id="3" creationId="{00000000-0000-0000-0000-000000000000}"/>
          </ac:picMkLst>
        </pc:picChg>
      </pc:sldChg>
      <pc:sldChg chg="modSp">
        <pc:chgData name="Noor-e-hira Ahmer" userId="S::noor-e-hira.ahmer@newham.gov.uk::395f623b-771f-4d60-8e49-c79a42c6b2ef" providerId="AD" clId="Web-{38A13189-207D-4F5A-BA89-2FBA0E9665F5}" dt="2022-03-23T17:55:55.619" v="241" actId="1076"/>
        <pc:sldMkLst>
          <pc:docMk/>
          <pc:sldMk cId="633138930" sldId="461"/>
        </pc:sldMkLst>
        <pc:spChg chg="mod">
          <ac:chgData name="Noor-e-hira Ahmer" userId="S::noor-e-hira.ahmer@newham.gov.uk::395f623b-771f-4d60-8e49-c79a42c6b2ef" providerId="AD" clId="Web-{38A13189-207D-4F5A-BA89-2FBA0E9665F5}" dt="2022-03-23T17:55:55.619" v="241" actId="1076"/>
          <ac:spMkLst>
            <pc:docMk/>
            <pc:sldMk cId="633138930" sldId="461"/>
            <ac:spMk id="4" creationId="{00000000-0000-0000-0000-000000000000}"/>
          </ac:spMkLst>
        </pc:spChg>
        <pc:picChg chg="mod">
          <ac:chgData name="Noor-e-hira Ahmer" userId="S::noor-e-hira.ahmer@newham.gov.uk::395f623b-771f-4d60-8e49-c79a42c6b2ef" providerId="AD" clId="Web-{38A13189-207D-4F5A-BA89-2FBA0E9665F5}" dt="2022-03-23T17:45:32.620" v="157" actId="1076"/>
          <ac:picMkLst>
            <pc:docMk/>
            <pc:sldMk cId="633138930" sldId="461"/>
            <ac:picMk id="28" creationId="{00000000-0000-0000-0000-000000000000}"/>
          </ac:picMkLst>
        </pc:picChg>
      </pc:sldChg>
      <pc:sldChg chg="modSp">
        <pc:chgData name="Noor-e-hira Ahmer" userId="S::noor-e-hira.ahmer@newham.gov.uk::395f623b-771f-4d60-8e49-c79a42c6b2ef" providerId="AD" clId="Web-{38A13189-207D-4F5A-BA89-2FBA0E9665F5}" dt="2022-03-23T17:34:24.229" v="84" actId="1076"/>
        <pc:sldMkLst>
          <pc:docMk/>
          <pc:sldMk cId="1661709715" sldId="463"/>
        </pc:sldMkLst>
        <pc:spChg chg="mod">
          <ac:chgData name="Noor-e-hira Ahmer" userId="S::noor-e-hira.ahmer@newham.gov.uk::395f623b-771f-4d60-8e49-c79a42c6b2ef" providerId="AD" clId="Web-{38A13189-207D-4F5A-BA89-2FBA0E9665F5}" dt="2022-03-23T17:34:24.229" v="84" actId="1076"/>
          <ac:spMkLst>
            <pc:docMk/>
            <pc:sldMk cId="1661709715" sldId="463"/>
            <ac:spMk id="5" creationId="{00000000-0000-0000-0000-000000000000}"/>
          </ac:spMkLst>
        </pc:spChg>
      </pc:sldChg>
      <pc:sldChg chg="modSp">
        <pc:chgData name="Noor-e-hira Ahmer" userId="S::noor-e-hira.ahmer@newham.gov.uk::395f623b-771f-4d60-8e49-c79a42c6b2ef" providerId="AD" clId="Web-{38A13189-207D-4F5A-BA89-2FBA0E9665F5}" dt="2022-03-23T17:42:40.335" v="133"/>
        <pc:sldMkLst>
          <pc:docMk/>
          <pc:sldMk cId="3264526866" sldId="464"/>
        </pc:sldMkLst>
        <pc:spChg chg="mod">
          <ac:chgData name="Noor-e-hira Ahmer" userId="S::noor-e-hira.ahmer@newham.gov.uk::395f623b-771f-4d60-8e49-c79a42c6b2ef" providerId="AD" clId="Web-{38A13189-207D-4F5A-BA89-2FBA0E9665F5}" dt="2022-03-23T17:42:30.975" v="131" actId="1076"/>
          <ac:spMkLst>
            <pc:docMk/>
            <pc:sldMk cId="3264526866" sldId="464"/>
            <ac:spMk id="3" creationId="{00000000-0000-0000-0000-000000000000}"/>
          </ac:spMkLst>
        </pc:spChg>
        <pc:spChg chg="mod">
          <ac:chgData name="Noor-e-hira Ahmer" userId="S::noor-e-hira.ahmer@newham.gov.uk::395f623b-771f-4d60-8e49-c79a42c6b2ef" providerId="AD" clId="Web-{38A13189-207D-4F5A-BA89-2FBA0E9665F5}" dt="2022-03-23T17:42:40.335" v="133"/>
          <ac:spMkLst>
            <pc:docMk/>
            <pc:sldMk cId="3264526866" sldId="464"/>
            <ac:spMk id="10" creationId="{00000000-0000-0000-0000-000000000000}"/>
          </ac:spMkLst>
        </pc:spChg>
      </pc:sldChg>
      <pc:sldChg chg="modSp">
        <pc:chgData name="Noor-e-hira Ahmer" userId="S::noor-e-hira.ahmer@newham.gov.uk::395f623b-771f-4d60-8e49-c79a42c6b2ef" providerId="AD" clId="Web-{38A13189-207D-4F5A-BA89-2FBA0E9665F5}" dt="2022-03-23T17:52:30.208" v="226" actId="20577"/>
        <pc:sldMkLst>
          <pc:docMk/>
          <pc:sldMk cId="2758650066" sldId="465"/>
        </pc:sldMkLst>
        <pc:spChg chg="mod">
          <ac:chgData name="Noor-e-hira Ahmer" userId="S::noor-e-hira.ahmer@newham.gov.uk::395f623b-771f-4d60-8e49-c79a42c6b2ef" providerId="AD" clId="Web-{38A13189-207D-4F5A-BA89-2FBA0E9665F5}" dt="2022-03-23T17:52:30.208" v="226" actId="20577"/>
          <ac:spMkLst>
            <pc:docMk/>
            <pc:sldMk cId="2758650066" sldId="465"/>
            <ac:spMk id="12" creationId="{00000000-0000-0000-0000-000000000000}"/>
          </ac:spMkLst>
        </pc:spChg>
      </pc:sldChg>
      <pc:sldChg chg="modSp">
        <pc:chgData name="Noor-e-hira Ahmer" userId="S::noor-e-hira.ahmer@newham.gov.uk::395f623b-771f-4d60-8e49-c79a42c6b2ef" providerId="AD" clId="Web-{38A13189-207D-4F5A-BA89-2FBA0E9665F5}" dt="2022-03-23T17:42:57.382" v="135"/>
        <pc:sldMkLst>
          <pc:docMk/>
          <pc:sldMk cId="1399754828" sldId="466"/>
        </pc:sldMkLst>
        <pc:spChg chg="mod">
          <ac:chgData name="Noor-e-hira Ahmer" userId="S::noor-e-hira.ahmer@newham.gov.uk::395f623b-771f-4d60-8e49-c79a42c6b2ef" providerId="AD" clId="Web-{38A13189-207D-4F5A-BA89-2FBA0E9665F5}" dt="2022-03-23T17:42:57.382" v="135"/>
          <ac:spMkLst>
            <pc:docMk/>
            <pc:sldMk cId="1399754828" sldId="466"/>
            <ac:spMk id="2" creationId="{00000000-0000-0000-0000-000000000000}"/>
          </ac:spMkLst>
        </pc:spChg>
      </pc:sldChg>
      <pc:sldChg chg="modSp">
        <pc:chgData name="Noor-e-hira Ahmer" userId="S::noor-e-hira.ahmer@newham.gov.uk::395f623b-771f-4d60-8e49-c79a42c6b2ef" providerId="AD" clId="Web-{38A13189-207D-4F5A-BA89-2FBA0E9665F5}" dt="2022-03-23T17:56:48.855" v="258" actId="1076"/>
        <pc:sldMkLst>
          <pc:docMk/>
          <pc:sldMk cId="179046406" sldId="467"/>
        </pc:sldMkLst>
        <pc:spChg chg="mod">
          <ac:chgData name="Noor-e-hira Ahmer" userId="S::noor-e-hira.ahmer@newham.gov.uk::395f623b-771f-4d60-8e49-c79a42c6b2ef" providerId="AD" clId="Web-{38A13189-207D-4F5A-BA89-2FBA0E9665F5}" dt="2022-03-23T17:56:48.855" v="258" actId="1076"/>
          <ac:spMkLst>
            <pc:docMk/>
            <pc:sldMk cId="179046406" sldId="467"/>
            <ac:spMk id="3" creationId="{00000000-0000-0000-0000-000000000000}"/>
          </ac:spMkLst>
        </pc:spChg>
        <pc:spChg chg="mod">
          <ac:chgData name="Noor-e-hira Ahmer" userId="S::noor-e-hira.ahmer@newham.gov.uk::395f623b-771f-4d60-8e49-c79a42c6b2ef" providerId="AD" clId="Web-{38A13189-207D-4F5A-BA89-2FBA0E9665F5}" dt="2022-03-23T17:43:06.398" v="136"/>
          <ac:spMkLst>
            <pc:docMk/>
            <pc:sldMk cId="179046406" sldId="467"/>
            <ac:spMk id="12" creationId="{00000000-0000-0000-0000-000000000000}"/>
          </ac:spMkLst>
        </pc:spChg>
      </pc:sldChg>
      <pc:sldChg chg="modSp">
        <pc:chgData name="Noor-e-hira Ahmer" userId="S::noor-e-hira.ahmer@newham.gov.uk::395f623b-771f-4d60-8e49-c79a42c6b2ef" providerId="AD" clId="Web-{38A13189-207D-4F5A-BA89-2FBA0E9665F5}" dt="2022-03-23T17:57:17.433" v="263" actId="1076"/>
        <pc:sldMkLst>
          <pc:docMk/>
          <pc:sldMk cId="3883823816" sldId="468"/>
        </pc:sldMkLst>
        <pc:spChg chg="mod">
          <ac:chgData name="Noor-e-hira Ahmer" userId="S::noor-e-hira.ahmer@newham.gov.uk::395f623b-771f-4d60-8e49-c79a42c6b2ef" providerId="AD" clId="Web-{38A13189-207D-4F5A-BA89-2FBA0E9665F5}" dt="2022-03-23T17:57:17.433" v="263" actId="1076"/>
          <ac:spMkLst>
            <pc:docMk/>
            <pc:sldMk cId="3883823816" sldId="468"/>
            <ac:spMk id="3" creationId="{00000000-0000-0000-0000-000000000000}"/>
          </ac:spMkLst>
        </pc:spChg>
        <pc:spChg chg="mod">
          <ac:chgData name="Noor-e-hira Ahmer" userId="S::noor-e-hira.ahmer@newham.gov.uk::395f623b-771f-4d60-8e49-c79a42c6b2ef" providerId="AD" clId="Web-{38A13189-207D-4F5A-BA89-2FBA0E9665F5}" dt="2022-03-23T17:43:19.258" v="138" actId="1076"/>
          <ac:spMkLst>
            <pc:docMk/>
            <pc:sldMk cId="3883823816" sldId="468"/>
            <ac:spMk id="13" creationId="{00000000-0000-0000-0000-000000000000}"/>
          </ac:spMkLst>
        </pc:spChg>
      </pc:sldChg>
      <pc:sldChg chg="modSp">
        <pc:chgData name="Noor-e-hira Ahmer" userId="S::noor-e-hira.ahmer@newham.gov.uk::395f623b-771f-4d60-8e49-c79a42c6b2ef" providerId="AD" clId="Web-{38A13189-207D-4F5A-BA89-2FBA0E9665F5}" dt="2022-03-23T17:47:35.576" v="173" actId="1076"/>
        <pc:sldMkLst>
          <pc:docMk/>
          <pc:sldMk cId="2782518039" sldId="469"/>
        </pc:sldMkLst>
        <pc:spChg chg="mod">
          <ac:chgData name="Noor-e-hira Ahmer" userId="S::noor-e-hira.ahmer@newham.gov.uk::395f623b-771f-4d60-8e49-c79a42c6b2ef" providerId="AD" clId="Web-{38A13189-207D-4F5A-BA89-2FBA0E9665F5}" dt="2022-03-23T17:43:32.648" v="139" actId="1076"/>
          <ac:spMkLst>
            <pc:docMk/>
            <pc:sldMk cId="2782518039" sldId="469"/>
            <ac:spMk id="2" creationId="{00000000-0000-0000-0000-000000000000}"/>
          </ac:spMkLst>
        </pc:spChg>
        <pc:spChg chg="mod">
          <ac:chgData name="Noor-e-hira Ahmer" userId="S::noor-e-hira.ahmer@newham.gov.uk::395f623b-771f-4d60-8e49-c79a42c6b2ef" providerId="AD" clId="Web-{38A13189-207D-4F5A-BA89-2FBA0E9665F5}" dt="2022-03-23T17:47:35.576" v="173" actId="1076"/>
          <ac:spMkLst>
            <pc:docMk/>
            <pc:sldMk cId="2782518039" sldId="469"/>
            <ac:spMk id="7" creationId="{00000000-0000-0000-0000-000000000000}"/>
          </ac:spMkLst>
        </pc:spChg>
      </pc:sldChg>
      <pc:sldChg chg="addSp delSp modSp">
        <pc:chgData name="Noor-e-hira Ahmer" userId="S::noor-e-hira.ahmer@newham.gov.uk::395f623b-771f-4d60-8e49-c79a42c6b2ef" providerId="AD" clId="Web-{38A13189-207D-4F5A-BA89-2FBA0E9665F5}" dt="2022-03-23T18:17:01.117" v="610" actId="1076"/>
        <pc:sldMkLst>
          <pc:docMk/>
          <pc:sldMk cId="3397480090" sldId="470"/>
        </pc:sldMkLst>
        <pc:spChg chg="add mod">
          <ac:chgData name="Noor-e-hira Ahmer" userId="S::noor-e-hira.ahmer@newham.gov.uk::395f623b-771f-4d60-8e49-c79a42c6b2ef" providerId="AD" clId="Web-{38A13189-207D-4F5A-BA89-2FBA0E9665F5}" dt="2022-03-23T18:16:59.414" v="609" actId="1076"/>
          <ac:spMkLst>
            <pc:docMk/>
            <pc:sldMk cId="3397480090" sldId="470"/>
            <ac:spMk id="7" creationId="{E614016A-6FE7-7405-00D0-32E82C5CDA92}"/>
          </ac:spMkLst>
        </pc:spChg>
        <pc:picChg chg="add del mod">
          <ac:chgData name="Noor-e-hira Ahmer" userId="S::noor-e-hira.ahmer@newham.gov.uk::395f623b-771f-4d60-8e49-c79a42c6b2ef" providerId="AD" clId="Web-{38A13189-207D-4F5A-BA89-2FBA0E9665F5}" dt="2022-03-23T17:19:42.881" v="36"/>
          <ac:picMkLst>
            <pc:docMk/>
            <pc:sldMk cId="3397480090" sldId="470"/>
            <ac:picMk id="4" creationId="{2D3E86BD-C935-FA5F-63AD-D20248B90C99}"/>
          </ac:picMkLst>
        </pc:picChg>
        <pc:picChg chg="add mod">
          <ac:chgData name="Noor-e-hira Ahmer" userId="S::noor-e-hira.ahmer@newham.gov.uk::395f623b-771f-4d60-8e49-c79a42c6b2ef" providerId="AD" clId="Web-{38A13189-207D-4F5A-BA89-2FBA0E9665F5}" dt="2022-03-23T18:17:01.117" v="610" actId="1076"/>
          <ac:picMkLst>
            <pc:docMk/>
            <pc:sldMk cId="3397480090" sldId="470"/>
            <ac:picMk id="5" creationId="{E53E7C71-AE5A-A817-E72C-A70004A87A37}"/>
          </ac:picMkLst>
        </pc:picChg>
        <pc:picChg chg="del">
          <ac:chgData name="Noor-e-hira Ahmer" userId="S::noor-e-hira.ahmer@newham.gov.uk::395f623b-771f-4d60-8e49-c79a42c6b2ef" providerId="AD" clId="Web-{38A13189-207D-4F5A-BA89-2FBA0E9665F5}" dt="2022-03-23T17:19:00.833" v="29"/>
          <ac:picMkLst>
            <pc:docMk/>
            <pc:sldMk cId="3397480090" sldId="470"/>
            <ac:picMk id="6" creationId="{34D70D51-784B-40DB-AF5D-30CF17806B8F}"/>
          </ac:picMkLst>
        </pc:picChg>
      </pc:sldChg>
      <pc:sldChg chg="addSp delSp modSp">
        <pc:chgData name="Noor-e-hira Ahmer" userId="S::noor-e-hira.ahmer@newham.gov.uk::395f623b-771f-4d60-8e49-c79a42c6b2ef" providerId="AD" clId="Web-{38A13189-207D-4F5A-BA89-2FBA0E9665F5}" dt="2022-03-23T18:32:46.420" v="894" actId="1076"/>
        <pc:sldMkLst>
          <pc:docMk/>
          <pc:sldMk cId="3922223470" sldId="471"/>
        </pc:sldMkLst>
        <pc:spChg chg="mod">
          <ac:chgData name="Noor-e-hira Ahmer" userId="S::noor-e-hira.ahmer@newham.gov.uk::395f623b-771f-4d60-8e49-c79a42c6b2ef" providerId="AD" clId="Web-{38A13189-207D-4F5A-BA89-2FBA0E9665F5}" dt="2022-03-23T17:38:17.344" v="114" actId="20577"/>
          <ac:spMkLst>
            <pc:docMk/>
            <pc:sldMk cId="3922223470" sldId="471"/>
            <ac:spMk id="2" creationId="{EFFAE36B-EDC8-4051-907A-1A44E8FCF7B0}"/>
          </ac:spMkLst>
        </pc:spChg>
        <pc:spChg chg="add del">
          <ac:chgData name="Noor-e-hira Ahmer" userId="S::noor-e-hira.ahmer@newham.gov.uk::395f623b-771f-4d60-8e49-c79a42c6b2ef" providerId="AD" clId="Web-{38A13189-207D-4F5A-BA89-2FBA0E9665F5}" dt="2022-03-23T17:14:21.514" v="19"/>
          <ac:spMkLst>
            <pc:docMk/>
            <pc:sldMk cId="3922223470" sldId="471"/>
            <ac:spMk id="5" creationId="{64F1CFF6-850A-128E-F551-811671282165}"/>
          </ac:spMkLst>
        </pc:spChg>
        <pc:spChg chg="add mod">
          <ac:chgData name="Noor-e-hira Ahmer" userId="S::noor-e-hira.ahmer@newham.gov.uk::395f623b-771f-4d60-8e49-c79a42c6b2ef" providerId="AD" clId="Web-{38A13189-207D-4F5A-BA89-2FBA0E9665F5}" dt="2022-03-23T18:32:46.420" v="894" actId="1076"/>
          <ac:spMkLst>
            <pc:docMk/>
            <pc:sldMk cId="3922223470" sldId="471"/>
            <ac:spMk id="6" creationId="{89A070C4-60A1-2D6B-EF23-9DC28ABD6B70}"/>
          </ac:spMkLst>
        </pc:spChg>
        <pc:picChg chg="del">
          <ac:chgData name="Noor-e-hira Ahmer" userId="S::noor-e-hira.ahmer@newham.gov.uk::395f623b-771f-4d60-8e49-c79a42c6b2ef" providerId="AD" clId="Web-{38A13189-207D-4F5A-BA89-2FBA0E9665F5}" dt="2022-03-23T17:22:30.416" v="47"/>
          <ac:picMkLst>
            <pc:docMk/>
            <pc:sldMk cId="3922223470" sldId="471"/>
            <ac:picMk id="3" creationId="{9EB087A2-BCEE-41BB-89F2-F078D2B40EA4}"/>
          </ac:picMkLst>
        </pc:picChg>
        <pc:picChg chg="add mod">
          <ac:chgData name="Noor-e-hira Ahmer" userId="S::noor-e-hira.ahmer@newham.gov.uk::395f623b-771f-4d60-8e49-c79a42c6b2ef" providerId="AD" clId="Web-{38A13189-207D-4F5A-BA89-2FBA0E9665F5}" dt="2022-03-23T17:41:32.943" v="127" actId="1076"/>
          <ac:picMkLst>
            <pc:docMk/>
            <pc:sldMk cId="3922223470" sldId="471"/>
            <ac:picMk id="7" creationId="{84665E83-6873-C420-68BB-69D8258C912E}"/>
          </ac:picMkLst>
        </pc:picChg>
      </pc:sldChg>
      <pc:sldChg chg="addSp delSp modSp">
        <pc:chgData name="Noor-e-hira Ahmer" userId="S::noor-e-hira.ahmer@newham.gov.uk::395f623b-771f-4d60-8e49-c79a42c6b2ef" providerId="AD" clId="Web-{38A13189-207D-4F5A-BA89-2FBA0E9665F5}" dt="2022-03-23T18:10:05.998" v="489" actId="1076"/>
        <pc:sldMkLst>
          <pc:docMk/>
          <pc:sldMk cId="1689245213" sldId="472"/>
        </pc:sldMkLst>
        <pc:spChg chg="mod">
          <ac:chgData name="Noor-e-hira Ahmer" userId="S::noor-e-hira.ahmer@newham.gov.uk::395f623b-771f-4d60-8e49-c79a42c6b2ef" providerId="AD" clId="Web-{38A13189-207D-4F5A-BA89-2FBA0E9665F5}" dt="2022-03-23T17:57:06.183" v="261"/>
          <ac:spMkLst>
            <pc:docMk/>
            <pc:sldMk cId="1689245213" sldId="472"/>
            <ac:spMk id="2" creationId="{449C0620-EC2F-4811-99B1-67E36F0C1E7C}"/>
          </ac:spMkLst>
        </pc:spChg>
        <pc:spChg chg="add mod">
          <ac:chgData name="Noor-e-hira Ahmer" userId="S::noor-e-hira.ahmer@newham.gov.uk::395f623b-771f-4d60-8e49-c79a42c6b2ef" providerId="AD" clId="Web-{38A13189-207D-4F5A-BA89-2FBA0E9665F5}" dt="2022-03-23T18:10:05.998" v="489" actId="1076"/>
          <ac:spMkLst>
            <pc:docMk/>
            <pc:sldMk cId="1689245213" sldId="472"/>
            <ac:spMk id="6" creationId="{A3E1C84B-C3BB-CA52-234C-1F84B5B073A2}"/>
          </ac:spMkLst>
        </pc:spChg>
        <pc:picChg chg="del">
          <ac:chgData name="Noor-e-hira Ahmer" userId="S::noor-e-hira.ahmer@newham.gov.uk::395f623b-771f-4d60-8e49-c79a42c6b2ef" providerId="AD" clId="Web-{38A13189-207D-4F5A-BA89-2FBA0E9665F5}" dt="2022-03-23T17:24:25.716" v="56"/>
          <ac:picMkLst>
            <pc:docMk/>
            <pc:sldMk cId="1689245213" sldId="472"/>
            <ac:picMk id="3" creationId="{3D6B116B-0EAA-462C-BD08-364D82F99EBA}"/>
          </ac:picMkLst>
        </pc:picChg>
        <pc:picChg chg="add mod">
          <ac:chgData name="Noor-e-hira Ahmer" userId="S::noor-e-hira.ahmer@newham.gov.uk::395f623b-771f-4d60-8e49-c79a42c6b2ef" providerId="AD" clId="Web-{38A13189-207D-4F5A-BA89-2FBA0E9665F5}" dt="2022-03-23T18:09:57.295" v="488" actId="1076"/>
          <ac:picMkLst>
            <pc:docMk/>
            <pc:sldMk cId="1689245213" sldId="472"/>
            <ac:picMk id="5" creationId="{A1A4C03B-B1F3-3C2C-74C7-E807318A3DFD}"/>
          </ac:picMkLst>
        </pc:picChg>
      </pc:sldChg>
      <pc:sldChg chg="addSp delSp modSp">
        <pc:chgData name="Noor-e-hira Ahmer" userId="S::noor-e-hira.ahmer@newham.gov.uk::395f623b-771f-4d60-8e49-c79a42c6b2ef" providerId="AD" clId="Web-{38A13189-207D-4F5A-BA89-2FBA0E9665F5}" dt="2022-03-23T18:06:53.947" v="347" actId="1076"/>
        <pc:sldMkLst>
          <pc:docMk/>
          <pc:sldMk cId="2388973717" sldId="473"/>
        </pc:sldMkLst>
        <pc:spChg chg="mod">
          <ac:chgData name="Noor-e-hira Ahmer" userId="S::noor-e-hira.ahmer@newham.gov.uk::395f623b-771f-4d60-8e49-c79a42c6b2ef" providerId="AD" clId="Web-{38A13189-207D-4F5A-BA89-2FBA0E9665F5}" dt="2022-03-23T17:48:20.874" v="187" actId="1076"/>
          <ac:spMkLst>
            <pc:docMk/>
            <pc:sldMk cId="2388973717" sldId="473"/>
            <ac:spMk id="2" creationId="{5EA7E929-35BD-4790-AC5E-7DCDA9854A21}"/>
          </ac:spMkLst>
        </pc:spChg>
        <pc:spChg chg="add mod">
          <ac:chgData name="Noor-e-hira Ahmer" userId="S::noor-e-hira.ahmer@newham.gov.uk::395f623b-771f-4d60-8e49-c79a42c6b2ef" providerId="AD" clId="Web-{38A13189-207D-4F5A-BA89-2FBA0E9665F5}" dt="2022-03-23T18:06:43.306" v="345" actId="1076"/>
          <ac:spMkLst>
            <pc:docMk/>
            <pc:sldMk cId="2388973717" sldId="473"/>
            <ac:spMk id="6" creationId="{98363983-E35A-599F-EAAE-264AEA014773}"/>
          </ac:spMkLst>
        </pc:spChg>
        <pc:picChg chg="del">
          <ac:chgData name="Noor-e-hira Ahmer" userId="S::noor-e-hira.ahmer@newham.gov.uk::395f623b-771f-4d60-8e49-c79a42c6b2ef" providerId="AD" clId="Web-{38A13189-207D-4F5A-BA89-2FBA0E9665F5}" dt="2022-03-23T17:28:11.440" v="64"/>
          <ac:picMkLst>
            <pc:docMk/>
            <pc:sldMk cId="2388973717" sldId="473"/>
            <ac:picMk id="4" creationId="{5C941ED5-7C93-4F29-9D93-790E1A529E38}"/>
          </ac:picMkLst>
        </pc:picChg>
        <pc:picChg chg="add mod">
          <ac:chgData name="Noor-e-hira Ahmer" userId="S::noor-e-hira.ahmer@newham.gov.uk::395f623b-771f-4d60-8e49-c79a42c6b2ef" providerId="AD" clId="Web-{38A13189-207D-4F5A-BA89-2FBA0E9665F5}" dt="2022-03-23T18:06:53.947" v="347" actId="1076"/>
          <ac:picMkLst>
            <pc:docMk/>
            <pc:sldMk cId="2388973717" sldId="473"/>
            <ac:picMk id="5" creationId="{3B5A8AD3-D2D1-12C0-3BE7-932FB7F8F898}"/>
          </ac:picMkLst>
        </pc:picChg>
      </pc:sldChg>
      <pc:sldChg chg="addSp modSp">
        <pc:chgData name="Noor-e-hira Ahmer" userId="S::noor-e-hira.ahmer@newham.gov.uk::395f623b-771f-4d60-8e49-c79a42c6b2ef" providerId="AD" clId="Web-{38A13189-207D-4F5A-BA89-2FBA0E9665F5}" dt="2022-03-23T18:29:48.588" v="797" actId="1076"/>
        <pc:sldMkLst>
          <pc:docMk/>
          <pc:sldMk cId="1692198989" sldId="474"/>
        </pc:sldMkLst>
        <pc:spChg chg="add mod">
          <ac:chgData name="Noor-e-hira Ahmer" userId="S::noor-e-hira.ahmer@newham.gov.uk::395f623b-771f-4d60-8e49-c79a42c6b2ef" providerId="AD" clId="Web-{38A13189-207D-4F5A-BA89-2FBA0E9665F5}" dt="2022-03-23T18:29:48.588" v="797" actId="1076"/>
          <ac:spMkLst>
            <pc:docMk/>
            <pc:sldMk cId="1692198989" sldId="474"/>
            <ac:spMk id="3" creationId="{524DB8B7-4680-4451-51DD-45E1A9F1EE2C}"/>
          </ac:spMkLst>
        </pc:spChg>
        <pc:spChg chg="add mod">
          <ac:chgData name="Noor-e-hira Ahmer" userId="S::noor-e-hira.ahmer@newham.gov.uk::395f623b-771f-4d60-8e49-c79a42c6b2ef" providerId="AD" clId="Web-{38A13189-207D-4F5A-BA89-2FBA0E9665F5}" dt="2022-03-23T18:22:49.657" v="629"/>
          <ac:spMkLst>
            <pc:docMk/>
            <pc:sldMk cId="1692198989" sldId="474"/>
            <ac:spMk id="5" creationId="{204C96FB-14F0-0E68-AC42-81D9CBFE40F2}"/>
          </ac:spMkLst>
        </pc:spChg>
        <pc:spChg chg="add mod">
          <ac:chgData name="Noor-e-hira Ahmer" userId="S::noor-e-hira.ahmer@newham.gov.uk::395f623b-771f-4d60-8e49-c79a42c6b2ef" providerId="AD" clId="Web-{38A13189-207D-4F5A-BA89-2FBA0E9665F5}" dt="2022-03-23T18:24:17.580" v="656" actId="1076"/>
          <ac:spMkLst>
            <pc:docMk/>
            <pc:sldMk cId="1692198989" sldId="474"/>
            <ac:spMk id="7" creationId="{D58F867D-9E73-4887-7595-30AE8AA65C2F}"/>
          </ac:spMkLst>
        </pc:spChg>
        <pc:picChg chg="mod">
          <ac:chgData name="Noor-e-hira Ahmer" userId="S::noor-e-hira.ahmer@newham.gov.uk::395f623b-771f-4d60-8e49-c79a42c6b2ef" providerId="AD" clId="Web-{38A13189-207D-4F5A-BA89-2FBA0E9665F5}" dt="2022-03-23T17:30:28.521" v="79" actId="1076"/>
          <ac:picMkLst>
            <pc:docMk/>
            <pc:sldMk cId="1692198989" sldId="474"/>
            <ac:picMk id="6" creationId="{70311FE0-6A09-4A48-9A3D-1EC945861295}"/>
          </ac:picMkLst>
        </pc:picChg>
      </pc:sldChg>
    </pc:docChg>
  </pc:docChgLst>
  <pc:docChgLst>
    <pc:chgData name="Lydia Drummond" userId="S::lydia.drummond@newham.gov.uk::5da7301a-acad-4a09-a083-854823abb836" providerId="AD" clId="Web-{D35A7985-B6C2-4C08-85DF-17ADC406DE32}"/>
    <pc:docChg chg="modSld">
      <pc:chgData name="Lydia Drummond" userId="S::lydia.drummond@newham.gov.uk::5da7301a-acad-4a09-a083-854823abb836" providerId="AD" clId="Web-{D35A7985-B6C2-4C08-85DF-17ADC406DE32}" dt="2022-04-19T14:19:00.082" v="86" actId="20577"/>
      <pc:docMkLst>
        <pc:docMk/>
      </pc:docMkLst>
      <pc:sldChg chg="modSp">
        <pc:chgData name="Lydia Drummond" userId="S::lydia.drummond@newham.gov.uk::5da7301a-acad-4a09-a083-854823abb836" providerId="AD" clId="Web-{D35A7985-B6C2-4C08-85DF-17ADC406DE32}" dt="2022-04-19T14:18:19.910" v="77"/>
        <pc:sldMkLst>
          <pc:docMk/>
          <pc:sldMk cId="1825774865" sldId="400"/>
        </pc:sldMkLst>
        <pc:spChg chg="mod">
          <ac:chgData name="Lydia Drummond" userId="S::lydia.drummond@newham.gov.uk::5da7301a-acad-4a09-a083-854823abb836" providerId="AD" clId="Web-{D35A7985-B6C2-4C08-85DF-17ADC406DE32}" dt="2022-04-19T14:18:06.753" v="51" actId="1076"/>
          <ac:spMkLst>
            <pc:docMk/>
            <pc:sldMk cId="1825774865" sldId="400"/>
            <ac:spMk id="2" creationId="{00000000-0000-0000-0000-000000000000}"/>
          </ac:spMkLst>
        </pc:spChg>
        <pc:graphicFrameChg chg="mod modGraphic">
          <ac:chgData name="Lydia Drummond" userId="S::lydia.drummond@newham.gov.uk::5da7301a-acad-4a09-a083-854823abb836" providerId="AD" clId="Web-{D35A7985-B6C2-4C08-85DF-17ADC406DE32}" dt="2022-04-19T14:18:19.910" v="77"/>
          <ac:graphicFrameMkLst>
            <pc:docMk/>
            <pc:sldMk cId="1825774865" sldId="400"/>
            <ac:graphicFrameMk id="5" creationId="{00000000-0000-0000-0000-000000000000}"/>
          </ac:graphicFrameMkLst>
        </pc:graphicFrameChg>
      </pc:sldChg>
      <pc:sldChg chg="delSp modSp">
        <pc:chgData name="Lydia Drummond" userId="S::lydia.drummond@newham.gov.uk::5da7301a-acad-4a09-a083-854823abb836" providerId="AD" clId="Web-{D35A7985-B6C2-4C08-85DF-17ADC406DE32}" dt="2022-04-19T14:17:44.253" v="48" actId="20577"/>
        <pc:sldMkLst>
          <pc:docMk/>
          <pc:sldMk cId="3532295052" sldId="453"/>
        </pc:sldMkLst>
        <pc:spChg chg="mod">
          <ac:chgData name="Lydia Drummond" userId="S::lydia.drummond@newham.gov.uk::5da7301a-acad-4a09-a083-854823abb836" providerId="AD" clId="Web-{D35A7985-B6C2-4C08-85DF-17ADC406DE32}" dt="2022-04-19T14:17:44.253" v="48" actId="20577"/>
          <ac:spMkLst>
            <pc:docMk/>
            <pc:sldMk cId="3532295052" sldId="453"/>
            <ac:spMk id="2" creationId="{00000000-0000-0000-0000-000000000000}"/>
          </ac:spMkLst>
        </pc:spChg>
        <pc:spChg chg="del mod">
          <ac:chgData name="Lydia Drummond" userId="S::lydia.drummond@newham.gov.uk::5da7301a-acad-4a09-a083-854823abb836" providerId="AD" clId="Web-{D35A7985-B6C2-4C08-85DF-17ADC406DE32}" dt="2022-04-19T14:16:23.048" v="4"/>
          <ac:spMkLst>
            <pc:docMk/>
            <pc:sldMk cId="3532295052" sldId="453"/>
            <ac:spMk id="3" creationId="{00000000-0000-0000-0000-000000000000}"/>
          </ac:spMkLst>
        </pc:spChg>
      </pc:sldChg>
      <pc:sldChg chg="modSp">
        <pc:chgData name="Lydia Drummond" userId="S::lydia.drummond@newham.gov.uk::5da7301a-acad-4a09-a083-854823abb836" providerId="AD" clId="Web-{D35A7985-B6C2-4C08-85DF-17ADC406DE32}" dt="2022-04-19T14:19:00.082" v="86" actId="20577"/>
        <pc:sldMkLst>
          <pc:docMk/>
          <pc:sldMk cId="4028812040" sldId="454"/>
        </pc:sldMkLst>
        <pc:spChg chg="mod">
          <ac:chgData name="Lydia Drummond" userId="S::lydia.drummond@newham.gov.uk::5da7301a-acad-4a09-a083-854823abb836" providerId="AD" clId="Web-{D35A7985-B6C2-4C08-85DF-17ADC406DE32}" dt="2022-04-19T14:18:39.332" v="81" actId="20577"/>
          <ac:spMkLst>
            <pc:docMk/>
            <pc:sldMk cId="4028812040" sldId="454"/>
            <ac:spMk id="4" creationId="{00000000-0000-0000-0000-000000000000}"/>
          </ac:spMkLst>
        </pc:spChg>
        <pc:spChg chg="mod">
          <ac:chgData name="Lydia Drummond" userId="S::lydia.drummond@newham.gov.uk::5da7301a-acad-4a09-a083-854823abb836" providerId="AD" clId="Web-{D35A7985-B6C2-4C08-85DF-17ADC406DE32}" dt="2022-04-19T14:19:00.082" v="86" actId="20577"/>
          <ac:spMkLst>
            <pc:docMk/>
            <pc:sldMk cId="4028812040" sldId="454"/>
            <ac:spMk id="7" creationId="{00000000-0000-0000-0000-000000000000}"/>
          </ac:spMkLst>
        </pc:spChg>
      </pc:sldChg>
      <pc:sldChg chg="modSp">
        <pc:chgData name="Lydia Drummond" userId="S::lydia.drummond@newham.gov.uk::5da7301a-acad-4a09-a083-854823abb836" providerId="AD" clId="Web-{D35A7985-B6C2-4C08-85DF-17ADC406DE32}" dt="2022-04-19T14:17:06.705" v="7" actId="20577"/>
        <pc:sldMkLst>
          <pc:docMk/>
          <pc:sldMk cId="535481057" sldId="475"/>
        </pc:sldMkLst>
        <pc:spChg chg="mod">
          <ac:chgData name="Lydia Drummond" userId="S::lydia.drummond@newham.gov.uk::5da7301a-acad-4a09-a083-854823abb836" providerId="AD" clId="Web-{D35A7985-B6C2-4C08-85DF-17ADC406DE32}" dt="2022-04-19T14:17:06.705" v="7" actId="20577"/>
          <ac:spMkLst>
            <pc:docMk/>
            <pc:sldMk cId="535481057" sldId="47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LBNFILR003\lbndfs\PublicHealthNS\2019%20Public%20Health%20Team\3.%20Determinants%20of%20Health\Ageing%20well%20plan\Ageing%20well%20action%20plan\Stakeholder%20engagament%20and%20data\Residents%20survey\Data%20and%20analysis\Quant%20analysis\21-11-13%20charts%20-%20disability%20and%20car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BNFILR003\lbndfs\PublicHealthNS\2019%20Public%20Health%20Team\11.%20Public%20Health%20Intelligence\Ageing%20Well\Survey%20data\Ageing%20well%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BNFILR003\lbndfs\PublicHealthNS\2019%20Public%20Health%20Team\11.%20Public%20Health%20Intelligence\Ageing%20Well\Survey%20data\AW%20-%20SPSS%20-%20EXCEL%20CLEAN%20(Survey%20respons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BNFILR003\lbndfs\PublicHealthNS\2019%20Public%20Health%20Team\3.%20Determinants%20of%20Health\Ageing%20well%20plan\Ageing%20well%20action%20plan\Stakeholder%20engagament%20and%20data\Residents%20survey\Data%20and%20analysis\Quant%20analysis\21-11-13%20charts%20-%20disability%20and%20carer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BNFILR003\lbndfs\PublicHealthNS\2019%20Public%20Health%20Team\3.%20Determinants%20of%20Health\Ageing%20well%20plan\Ageing%20well%20action%20plan\Stakeholder%20engagament%20and%20data\Residents%20survey\Data%20and%20analysis\Quant%20analysis\21-11-13%20charts%20-%20disability%20and%20carer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GB" sz="2000">
                <a:solidFill>
                  <a:sysClr val="windowText" lastClr="000000"/>
                </a:solidFill>
                <a:latin typeface="+mn-lt"/>
                <a:cs typeface="Arial" panose="020B0604020202020204" pitchFamily="34" charset="0"/>
              </a:rPr>
              <a:t>How would you rate Newham </a:t>
            </a:r>
            <a:br>
              <a:rPr lang="en-GB" sz="2000">
                <a:solidFill>
                  <a:sysClr val="windowText" lastClr="000000"/>
                </a:solidFill>
                <a:latin typeface="+mn-lt"/>
                <a:cs typeface="Arial" panose="020B0604020202020204" pitchFamily="34" charset="0"/>
              </a:rPr>
            </a:br>
            <a:r>
              <a:rPr lang="en-GB" sz="2000">
                <a:solidFill>
                  <a:sysClr val="windowText" lastClr="000000"/>
                </a:solidFill>
                <a:latin typeface="+mn-lt"/>
                <a:cs typeface="Arial" panose="020B0604020202020204" pitchFamily="34" charset="0"/>
              </a:rPr>
              <a:t>as a place to grow older?</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5347112860892383E-2"/>
          <c:y val="0.29789333624963549"/>
          <c:w val="0.87409733158355207"/>
          <c:h val="0.58648485523448357"/>
        </c:manualLayout>
      </c:layout>
      <c:barChart>
        <c:barDir val="col"/>
        <c:grouping val="clustered"/>
        <c:varyColors val="0"/>
        <c:ser>
          <c:idx val="0"/>
          <c:order val="0"/>
          <c:spPr>
            <a:solidFill>
              <a:srgbClr val="00A8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Sheet1!$A$31:$A$36</c:f>
              <c:strCache>
                <c:ptCount val="6"/>
                <c:pt idx="0">
                  <c:v>Excellent</c:v>
                </c:pt>
                <c:pt idx="1">
                  <c:v>Good</c:v>
                </c:pt>
                <c:pt idx="2">
                  <c:v>Average</c:v>
                </c:pt>
                <c:pt idx="3">
                  <c:v>Poor</c:v>
                </c:pt>
                <c:pt idx="4">
                  <c:v>Very poor</c:v>
                </c:pt>
                <c:pt idx="5">
                  <c:v>Unknown</c:v>
                </c:pt>
              </c:strCache>
            </c:strRef>
          </c:cat>
          <c:val>
            <c:numRef>
              <c:f>Sheet1!$B$31:$B$36</c:f>
              <c:numCache>
                <c:formatCode>General</c:formatCode>
                <c:ptCount val="6"/>
                <c:pt idx="0">
                  <c:v>120</c:v>
                </c:pt>
                <c:pt idx="1">
                  <c:v>400</c:v>
                </c:pt>
                <c:pt idx="2">
                  <c:v>584</c:v>
                </c:pt>
                <c:pt idx="3">
                  <c:v>249</c:v>
                </c:pt>
                <c:pt idx="4">
                  <c:v>116</c:v>
                </c:pt>
                <c:pt idx="5">
                  <c:v>31</c:v>
                </c:pt>
              </c:numCache>
            </c:numRef>
          </c:val>
          <c:extLst>
            <c:ext xmlns:c16="http://schemas.microsoft.com/office/drawing/2014/chart" uri="{C3380CC4-5D6E-409C-BE32-E72D297353CC}">
              <c16:uniqueId val="{00000000-3889-40DB-808E-9AE3C441A668}"/>
            </c:ext>
          </c:extLst>
        </c:ser>
        <c:dLbls>
          <c:showLegendKey val="0"/>
          <c:showVal val="0"/>
          <c:showCatName val="0"/>
          <c:showSerName val="0"/>
          <c:showPercent val="0"/>
          <c:showBubbleSize val="0"/>
        </c:dLbls>
        <c:gapWidth val="219"/>
        <c:overlap val="-27"/>
        <c:axId val="518165440"/>
        <c:axId val="518166424"/>
      </c:barChart>
      <c:catAx>
        <c:axId val="51816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8166424"/>
        <c:crosses val="autoZero"/>
        <c:auto val="1"/>
        <c:lblAlgn val="ctr"/>
        <c:lblOffset val="100"/>
        <c:noMultiLvlLbl val="0"/>
      </c:catAx>
      <c:valAx>
        <c:axId val="518166424"/>
        <c:scaling>
          <c:orientation val="minMax"/>
          <c:max val="600"/>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8165440"/>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EF7D0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Flexible working</c:v>
                </c:pt>
                <c:pt idx="1">
                  <c:v>Re-training schemes</c:v>
                </c:pt>
                <c:pt idx="2">
                  <c:v>Part-time roles</c:v>
                </c:pt>
                <c:pt idx="3">
                  <c:v>Requirement to have a diverse age mix</c:v>
                </c:pt>
                <c:pt idx="4">
                  <c:v>Support for workers with age-related conditions</c:v>
                </c:pt>
              </c:strCache>
            </c:strRef>
          </c:cat>
          <c:val>
            <c:numRef>
              <c:f>Sheet1!$B$2:$B$6</c:f>
              <c:numCache>
                <c:formatCode>General</c:formatCode>
                <c:ptCount val="5"/>
                <c:pt idx="0">
                  <c:v>810</c:v>
                </c:pt>
                <c:pt idx="1">
                  <c:v>525</c:v>
                </c:pt>
                <c:pt idx="2">
                  <c:v>700</c:v>
                </c:pt>
                <c:pt idx="3">
                  <c:v>440</c:v>
                </c:pt>
                <c:pt idx="4">
                  <c:v>494</c:v>
                </c:pt>
              </c:numCache>
            </c:numRef>
          </c:val>
          <c:extLst>
            <c:ext xmlns:c16="http://schemas.microsoft.com/office/drawing/2014/chart" uri="{C3380CC4-5D6E-409C-BE32-E72D297353CC}">
              <c16:uniqueId val="{00000000-3D79-48A3-82E3-53C813E8CC95}"/>
            </c:ext>
          </c:extLst>
        </c:ser>
        <c:dLbls>
          <c:showLegendKey val="0"/>
          <c:showVal val="0"/>
          <c:showCatName val="0"/>
          <c:showSerName val="0"/>
          <c:showPercent val="0"/>
          <c:showBubbleSize val="0"/>
        </c:dLbls>
        <c:gapWidth val="219"/>
        <c:overlap val="-27"/>
        <c:axId val="503508528"/>
        <c:axId val="503508856"/>
      </c:barChart>
      <c:catAx>
        <c:axId val="50350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508856"/>
        <c:crosses val="autoZero"/>
        <c:auto val="1"/>
        <c:lblAlgn val="ctr"/>
        <c:lblOffset val="100"/>
        <c:noMultiLvlLbl val="0"/>
      </c:catAx>
      <c:valAx>
        <c:axId val="503508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508528"/>
        <c:crosses val="autoZero"/>
        <c:crossBetween val="between"/>
      </c:valAx>
      <c:spPr>
        <a:noFill/>
        <a:ln w="25400">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2000" dirty="0">
                <a:solidFill>
                  <a:schemeClr val="tx1"/>
                </a:solidFill>
                <a:latin typeface="+mn-lt"/>
                <a:cs typeface="Arial" panose="020B0604020202020204" pitchFamily="34" charset="0"/>
              </a:rPr>
              <a:t>Age of respondents compared to </a:t>
            </a:r>
            <a:br>
              <a:rPr lang="en-GB" sz="2000" dirty="0">
                <a:solidFill>
                  <a:schemeClr val="tx1"/>
                </a:solidFill>
                <a:latin typeface="+mn-lt"/>
                <a:cs typeface="Arial" panose="020B0604020202020204" pitchFamily="34" charset="0"/>
              </a:rPr>
            </a:br>
            <a:r>
              <a:rPr lang="en-GB" sz="2000" dirty="0">
                <a:solidFill>
                  <a:schemeClr val="tx1"/>
                </a:solidFill>
                <a:latin typeface="+mn-lt"/>
                <a:cs typeface="Arial" panose="020B0604020202020204" pitchFamily="34" charset="0"/>
              </a:rPr>
              <a:t>Newham’s 50+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2062799217215321E-2"/>
          <c:y val="0.17147216277703894"/>
          <c:w val="0.89323871414410017"/>
          <c:h val="0.6735678995601091"/>
        </c:manualLayout>
      </c:layout>
      <c:barChart>
        <c:barDir val="col"/>
        <c:grouping val="clustered"/>
        <c:varyColors val="0"/>
        <c:ser>
          <c:idx val="0"/>
          <c:order val="0"/>
          <c:tx>
            <c:strRef>
              <c:f>demography!$C$1</c:f>
              <c:strCache>
                <c:ptCount val="1"/>
                <c:pt idx="0">
                  <c:v>% of repsondents</c:v>
                </c:pt>
              </c:strCache>
            </c:strRef>
          </c:tx>
          <c:spPr>
            <a:solidFill>
              <a:srgbClr val="00A897"/>
            </a:solidFill>
            <a:ln>
              <a:noFill/>
            </a:ln>
            <a:effectLst/>
          </c:spPr>
          <c:invertIfNegative val="0"/>
          <c:dLbls>
            <c:dLbl>
              <c:idx val="0"/>
              <c:tx>
                <c:rich>
                  <a:bodyPr/>
                  <a:lstStyle/>
                  <a:p>
                    <a:r>
                      <a:rPr lang="en-US"/>
                      <a:t>571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9EA-48C0-A424-39AA627A59D8}"/>
                </c:ext>
              </c:extLst>
            </c:dLbl>
            <c:dLbl>
              <c:idx val="1"/>
              <c:tx>
                <c:rich>
                  <a:bodyPr/>
                  <a:lstStyle/>
                  <a:p>
                    <a:r>
                      <a:rPr lang="en-US"/>
                      <a:t>516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EA-48C0-A424-39AA627A59D8}"/>
                </c:ext>
              </c:extLst>
            </c:dLbl>
            <c:dLbl>
              <c:idx val="2"/>
              <c:tx>
                <c:rich>
                  <a:bodyPr/>
                  <a:lstStyle/>
                  <a:p>
                    <a:r>
                      <a:rPr lang="en-US"/>
                      <a:t>281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9EA-48C0-A424-39AA627A59D8}"/>
                </c:ext>
              </c:extLst>
            </c:dLbl>
            <c:dLbl>
              <c:idx val="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9EA-48C0-A424-39AA627A59D8}"/>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9EA-48C0-A424-39AA627A59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demography!$A$2:$A$7</c:f>
              <c:strCache>
                <c:ptCount val="5"/>
                <c:pt idx="0">
                  <c:v>50 - 59</c:v>
                </c:pt>
                <c:pt idx="1">
                  <c:v>60 - 69</c:v>
                </c:pt>
                <c:pt idx="2">
                  <c:v>70 - 79</c:v>
                </c:pt>
                <c:pt idx="3">
                  <c:v>80 - 89</c:v>
                </c:pt>
                <c:pt idx="4">
                  <c:v>90 - 99</c:v>
                </c:pt>
              </c:strCache>
            </c:strRef>
          </c:cat>
          <c:val>
            <c:numRef>
              <c:f>demography!$C$2:$C$7</c:f>
              <c:numCache>
                <c:formatCode>0%</c:formatCode>
                <c:ptCount val="5"/>
                <c:pt idx="0">
                  <c:v>0.38066666666666665</c:v>
                </c:pt>
                <c:pt idx="1">
                  <c:v>0.34399999999999997</c:v>
                </c:pt>
                <c:pt idx="2">
                  <c:v>0.18733333333333332</c:v>
                </c:pt>
                <c:pt idx="3">
                  <c:v>5.9333333333333335E-2</c:v>
                </c:pt>
                <c:pt idx="4">
                  <c:v>5.3333333333333332E-3</c:v>
                </c:pt>
              </c:numCache>
            </c:numRef>
          </c:val>
          <c:extLst>
            <c:ext xmlns:c16="http://schemas.microsoft.com/office/drawing/2014/chart" uri="{C3380CC4-5D6E-409C-BE32-E72D297353CC}">
              <c16:uniqueId val="{00000005-79EA-48C0-A424-39AA627A59D8}"/>
            </c:ext>
          </c:extLst>
        </c:ser>
        <c:ser>
          <c:idx val="1"/>
          <c:order val="1"/>
          <c:tx>
            <c:strRef>
              <c:f>demography!$D$1</c:f>
              <c:strCache>
                <c:ptCount val="1"/>
                <c:pt idx="0">
                  <c:v>% of 50+ population</c:v>
                </c:pt>
              </c:strCache>
            </c:strRef>
          </c:tx>
          <c:spPr>
            <a:solidFill>
              <a:schemeClr val="accent2"/>
            </a:solidFill>
            <a:ln>
              <a:noFill/>
            </a:ln>
            <a:effectLst/>
          </c:spPr>
          <c:invertIfNegative val="0"/>
          <c:cat>
            <c:strRef>
              <c:f>demography!$A$2:$A$7</c:f>
              <c:strCache>
                <c:ptCount val="5"/>
                <c:pt idx="0">
                  <c:v>50 - 59</c:v>
                </c:pt>
                <c:pt idx="1">
                  <c:v>60 - 69</c:v>
                </c:pt>
                <c:pt idx="2">
                  <c:v>70 - 79</c:v>
                </c:pt>
                <c:pt idx="3">
                  <c:v>80 - 89</c:v>
                </c:pt>
                <c:pt idx="4">
                  <c:v>90 - 99</c:v>
                </c:pt>
              </c:strCache>
            </c:strRef>
          </c:cat>
          <c:val>
            <c:numRef>
              <c:f>demography!$D$2:$D$7</c:f>
              <c:numCache>
                <c:formatCode>0%</c:formatCode>
                <c:ptCount val="5"/>
                <c:pt idx="0">
                  <c:v>0.46478873239436619</c:v>
                </c:pt>
                <c:pt idx="1">
                  <c:v>0.29577464788732394</c:v>
                </c:pt>
                <c:pt idx="2">
                  <c:v>0.15236875800256081</c:v>
                </c:pt>
                <c:pt idx="3">
                  <c:v>7.2983354673495524E-2</c:v>
                </c:pt>
                <c:pt idx="4">
                  <c:v>1.4084507042253521E-2</c:v>
                </c:pt>
              </c:numCache>
            </c:numRef>
          </c:val>
          <c:extLst>
            <c:ext xmlns:c16="http://schemas.microsoft.com/office/drawing/2014/chart" uri="{C3380CC4-5D6E-409C-BE32-E72D297353CC}">
              <c16:uniqueId val="{00000006-79EA-48C0-A424-39AA627A59D8}"/>
            </c:ext>
          </c:extLst>
        </c:ser>
        <c:dLbls>
          <c:showLegendKey val="0"/>
          <c:showVal val="0"/>
          <c:showCatName val="0"/>
          <c:showSerName val="0"/>
          <c:showPercent val="0"/>
          <c:showBubbleSize val="0"/>
        </c:dLbls>
        <c:gapWidth val="219"/>
        <c:overlap val="-27"/>
        <c:axId val="666232952"/>
        <c:axId val="666233608"/>
      </c:barChart>
      <c:catAx>
        <c:axId val="66623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6233608"/>
        <c:crosses val="autoZero"/>
        <c:auto val="1"/>
        <c:lblAlgn val="ctr"/>
        <c:lblOffset val="100"/>
        <c:noMultiLvlLbl val="0"/>
      </c:catAx>
      <c:valAx>
        <c:axId val="66623360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6232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2000" dirty="0">
                <a:latin typeface="+mn-lt"/>
                <a:cs typeface="Arial" panose="020B0604020202020204" pitchFamily="34" charset="0"/>
              </a:rPr>
              <a:t>Gender of respondents compared to Newham's 50+ population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demography!$C$106</c:f>
              <c:strCache>
                <c:ptCount val="1"/>
                <c:pt idx="0">
                  <c:v>% of respondents</c:v>
                </c:pt>
              </c:strCache>
            </c:strRef>
          </c:tx>
          <c:spPr>
            <a:solidFill>
              <a:srgbClr val="00A897"/>
            </a:solidFill>
            <a:ln>
              <a:noFill/>
            </a:ln>
            <a:effectLst/>
          </c:spPr>
          <c:invertIfNegative val="0"/>
          <c:dLbls>
            <c:dLbl>
              <c:idx val="0"/>
              <c:tx>
                <c:rich>
                  <a:bodyPr/>
                  <a:lstStyle/>
                  <a:p>
                    <a:fld id="{2A45C146-E606-4C10-BC96-3E6ACC9627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4E5-4FA5-9E0B-DF1D144F317A}"/>
                </c:ext>
              </c:extLst>
            </c:dLbl>
            <c:dLbl>
              <c:idx val="1"/>
              <c:tx>
                <c:rich>
                  <a:bodyPr/>
                  <a:lstStyle/>
                  <a:p>
                    <a:fld id="{A88A2620-A40D-49E1-AD34-46892FA9330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4E5-4FA5-9E0B-DF1D144F317A}"/>
                </c:ext>
              </c:extLst>
            </c:dLbl>
            <c:dLbl>
              <c:idx val="2"/>
              <c:tx>
                <c:rich>
                  <a:bodyPr/>
                  <a:lstStyle/>
                  <a:p>
                    <a:fld id="{DCA42215-FA5B-4EAF-8E9D-329F942F5C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4E5-4FA5-9E0B-DF1D144F317A}"/>
                </c:ext>
              </c:extLst>
            </c:dLbl>
            <c:dLbl>
              <c:idx val="3"/>
              <c:tx>
                <c:rich>
                  <a:bodyPr/>
                  <a:lstStyle/>
                  <a:p>
                    <a:fld id="{622929B8-2B1D-4257-9399-BFD0720316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4E5-4FA5-9E0B-DF1D144F317A}"/>
                </c:ext>
              </c:extLst>
            </c:dLbl>
            <c:dLbl>
              <c:idx val="4"/>
              <c:tx>
                <c:rich>
                  <a:bodyPr/>
                  <a:lstStyle/>
                  <a:p>
                    <a:fld id="{85792CE3-3F92-4695-A400-74FD413CE2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4E5-4FA5-9E0B-DF1D144F317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demography!$A$107:$A$111</c:f>
              <c:strCache>
                <c:ptCount val="5"/>
                <c:pt idx="0">
                  <c:v>Male</c:v>
                </c:pt>
                <c:pt idx="1">
                  <c:v>Female</c:v>
                </c:pt>
                <c:pt idx="2">
                  <c:v>Non-Binary</c:v>
                </c:pt>
                <c:pt idx="3">
                  <c:v>Prefer to self describe</c:v>
                </c:pt>
                <c:pt idx="4">
                  <c:v>Prefer not to say</c:v>
                </c:pt>
              </c:strCache>
            </c:strRef>
          </c:cat>
          <c:val>
            <c:numRef>
              <c:f>demography!$C$107:$C$111</c:f>
              <c:numCache>
                <c:formatCode>0%</c:formatCode>
                <c:ptCount val="5"/>
                <c:pt idx="0">
                  <c:v>0.47866666666666668</c:v>
                </c:pt>
                <c:pt idx="1">
                  <c:v>0.49266666666666664</c:v>
                </c:pt>
                <c:pt idx="2">
                  <c:v>3.3333333333333335E-3</c:v>
                </c:pt>
                <c:pt idx="3">
                  <c:v>7.3333333333333332E-3</c:v>
                </c:pt>
                <c:pt idx="4">
                  <c:v>1.7999999999999999E-2</c:v>
                </c:pt>
              </c:numCache>
            </c:numRef>
          </c:val>
          <c:extLst>
            <c:ext xmlns:c15="http://schemas.microsoft.com/office/drawing/2012/chart" uri="{02D57815-91ED-43cb-92C2-25804820EDAC}">
              <c15:datalabelsRange>
                <c15:f>demography!$B$107:$B$111</c15:f>
                <c15:dlblRangeCache>
                  <c:ptCount val="5"/>
                  <c:pt idx="0">
                    <c:v>718</c:v>
                  </c:pt>
                  <c:pt idx="1">
                    <c:v>739</c:v>
                  </c:pt>
                  <c:pt idx="2">
                    <c:v>5</c:v>
                  </c:pt>
                  <c:pt idx="3">
                    <c:v>11</c:v>
                  </c:pt>
                  <c:pt idx="4">
                    <c:v>27</c:v>
                  </c:pt>
                </c15:dlblRangeCache>
              </c15:datalabelsRange>
            </c:ext>
            <c:ext xmlns:c16="http://schemas.microsoft.com/office/drawing/2014/chart" uri="{C3380CC4-5D6E-409C-BE32-E72D297353CC}">
              <c16:uniqueId val="{00000005-24E5-4FA5-9E0B-DF1D144F317A}"/>
            </c:ext>
          </c:extLst>
        </c:ser>
        <c:ser>
          <c:idx val="1"/>
          <c:order val="1"/>
          <c:tx>
            <c:strRef>
              <c:f>demography!$D$106</c:f>
              <c:strCache>
                <c:ptCount val="1"/>
                <c:pt idx="0">
                  <c:v>% of 50+ population</c:v>
                </c:pt>
              </c:strCache>
            </c:strRef>
          </c:tx>
          <c:spPr>
            <a:solidFill>
              <a:schemeClr val="accent2"/>
            </a:solidFill>
            <a:ln>
              <a:noFill/>
            </a:ln>
            <a:effectLst/>
          </c:spPr>
          <c:invertIfNegative val="0"/>
          <c:cat>
            <c:strRef>
              <c:f>demography!$A$107:$A$111</c:f>
              <c:strCache>
                <c:ptCount val="5"/>
                <c:pt idx="0">
                  <c:v>Male</c:v>
                </c:pt>
                <c:pt idx="1">
                  <c:v>Female</c:v>
                </c:pt>
                <c:pt idx="2">
                  <c:v>Non-Binary</c:v>
                </c:pt>
                <c:pt idx="3">
                  <c:v>Prefer to self describe</c:v>
                </c:pt>
                <c:pt idx="4">
                  <c:v>Prefer not to say</c:v>
                </c:pt>
              </c:strCache>
            </c:strRef>
          </c:cat>
          <c:val>
            <c:numRef>
              <c:f>demography!$D$107:$D$111</c:f>
              <c:numCache>
                <c:formatCode>0%</c:formatCode>
                <c:ptCount val="5"/>
                <c:pt idx="0">
                  <c:v>0.49039692701664533</c:v>
                </c:pt>
                <c:pt idx="1">
                  <c:v>0.50832266325224074</c:v>
                </c:pt>
              </c:numCache>
            </c:numRef>
          </c:val>
          <c:extLst>
            <c:ext xmlns:c16="http://schemas.microsoft.com/office/drawing/2014/chart" uri="{C3380CC4-5D6E-409C-BE32-E72D297353CC}">
              <c16:uniqueId val="{00000006-24E5-4FA5-9E0B-DF1D144F317A}"/>
            </c:ext>
          </c:extLst>
        </c:ser>
        <c:dLbls>
          <c:showLegendKey val="0"/>
          <c:showVal val="0"/>
          <c:showCatName val="0"/>
          <c:showSerName val="0"/>
          <c:showPercent val="0"/>
          <c:showBubbleSize val="0"/>
        </c:dLbls>
        <c:gapWidth val="219"/>
        <c:overlap val="-27"/>
        <c:axId val="798758416"/>
        <c:axId val="798759072"/>
      </c:barChart>
      <c:catAx>
        <c:axId val="79875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8759072"/>
        <c:crosses val="autoZero"/>
        <c:auto val="1"/>
        <c:lblAlgn val="ctr"/>
        <c:lblOffset val="100"/>
        <c:noMultiLvlLbl val="0"/>
      </c:catAx>
      <c:valAx>
        <c:axId val="798759072"/>
        <c:scaling>
          <c:orientation val="minMax"/>
          <c:max val="0.60000000000000009"/>
          <c:min val="0"/>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9875841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2000" b="0" i="0" baseline="0" dirty="0">
                <a:effectLst/>
                <a:latin typeface="+mn-lt"/>
              </a:rPr>
              <a:t>Ethnicity of respondents compared to </a:t>
            </a:r>
            <a:br>
              <a:rPr lang="en-GB" sz="2000" b="0" i="0" baseline="0" dirty="0">
                <a:effectLst/>
                <a:latin typeface="+mn-lt"/>
              </a:rPr>
            </a:br>
            <a:r>
              <a:rPr lang="en-GB" sz="2000" b="0" i="0" baseline="0" dirty="0">
                <a:effectLst/>
                <a:latin typeface="+mn-lt"/>
              </a:rPr>
              <a:t>Newham’s 50+ population</a:t>
            </a:r>
            <a:endParaRPr lang="en-GB" sz="2000" dirty="0">
              <a:effectLst/>
              <a:latin typeface="+mn-lt"/>
            </a:endParaRPr>
          </a:p>
        </c:rich>
      </c:tx>
      <c:layout>
        <c:manualLayout>
          <c:xMode val="edge"/>
          <c:yMode val="edge"/>
          <c:x val="0.32374565069862599"/>
          <c:y val="1.63738638751735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Ethnicity!$D$48</c:f>
              <c:strCache>
                <c:ptCount val="1"/>
                <c:pt idx="0">
                  <c:v>% of respondents</c:v>
                </c:pt>
              </c:strCache>
            </c:strRef>
          </c:tx>
          <c:spPr>
            <a:solidFill>
              <a:srgbClr val="00A897"/>
            </a:solidFill>
            <a:ln>
              <a:noFill/>
            </a:ln>
            <a:effectLst/>
          </c:spPr>
          <c:invertIfNegative val="0"/>
          <c:dLbls>
            <c:dLbl>
              <c:idx val="0"/>
              <c:tx>
                <c:rich>
                  <a:bodyPr/>
                  <a:lstStyle/>
                  <a:p>
                    <a:fld id="{54168831-14D8-467F-A21F-A64DAFBA3C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80E-45CB-9E40-C174D2AC8640}"/>
                </c:ext>
              </c:extLst>
            </c:dLbl>
            <c:dLbl>
              <c:idx val="1"/>
              <c:tx>
                <c:rich>
                  <a:bodyPr/>
                  <a:lstStyle/>
                  <a:p>
                    <a:fld id="{D60277F2-647D-4EE3-9B40-C4C1E35DBD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80E-45CB-9E40-C174D2AC8640}"/>
                </c:ext>
              </c:extLst>
            </c:dLbl>
            <c:dLbl>
              <c:idx val="2"/>
              <c:tx>
                <c:rich>
                  <a:bodyPr/>
                  <a:lstStyle/>
                  <a:p>
                    <a:fld id="{38AF66D0-E9E5-49FC-8923-9130F8D7F1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80E-45CB-9E40-C174D2AC8640}"/>
                </c:ext>
              </c:extLst>
            </c:dLbl>
            <c:dLbl>
              <c:idx val="3"/>
              <c:tx>
                <c:rich>
                  <a:bodyPr/>
                  <a:lstStyle/>
                  <a:p>
                    <a:fld id="{3011619D-56E0-447C-94AD-9F0F17033C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80E-45CB-9E40-C174D2AC8640}"/>
                </c:ext>
              </c:extLst>
            </c:dLbl>
            <c:dLbl>
              <c:idx val="4"/>
              <c:tx>
                <c:rich>
                  <a:bodyPr/>
                  <a:lstStyle/>
                  <a:p>
                    <a:fld id="{4AE80A1F-DD02-4757-8E78-F78F13EF80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80E-45CB-9E40-C174D2AC8640}"/>
                </c:ext>
              </c:extLst>
            </c:dLbl>
            <c:dLbl>
              <c:idx val="5"/>
              <c:tx>
                <c:rich>
                  <a:bodyPr/>
                  <a:lstStyle/>
                  <a:p>
                    <a:fld id="{CD2CAE5D-B969-4D1C-98BB-7C42AA4B22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80E-45CB-9E40-C174D2AC8640}"/>
                </c:ext>
              </c:extLst>
            </c:dLbl>
            <c:dLbl>
              <c:idx val="6"/>
              <c:tx>
                <c:rich>
                  <a:bodyPr/>
                  <a:lstStyle/>
                  <a:p>
                    <a:fld id="{5695DFBE-B430-46AF-96AE-12C59E6FBAB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80E-45CB-9E40-C174D2AC8640}"/>
                </c:ext>
              </c:extLst>
            </c:dLbl>
            <c:dLbl>
              <c:idx val="7"/>
              <c:tx>
                <c:rich>
                  <a:bodyPr/>
                  <a:lstStyle/>
                  <a:p>
                    <a:fld id="{1578E679-CA79-403B-8075-9EA222522F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80E-45CB-9E40-C174D2AC8640}"/>
                </c:ext>
              </c:extLst>
            </c:dLbl>
            <c:dLbl>
              <c:idx val="8"/>
              <c:tx>
                <c:rich>
                  <a:bodyPr/>
                  <a:lstStyle/>
                  <a:p>
                    <a:fld id="{74060C7D-D205-4D5C-8C73-3DFDBADC54C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80E-45CB-9E40-C174D2AC8640}"/>
                </c:ext>
              </c:extLst>
            </c:dLbl>
            <c:dLbl>
              <c:idx val="9"/>
              <c:tx>
                <c:rich>
                  <a:bodyPr/>
                  <a:lstStyle/>
                  <a:p>
                    <a:fld id="{F9AE6288-FC80-43F6-836A-E68AE9CCE2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80E-45CB-9E40-C174D2AC8640}"/>
                </c:ext>
              </c:extLst>
            </c:dLbl>
            <c:dLbl>
              <c:idx val="10"/>
              <c:tx>
                <c:rich>
                  <a:bodyPr/>
                  <a:lstStyle/>
                  <a:p>
                    <a:fld id="{CC554A9B-E0EB-4B59-A70B-25D8CD993A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80E-45CB-9E40-C174D2AC8640}"/>
                </c:ext>
              </c:extLst>
            </c:dLbl>
            <c:dLbl>
              <c:idx val="11"/>
              <c:tx>
                <c:rich>
                  <a:bodyPr/>
                  <a:lstStyle/>
                  <a:p>
                    <a:fld id="{EA1FBC86-D1EA-4009-AFA1-A4F587E14A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80E-45CB-9E40-C174D2AC8640}"/>
                </c:ext>
              </c:extLst>
            </c:dLbl>
            <c:dLbl>
              <c:idx val="12"/>
              <c:tx>
                <c:rich>
                  <a:bodyPr/>
                  <a:lstStyle/>
                  <a:p>
                    <a:fld id="{44EFBEED-B6A0-48B3-8F90-38D2F32A7F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80E-45CB-9E40-C174D2AC8640}"/>
                </c:ext>
              </c:extLst>
            </c:dLbl>
            <c:dLbl>
              <c:idx val="13"/>
              <c:tx>
                <c:rich>
                  <a:bodyPr/>
                  <a:lstStyle/>
                  <a:p>
                    <a:fld id="{F0A378FB-15AB-4A8D-B1CB-5302C2D031D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80E-45CB-9E40-C174D2AC8640}"/>
                </c:ext>
              </c:extLst>
            </c:dLbl>
            <c:dLbl>
              <c:idx val="14"/>
              <c:tx>
                <c:rich>
                  <a:bodyPr/>
                  <a:lstStyle/>
                  <a:p>
                    <a:fld id="{26CECC2B-53B4-4980-B7AD-5C6509177D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80E-45CB-9E40-C174D2AC8640}"/>
                </c:ext>
              </c:extLst>
            </c:dLbl>
            <c:dLbl>
              <c:idx val="15"/>
              <c:tx>
                <c:rich>
                  <a:bodyPr/>
                  <a:lstStyle/>
                  <a:p>
                    <a:fld id="{F2BD2E51-9139-4DBE-B744-D3C5CB74B6E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80E-45CB-9E40-C174D2AC86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Ethnicity!$A$49:$B$64</c:f>
              <c:multiLvlStrCache>
                <c:ptCount val="16"/>
                <c:lvl>
                  <c:pt idx="0">
                    <c:v>White British</c:v>
                  </c:pt>
                  <c:pt idx="1">
                    <c:v>Other White</c:v>
                  </c:pt>
                  <c:pt idx="2">
                    <c:v>White Irish</c:v>
                  </c:pt>
                  <c:pt idx="3">
                    <c:v>Other Mixed</c:v>
                  </c:pt>
                  <c:pt idx="4">
                    <c:v>White and Black Caribbean</c:v>
                  </c:pt>
                  <c:pt idx="5">
                    <c:v>White and Black African</c:v>
                  </c:pt>
                  <c:pt idx="6">
                    <c:v>White and Asian</c:v>
                  </c:pt>
                  <c:pt idx="7">
                    <c:v>Indian</c:v>
                  </c:pt>
                  <c:pt idx="8">
                    <c:v>Bangladeshi</c:v>
                  </c:pt>
                  <c:pt idx="9">
                    <c:v>Pakistani</c:v>
                  </c:pt>
                  <c:pt idx="10">
                    <c:v>Other Asian</c:v>
                  </c:pt>
                  <c:pt idx="11">
                    <c:v>Chinese</c:v>
                  </c:pt>
                  <c:pt idx="12">
                    <c:v>Black African</c:v>
                  </c:pt>
                  <c:pt idx="13">
                    <c:v>Black Caribbean</c:v>
                  </c:pt>
                  <c:pt idx="14">
                    <c:v>Other Black</c:v>
                  </c:pt>
                  <c:pt idx="15">
                    <c:v>Unknown</c:v>
                  </c:pt>
                </c:lvl>
                <c:lvl>
                  <c:pt idx="0">
                    <c:v>White</c:v>
                  </c:pt>
                  <c:pt idx="3">
                    <c:v>Mixed</c:v>
                  </c:pt>
                  <c:pt idx="7">
                    <c:v>Asian</c:v>
                  </c:pt>
                  <c:pt idx="12">
                    <c:v>Black</c:v>
                  </c:pt>
                  <c:pt idx="15">
                    <c:v>Unknown</c:v>
                  </c:pt>
                </c:lvl>
              </c:multiLvlStrCache>
            </c:multiLvlStrRef>
          </c:cat>
          <c:val>
            <c:numRef>
              <c:f>Ethnicity!$D$49:$D$64</c:f>
              <c:numCache>
                <c:formatCode>0%</c:formatCode>
                <c:ptCount val="16"/>
                <c:pt idx="0">
                  <c:v>0.38666666666666666</c:v>
                </c:pt>
                <c:pt idx="1">
                  <c:v>8.4000000000000005E-2</c:v>
                </c:pt>
                <c:pt idx="2">
                  <c:v>1.5333333333333332E-2</c:v>
                </c:pt>
                <c:pt idx="3">
                  <c:v>4.0000000000000001E-3</c:v>
                </c:pt>
                <c:pt idx="4">
                  <c:v>1.9333333333333334E-2</c:v>
                </c:pt>
                <c:pt idx="5">
                  <c:v>1.4E-2</c:v>
                </c:pt>
                <c:pt idx="6">
                  <c:v>6.0000000000000001E-3</c:v>
                </c:pt>
                <c:pt idx="7">
                  <c:v>9.4666666666666663E-2</c:v>
                </c:pt>
                <c:pt idx="8">
                  <c:v>4.7333333333333331E-2</c:v>
                </c:pt>
                <c:pt idx="9">
                  <c:v>3.1333333333333331E-2</c:v>
                </c:pt>
                <c:pt idx="10">
                  <c:v>5.2666666666666667E-2</c:v>
                </c:pt>
                <c:pt idx="11">
                  <c:v>1.1333333333333334E-2</c:v>
                </c:pt>
                <c:pt idx="12">
                  <c:v>9.0666666666666673E-2</c:v>
                </c:pt>
                <c:pt idx="13">
                  <c:v>5.6000000000000001E-2</c:v>
                </c:pt>
                <c:pt idx="14">
                  <c:v>1.4666666666666666E-2</c:v>
                </c:pt>
                <c:pt idx="15">
                  <c:v>7.1999999999999995E-2</c:v>
                </c:pt>
              </c:numCache>
            </c:numRef>
          </c:val>
          <c:extLst>
            <c:ext xmlns:c15="http://schemas.microsoft.com/office/drawing/2012/chart" uri="{02D57815-91ED-43cb-92C2-25804820EDAC}">
              <c15:datalabelsRange>
                <c15:f>Ethnicity!$C$49:$C$64</c15:f>
                <c15:dlblRangeCache>
                  <c:ptCount val="16"/>
                  <c:pt idx="0">
                    <c:v>580</c:v>
                  </c:pt>
                  <c:pt idx="1">
                    <c:v>126</c:v>
                  </c:pt>
                  <c:pt idx="2">
                    <c:v>23</c:v>
                  </c:pt>
                  <c:pt idx="3">
                    <c:v>6</c:v>
                  </c:pt>
                  <c:pt idx="4">
                    <c:v>29</c:v>
                  </c:pt>
                  <c:pt idx="5">
                    <c:v>21</c:v>
                  </c:pt>
                  <c:pt idx="6">
                    <c:v>9</c:v>
                  </c:pt>
                  <c:pt idx="7">
                    <c:v>142</c:v>
                  </c:pt>
                  <c:pt idx="8">
                    <c:v>71</c:v>
                  </c:pt>
                  <c:pt idx="9">
                    <c:v>47</c:v>
                  </c:pt>
                  <c:pt idx="10">
                    <c:v>79</c:v>
                  </c:pt>
                  <c:pt idx="11">
                    <c:v>17</c:v>
                  </c:pt>
                  <c:pt idx="12">
                    <c:v>136</c:v>
                  </c:pt>
                  <c:pt idx="13">
                    <c:v>84</c:v>
                  </c:pt>
                  <c:pt idx="14">
                    <c:v>22</c:v>
                  </c:pt>
                  <c:pt idx="15">
                    <c:v>108</c:v>
                  </c:pt>
                </c15:dlblRangeCache>
              </c15:datalabelsRange>
            </c:ext>
            <c:ext xmlns:c16="http://schemas.microsoft.com/office/drawing/2014/chart" uri="{C3380CC4-5D6E-409C-BE32-E72D297353CC}">
              <c16:uniqueId val="{00000010-980E-45CB-9E40-C174D2AC8640}"/>
            </c:ext>
          </c:extLst>
        </c:ser>
        <c:ser>
          <c:idx val="0"/>
          <c:order val="1"/>
          <c:tx>
            <c:strRef>
              <c:f>Ethnicity!$E$48</c:f>
              <c:strCache>
                <c:ptCount val="1"/>
                <c:pt idx="0">
                  <c:v>% of 50+ population </c:v>
                </c:pt>
              </c:strCache>
            </c:strRef>
          </c:tx>
          <c:spPr>
            <a:solidFill>
              <a:schemeClr val="accent2"/>
            </a:solidFill>
            <a:ln>
              <a:noFill/>
            </a:ln>
            <a:effectLst/>
          </c:spPr>
          <c:invertIfNegative val="0"/>
          <c:cat>
            <c:multiLvlStrRef>
              <c:f>Ethnicity!$A$49:$B$64</c:f>
              <c:multiLvlStrCache>
                <c:ptCount val="16"/>
                <c:lvl>
                  <c:pt idx="0">
                    <c:v>White British</c:v>
                  </c:pt>
                  <c:pt idx="1">
                    <c:v>Other White</c:v>
                  </c:pt>
                  <c:pt idx="2">
                    <c:v>White Irish</c:v>
                  </c:pt>
                  <c:pt idx="3">
                    <c:v>Other Mixed</c:v>
                  </c:pt>
                  <c:pt idx="4">
                    <c:v>White and Black Caribbean</c:v>
                  </c:pt>
                  <c:pt idx="5">
                    <c:v>White and Black African</c:v>
                  </c:pt>
                  <c:pt idx="6">
                    <c:v>White and Asian</c:v>
                  </c:pt>
                  <c:pt idx="7">
                    <c:v>Indian</c:v>
                  </c:pt>
                  <c:pt idx="8">
                    <c:v>Bangladeshi</c:v>
                  </c:pt>
                  <c:pt idx="9">
                    <c:v>Pakistani</c:v>
                  </c:pt>
                  <c:pt idx="10">
                    <c:v>Other Asian</c:v>
                  </c:pt>
                  <c:pt idx="11">
                    <c:v>Chinese</c:v>
                  </c:pt>
                  <c:pt idx="12">
                    <c:v>Black African</c:v>
                  </c:pt>
                  <c:pt idx="13">
                    <c:v>Black Caribbean</c:v>
                  </c:pt>
                  <c:pt idx="14">
                    <c:v>Other Black</c:v>
                  </c:pt>
                  <c:pt idx="15">
                    <c:v>Unknown</c:v>
                  </c:pt>
                </c:lvl>
                <c:lvl>
                  <c:pt idx="0">
                    <c:v>White</c:v>
                  </c:pt>
                  <c:pt idx="3">
                    <c:v>Mixed</c:v>
                  </c:pt>
                  <c:pt idx="7">
                    <c:v>Asian</c:v>
                  </c:pt>
                  <c:pt idx="12">
                    <c:v>Black</c:v>
                  </c:pt>
                  <c:pt idx="15">
                    <c:v>Unknown</c:v>
                  </c:pt>
                </c:lvl>
              </c:multiLvlStrCache>
            </c:multiLvlStrRef>
          </c:cat>
          <c:val>
            <c:numRef>
              <c:f>Ethnicity!$E$49:$E$64</c:f>
              <c:numCache>
                <c:formatCode>0%</c:formatCode>
                <c:ptCount val="16"/>
                <c:pt idx="0">
                  <c:v>0.24623985092506323</c:v>
                </c:pt>
                <c:pt idx="1">
                  <c:v>9.4902169572740586E-2</c:v>
                </c:pt>
                <c:pt idx="2">
                  <c:v>1.4241980567017171E-2</c:v>
                </c:pt>
                <c:pt idx="3">
                  <c:v>7.5868494609343806E-3</c:v>
                </c:pt>
                <c:pt idx="4">
                  <c:v>6.7882337282044458E-3</c:v>
                </c:pt>
                <c:pt idx="5">
                  <c:v>5.8565153733528552E-3</c:v>
                </c:pt>
                <c:pt idx="6">
                  <c:v>4.3923865300146414E-3</c:v>
                </c:pt>
                <c:pt idx="7">
                  <c:v>0.13563157194196726</c:v>
                </c:pt>
                <c:pt idx="8">
                  <c:v>8.2656728337548252E-2</c:v>
                </c:pt>
                <c:pt idx="9">
                  <c:v>7.9728470650871824E-2</c:v>
                </c:pt>
                <c:pt idx="10">
                  <c:v>7.6134699853587118E-2</c:v>
                </c:pt>
                <c:pt idx="11">
                  <c:v>1.2245441235192334E-2</c:v>
                </c:pt>
                <c:pt idx="12">
                  <c:v>0.12697990150405963</c:v>
                </c:pt>
                <c:pt idx="13">
                  <c:v>8.6117396512711303E-2</c:v>
                </c:pt>
                <c:pt idx="14">
                  <c:v>2.0497803806734993E-2</c:v>
                </c:pt>
                <c:pt idx="15">
                  <c:v>0</c:v>
                </c:pt>
              </c:numCache>
            </c:numRef>
          </c:val>
          <c:extLst>
            <c:ext xmlns:c16="http://schemas.microsoft.com/office/drawing/2014/chart" uri="{C3380CC4-5D6E-409C-BE32-E72D297353CC}">
              <c16:uniqueId val="{00000011-980E-45CB-9E40-C174D2AC8640}"/>
            </c:ext>
          </c:extLst>
        </c:ser>
        <c:dLbls>
          <c:showLegendKey val="0"/>
          <c:showVal val="0"/>
          <c:showCatName val="0"/>
          <c:showSerName val="0"/>
          <c:showPercent val="0"/>
          <c:showBubbleSize val="0"/>
        </c:dLbls>
        <c:gapWidth val="219"/>
        <c:overlap val="-27"/>
        <c:axId val="926819592"/>
        <c:axId val="926820248"/>
      </c:barChart>
      <c:catAx>
        <c:axId val="92681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26820248"/>
        <c:crosses val="autoZero"/>
        <c:auto val="1"/>
        <c:lblAlgn val="ctr"/>
        <c:lblOffset val="100"/>
        <c:noMultiLvlLbl val="0"/>
      </c:catAx>
      <c:valAx>
        <c:axId val="92682024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26819592"/>
        <c:crosses val="autoZero"/>
        <c:crossBetween val="between"/>
      </c:valAx>
      <c:spPr>
        <a:noFill/>
        <a:ln>
          <a:noFill/>
        </a:ln>
        <a:effectLst/>
      </c:spPr>
    </c:plotArea>
    <c:legend>
      <c:legendPos val="b"/>
      <c:layout>
        <c:manualLayout>
          <c:xMode val="edge"/>
          <c:yMode val="edge"/>
          <c:x val="0.37397463989317242"/>
          <c:y val="0.93276860621319524"/>
          <c:w val="0.25205063288486212"/>
          <c:h val="4.577162240940850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000" dirty="0">
                <a:solidFill>
                  <a:sysClr val="windowText" lastClr="000000"/>
                </a:solidFill>
                <a:latin typeface="+mn-lt"/>
                <a:cs typeface="Arial" panose="020B0604020202020204" pitchFamily="34" charset="0"/>
              </a:rPr>
              <a:t>If yes, does this illness or disability limit your activities in any way?</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1395184145256529E-2"/>
          <c:y val="0.2250690386037513"/>
          <c:w val="0.90572505106593171"/>
          <c:h val="0.5725327238911303"/>
        </c:manualLayout>
      </c:layout>
      <c:barChart>
        <c:barDir val="col"/>
        <c:grouping val="clustered"/>
        <c:varyColors val="0"/>
        <c:ser>
          <c:idx val="0"/>
          <c:order val="0"/>
          <c:spPr>
            <a:solidFill>
              <a:srgbClr val="00A8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Sheet1!$A$7:$A$11</c:f>
              <c:strCache>
                <c:ptCount val="5"/>
                <c:pt idx="0">
                  <c:v>All the time</c:v>
                </c:pt>
                <c:pt idx="1">
                  <c:v>Most of the time</c:v>
                </c:pt>
                <c:pt idx="2">
                  <c:v>Some of the time</c:v>
                </c:pt>
                <c:pt idx="3">
                  <c:v>Rarely</c:v>
                </c:pt>
                <c:pt idx="4">
                  <c:v>Never</c:v>
                </c:pt>
              </c:strCache>
            </c:strRef>
          </c:cat>
          <c:val>
            <c:numRef>
              <c:f>Sheet1!$B$7:$B$11</c:f>
              <c:numCache>
                <c:formatCode>General</c:formatCode>
                <c:ptCount val="5"/>
                <c:pt idx="0">
                  <c:v>469</c:v>
                </c:pt>
                <c:pt idx="1">
                  <c:v>161</c:v>
                </c:pt>
                <c:pt idx="2">
                  <c:v>204</c:v>
                </c:pt>
                <c:pt idx="3">
                  <c:v>7</c:v>
                </c:pt>
                <c:pt idx="4">
                  <c:v>7</c:v>
                </c:pt>
              </c:numCache>
            </c:numRef>
          </c:val>
          <c:extLst>
            <c:ext xmlns:c16="http://schemas.microsoft.com/office/drawing/2014/chart" uri="{C3380CC4-5D6E-409C-BE32-E72D297353CC}">
              <c16:uniqueId val="{00000000-C1E2-4600-AB3E-4DB6D00488D5}"/>
            </c:ext>
          </c:extLst>
        </c:ser>
        <c:dLbls>
          <c:showLegendKey val="0"/>
          <c:showVal val="0"/>
          <c:showCatName val="0"/>
          <c:showSerName val="0"/>
          <c:showPercent val="0"/>
          <c:showBubbleSize val="0"/>
        </c:dLbls>
        <c:gapWidth val="219"/>
        <c:overlap val="-27"/>
        <c:axId val="511257480"/>
        <c:axId val="511260104"/>
      </c:barChart>
      <c:catAx>
        <c:axId val="51125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1260104"/>
        <c:crosses val="autoZero"/>
        <c:auto val="1"/>
        <c:lblAlgn val="ctr"/>
        <c:lblOffset val="100"/>
        <c:noMultiLvlLbl val="0"/>
      </c:catAx>
      <c:valAx>
        <c:axId val="5112601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1257480"/>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sz="2000" dirty="0">
                <a:latin typeface="+mn-lt"/>
              </a:rPr>
              <a:t>If yes, does your caring role limit your activities in any way?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972938421931786E-2"/>
          <c:y val="0.26398075913156921"/>
          <c:w val="0.89835981339765303"/>
          <c:h val="0.57382324084114977"/>
        </c:manualLayout>
      </c:layout>
      <c:barChart>
        <c:barDir val="col"/>
        <c:grouping val="clustered"/>
        <c:varyColors val="0"/>
        <c:ser>
          <c:idx val="0"/>
          <c:order val="0"/>
          <c:spPr>
            <a:solidFill>
              <a:srgbClr val="00A897"/>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Sheet1!$A$23:$A$27</c:f>
              <c:strCache>
                <c:ptCount val="5"/>
                <c:pt idx="0">
                  <c:v>All the time</c:v>
                </c:pt>
                <c:pt idx="1">
                  <c:v>Most of the time</c:v>
                </c:pt>
                <c:pt idx="2">
                  <c:v>Some of the time</c:v>
                </c:pt>
                <c:pt idx="3">
                  <c:v>Rarely</c:v>
                </c:pt>
                <c:pt idx="4">
                  <c:v>Never</c:v>
                </c:pt>
              </c:strCache>
            </c:strRef>
          </c:cat>
          <c:val>
            <c:numRef>
              <c:f>Sheet1!$B$23:$B$27</c:f>
              <c:numCache>
                <c:formatCode>General</c:formatCode>
                <c:ptCount val="5"/>
                <c:pt idx="0">
                  <c:v>59</c:v>
                </c:pt>
                <c:pt idx="1">
                  <c:v>69</c:v>
                </c:pt>
                <c:pt idx="2">
                  <c:v>158</c:v>
                </c:pt>
                <c:pt idx="3">
                  <c:v>44</c:v>
                </c:pt>
                <c:pt idx="4">
                  <c:v>2</c:v>
                </c:pt>
              </c:numCache>
            </c:numRef>
          </c:val>
          <c:extLst>
            <c:ext xmlns:c16="http://schemas.microsoft.com/office/drawing/2014/chart" uri="{C3380CC4-5D6E-409C-BE32-E72D297353CC}">
              <c16:uniqueId val="{00000000-5B3A-49F5-83D2-1679161C3549}"/>
            </c:ext>
          </c:extLst>
        </c:ser>
        <c:dLbls>
          <c:showLegendKey val="0"/>
          <c:showVal val="0"/>
          <c:showCatName val="0"/>
          <c:showSerName val="0"/>
          <c:showPercent val="0"/>
          <c:showBubbleSize val="0"/>
        </c:dLbls>
        <c:gapWidth val="219"/>
        <c:overlap val="-27"/>
        <c:axId val="462305608"/>
        <c:axId val="462309544"/>
      </c:barChart>
      <c:catAx>
        <c:axId val="462305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2309544"/>
        <c:crosses val="autoZero"/>
        <c:auto val="1"/>
        <c:lblAlgn val="ctr"/>
        <c:lblOffset val="100"/>
        <c:noMultiLvlLbl val="0"/>
      </c:catAx>
      <c:valAx>
        <c:axId val="46230954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62305608"/>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54A67-D4A4-4271-84BA-316AB36C1901}" type="doc">
      <dgm:prSet loTypeId="urn:microsoft.com/office/officeart/2005/8/layout/hProcess4" loCatId="process" qsTypeId="urn:microsoft.com/office/officeart/2005/8/quickstyle/simple1" qsCatId="simple" csTypeId="urn:microsoft.com/office/officeart/2005/8/colors/accent2_2" csCatId="accent2" phldr="1"/>
      <dgm:spPr/>
    </dgm:pt>
    <dgm:pt modelId="{7403DE91-4BD9-4BCD-B384-BA7DEE0A6A73}">
      <dgm:prSet phldrT="[Text]" phldr="0" custT="1"/>
      <dgm:spPr/>
      <dgm:t>
        <a:bodyPr/>
        <a:lstStyle/>
        <a:p>
          <a:pPr rtl="0"/>
          <a:r>
            <a:rPr lang="en-GB" sz="1200" dirty="0"/>
            <a:t>9 participants &amp; 3 community researchers</a:t>
          </a:r>
          <a:endParaRPr lang="en-US" sz="1200" dirty="0"/>
        </a:p>
      </dgm:t>
    </dgm:pt>
    <dgm:pt modelId="{872894B9-27D3-471E-B931-7795EB36F43A}" type="parTrans" cxnId="{A40C1E15-2999-404E-8313-C5C34506B3B4}">
      <dgm:prSet/>
      <dgm:spPr/>
      <dgm:t>
        <a:bodyPr/>
        <a:lstStyle/>
        <a:p>
          <a:endParaRPr lang="en-US"/>
        </a:p>
      </dgm:t>
    </dgm:pt>
    <dgm:pt modelId="{EF80C241-225E-45D4-860E-BB7045157F03}" type="sibTrans" cxnId="{A40C1E15-2999-404E-8313-C5C34506B3B4}">
      <dgm:prSet/>
      <dgm:spPr/>
      <dgm:t>
        <a:bodyPr/>
        <a:lstStyle/>
        <a:p>
          <a:endParaRPr lang="en-US"/>
        </a:p>
      </dgm:t>
    </dgm:pt>
    <dgm:pt modelId="{783D93DE-9F00-4A98-B2A2-32DF003150AB}">
      <dgm:prSet phldrT="[Text]" phldr="0" custT="1"/>
      <dgm:spPr/>
      <dgm:t>
        <a:bodyPr/>
        <a:lstStyle/>
        <a:p>
          <a:pPr rtl="0"/>
          <a:r>
            <a:rPr lang="en-GB" sz="1200" dirty="0"/>
            <a:t>Approximately 115 residents</a:t>
          </a:r>
          <a:endParaRPr lang="en-US" sz="1200" dirty="0"/>
        </a:p>
      </dgm:t>
    </dgm:pt>
    <dgm:pt modelId="{71968922-620D-4762-BA58-0237BEC65E50}" type="parTrans" cxnId="{942DE5C9-705B-4184-A63E-625FC67E4566}">
      <dgm:prSet/>
      <dgm:spPr/>
      <dgm:t>
        <a:bodyPr/>
        <a:lstStyle/>
        <a:p>
          <a:endParaRPr lang="en-US"/>
        </a:p>
      </dgm:t>
    </dgm:pt>
    <dgm:pt modelId="{1FB50767-EE75-4A94-A3D8-4F9B28B60D61}" type="sibTrans" cxnId="{942DE5C9-705B-4184-A63E-625FC67E4566}">
      <dgm:prSet/>
      <dgm:spPr/>
      <dgm:t>
        <a:bodyPr/>
        <a:lstStyle/>
        <a:p>
          <a:endParaRPr lang="en-US"/>
        </a:p>
      </dgm:t>
    </dgm:pt>
    <dgm:pt modelId="{395048F9-51A0-4808-8767-3111E619C0C3}">
      <dgm:prSet phldrT="[Text]" phldr="0" custT="1"/>
      <dgm:spPr/>
      <dgm:t>
        <a:bodyPr/>
        <a:lstStyle/>
        <a:p>
          <a:pPr rtl="0"/>
          <a:r>
            <a:rPr lang="en-GB" sz="1200" dirty="0"/>
            <a:t>Action plans shared with Older Peoples’ Reference Group for feedback</a:t>
          </a:r>
          <a:endParaRPr lang="en-US" sz="1200" dirty="0"/>
        </a:p>
      </dgm:t>
    </dgm:pt>
    <dgm:pt modelId="{BD1EAB20-F5FA-4A55-B308-898842A38902}" type="parTrans" cxnId="{1C69AE5A-B97C-4DFE-88FA-5C574BF746A5}">
      <dgm:prSet/>
      <dgm:spPr/>
      <dgm:t>
        <a:bodyPr/>
        <a:lstStyle/>
        <a:p>
          <a:endParaRPr lang="en-US"/>
        </a:p>
      </dgm:t>
    </dgm:pt>
    <dgm:pt modelId="{85B230B9-9838-44A6-B910-2BA8AD32B15D}" type="sibTrans" cxnId="{1C69AE5A-B97C-4DFE-88FA-5C574BF746A5}">
      <dgm:prSet/>
      <dgm:spPr/>
      <dgm:t>
        <a:bodyPr/>
        <a:lstStyle/>
        <a:p>
          <a:endParaRPr lang="en-US"/>
        </a:p>
      </dgm:t>
    </dgm:pt>
    <dgm:pt modelId="{150A0B1E-256A-4428-8E1C-A2D12ED4B1E7}">
      <dgm:prSet phldrT="[Text]" phldr="0" custT="1"/>
      <dgm:spPr/>
      <dgm:t>
        <a:bodyPr/>
        <a:lstStyle/>
        <a:p>
          <a:pPr rtl="0"/>
          <a:r>
            <a:rPr lang="en-GB" sz="1200" dirty="0"/>
            <a:t>Sent to 145 residents</a:t>
          </a:r>
          <a:endParaRPr lang="en-US" sz="1200" dirty="0"/>
        </a:p>
      </dgm:t>
    </dgm:pt>
    <dgm:pt modelId="{ADA23611-BC7B-4F38-B6E4-AE8D6CEEBE40}" type="parTrans" cxnId="{008A88D7-E08A-4580-9095-0750B483FE00}">
      <dgm:prSet/>
      <dgm:spPr/>
      <dgm:t>
        <a:bodyPr/>
        <a:lstStyle/>
        <a:p>
          <a:endParaRPr lang="en-US"/>
        </a:p>
      </dgm:t>
    </dgm:pt>
    <dgm:pt modelId="{0759EBA4-0EC0-40CC-A6DD-35653B25DF30}" type="sibTrans" cxnId="{008A88D7-E08A-4580-9095-0750B483FE00}">
      <dgm:prSet/>
      <dgm:spPr/>
      <dgm:t>
        <a:bodyPr/>
        <a:lstStyle/>
        <a:p>
          <a:endParaRPr lang="en-US"/>
        </a:p>
      </dgm:t>
    </dgm:pt>
    <dgm:pt modelId="{41DA7FFE-B0EF-4300-8393-88DA0B99B136}">
      <dgm:prSet phldrT="[Text]" custT="1"/>
      <dgm:spPr/>
      <dgm:t>
        <a:bodyPr/>
        <a:lstStyle/>
        <a:p>
          <a:pPr rtl="0"/>
          <a:r>
            <a:rPr lang="en-US" sz="1200" dirty="0">
              <a:latin typeface="Calibri Light" panose="020F0302020204030204"/>
            </a:rPr>
            <a:t>1500 Respondents</a:t>
          </a:r>
          <a:endParaRPr lang="en-US" sz="1200" dirty="0"/>
        </a:p>
      </dgm:t>
    </dgm:pt>
    <dgm:pt modelId="{51718582-0582-4E01-9894-CBBD7D594451}" type="parTrans" cxnId="{0804722E-C188-43C3-B832-857794F37EB6}">
      <dgm:prSet/>
      <dgm:spPr/>
      <dgm:t>
        <a:bodyPr/>
        <a:lstStyle/>
        <a:p>
          <a:endParaRPr lang="en-US"/>
        </a:p>
      </dgm:t>
    </dgm:pt>
    <dgm:pt modelId="{F9614736-DC64-49B0-BB98-BF4686C922D6}" type="sibTrans" cxnId="{0804722E-C188-43C3-B832-857794F37EB6}">
      <dgm:prSet/>
      <dgm:spPr/>
      <dgm:t>
        <a:bodyPr/>
        <a:lstStyle/>
        <a:p>
          <a:endParaRPr lang="en-US"/>
        </a:p>
      </dgm:t>
    </dgm:pt>
    <dgm:pt modelId="{8B80830F-4AE2-49B4-9CB5-AE09809489EC}" type="pres">
      <dgm:prSet presAssocID="{71754A67-D4A4-4271-84BA-316AB36C1901}" presName="Name0" presStyleCnt="0">
        <dgm:presLayoutVars>
          <dgm:dir/>
          <dgm:animLvl val="lvl"/>
          <dgm:resizeHandles val="exact"/>
        </dgm:presLayoutVars>
      </dgm:prSet>
      <dgm:spPr/>
    </dgm:pt>
    <dgm:pt modelId="{72178984-7EF2-488D-A1B8-7C4C6D7878C3}" type="pres">
      <dgm:prSet presAssocID="{71754A67-D4A4-4271-84BA-316AB36C1901}" presName="tSp" presStyleCnt="0"/>
      <dgm:spPr/>
    </dgm:pt>
    <dgm:pt modelId="{8830334C-D8FD-4CB1-9AC5-B41F8D75C500}" type="pres">
      <dgm:prSet presAssocID="{71754A67-D4A4-4271-84BA-316AB36C1901}" presName="bSp" presStyleCnt="0"/>
      <dgm:spPr/>
    </dgm:pt>
    <dgm:pt modelId="{3C51E929-2613-43AA-A432-A7E920C6219D}" type="pres">
      <dgm:prSet presAssocID="{71754A67-D4A4-4271-84BA-316AB36C1901}" presName="process" presStyleCnt="0"/>
      <dgm:spPr/>
    </dgm:pt>
    <dgm:pt modelId="{4C3C1B86-F171-47B8-9E48-02A34855E6EC}" type="pres">
      <dgm:prSet presAssocID="{41DA7FFE-B0EF-4300-8393-88DA0B99B136}" presName="composite1" presStyleCnt="0"/>
      <dgm:spPr/>
    </dgm:pt>
    <dgm:pt modelId="{56F1EF02-430D-4993-847D-ED8C87CF0BCF}" type="pres">
      <dgm:prSet presAssocID="{41DA7FFE-B0EF-4300-8393-88DA0B99B136}" presName="dummyNode1" presStyleLbl="node1" presStyleIdx="0" presStyleCnt="5"/>
      <dgm:spPr/>
    </dgm:pt>
    <dgm:pt modelId="{E5D5D43A-39A1-424B-B142-8BB90DC5C75D}" type="pres">
      <dgm:prSet presAssocID="{41DA7FFE-B0EF-4300-8393-88DA0B99B136}" presName="childNode1" presStyleLbl="bgAcc1" presStyleIdx="0" presStyleCnt="5" custScaleX="84990" custScaleY="64189">
        <dgm:presLayoutVars>
          <dgm:bulletEnabled val="1"/>
        </dgm:presLayoutVars>
      </dgm:prSet>
      <dgm:spPr/>
    </dgm:pt>
    <dgm:pt modelId="{60D4F428-C8B3-45E7-9EAE-393F5F4EDE01}" type="pres">
      <dgm:prSet presAssocID="{41DA7FFE-B0EF-4300-8393-88DA0B99B136}" presName="childNode1tx" presStyleLbl="bgAcc1" presStyleIdx="0" presStyleCnt="5">
        <dgm:presLayoutVars>
          <dgm:bulletEnabled val="1"/>
        </dgm:presLayoutVars>
      </dgm:prSet>
      <dgm:spPr/>
    </dgm:pt>
    <dgm:pt modelId="{B512A7F7-9F88-4EC5-BD18-B850400CA4AB}" type="pres">
      <dgm:prSet presAssocID="{41DA7FFE-B0EF-4300-8393-88DA0B99B136}" presName="parentNode1" presStyleLbl="node1" presStyleIdx="0" presStyleCnt="5" custScaleY="121327" custLinFactNeighborX="263" custLinFactNeighborY="-15863">
        <dgm:presLayoutVars>
          <dgm:chMax val="1"/>
          <dgm:bulletEnabled val="1"/>
        </dgm:presLayoutVars>
      </dgm:prSet>
      <dgm:spPr/>
    </dgm:pt>
    <dgm:pt modelId="{AFB530CE-D82D-4851-8521-F8B8518C3AC5}" type="pres">
      <dgm:prSet presAssocID="{41DA7FFE-B0EF-4300-8393-88DA0B99B136}" presName="connSite1" presStyleCnt="0"/>
      <dgm:spPr/>
    </dgm:pt>
    <dgm:pt modelId="{01E6ABEF-20D1-41E8-800A-4DE91B590CCF}" type="pres">
      <dgm:prSet presAssocID="{F9614736-DC64-49B0-BB98-BF4686C922D6}" presName="Name9" presStyleLbl="sibTrans2D1" presStyleIdx="0" presStyleCnt="4"/>
      <dgm:spPr/>
    </dgm:pt>
    <dgm:pt modelId="{4BA22C85-A11D-493D-B432-2EA31467C93A}" type="pres">
      <dgm:prSet presAssocID="{7403DE91-4BD9-4BCD-B384-BA7DEE0A6A73}" presName="composite2" presStyleCnt="0"/>
      <dgm:spPr/>
    </dgm:pt>
    <dgm:pt modelId="{056810C7-8AAA-4CA6-8895-607AEDEC91B6}" type="pres">
      <dgm:prSet presAssocID="{7403DE91-4BD9-4BCD-B384-BA7DEE0A6A73}" presName="dummyNode2" presStyleLbl="node1" presStyleIdx="0" presStyleCnt="5"/>
      <dgm:spPr/>
    </dgm:pt>
    <dgm:pt modelId="{164A8B0C-BC2A-4783-B7F2-7D9F19F16908}" type="pres">
      <dgm:prSet presAssocID="{7403DE91-4BD9-4BCD-B384-BA7DEE0A6A73}" presName="childNode2" presStyleLbl="bgAcc1" presStyleIdx="1" presStyleCnt="5" custScaleX="86155" custScaleY="77536">
        <dgm:presLayoutVars>
          <dgm:bulletEnabled val="1"/>
        </dgm:presLayoutVars>
      </dgm:prSet>
      <dgm:spPr/>
    </dgm:pt>
    <dgm:pt modelId="{1768362E-B5E8-40E1-A4A9-1A9F0666927B}" type="pres">
      <dgm:prSet presAssocID="{7403DE91-4BD9-4BCD-B384-BA7DEE0A6A73}" presName="childNode2tx" presStyleLbl="bgAcc1" presStyleIdx="1" presStyleCnt="5">
        <dgm:presLayoutVars>
          <dgm:bulletEnabled val="1"/>
        </dgm:presLayoutVars>
      </dgm:prSet>
      <dgm:spPr/>
    </dgm:pt>
    <dgm:pt modelId="{7C123401-DD3A-4000-AA09-11E2D64EA633}" type="pres">
      <dgm:prSet presAssocID="{7403DE91-4BD9-4BCD-B384-BA7DEE0A6A73}" presName="parentNode2" presStyleLbl="node1" presStyleIdx="1" presStyleCnt="5" custScaleY="122724" custLinFactNeighborX="-2347" custLinFactNeighborY="27409">
        <dgm:presLayoutVars>
          <dgm:chMax val="0"/>
          <dgm:bulletEnabled val="1"/>
        </dgm:presLayoutVars>
      </dgm:prSet>
      <dgm:spPr/>
    </dgm:pt>
    <dgm:pt modelId="{FD4DE786-77DF-46D7-895D-5E99BAC5E4E2}" type="pres">
      <dgm:prSet presAssocID="{7403DE91-4BD9-4BCD-B384-BA7DEE0A6A73}" presName="connSite2" presStyleCnt="0"/>
      <dgm:spPr/>
    </dgm:pt>
    <dgm:pt modelId="{8DAAE5AC-B420-4C32-8DAC-D48082CBB851}" type="pres">
      <dgm:prSet presAssocID="{EF80C241-225E-45D4-860E-BB7045157F03}" presName="Name18" presStyleLbl="sibTrans2D1" presStyleIdx="1" presStyleCnt="4"/>
      <dgm:spPr/>
    </dgm:pt>
    <dgm:pt modelId="{130FDFD4-F21C-4067-94BF-0CC13025F604}" type="pres">
      <dgm:prSet presAssocID="{783D93DE-9F00-4A98-B2A2-32DF003150AB}" presName="composite1" presStyleCnt="0"/>
      <dgm:spPr/>
    </dgm:pt>
    <dgm:pt modelId="{ABADF0A0-C43A-4D15-9239-25CD909F7226}" type="pres">
      <dgm:prSet presAssocID="{783D93DE-9F00-4A98-B2A2-32DF003150AB}" presName="dummyNode1" presStyleLbl="node1" presStyleIdx="1" presStyleCnt="5"/>
      <dgm:spPr/>
    </dgm:pt>
    <dgm:pt modelId="{BADD50C3-4857-4AB4-8C42-6C677F8CA125}" type="pres">
      <dgm:prSet presAssocID="{783D93DE-9F00-4A98-B2A2-32DF003150AB}" presName="childNode1" presStyleLbl="bgAcc1" presStyleIdx="2" presStyleCnt="5" custScaleX="85443" custScaleY="69936">
        <dgm:presLayoutVars>
          <dgm:bulletEnabled val="1"/>
        </dgm:presLayoutVars>
      </dgm:prSet>
      <dgm:spPr/>
    </dgm:pt>
    <dgm:pt modelId="{E0900162-5FE2-4E90-A874-636123D681B9}" type="pres">
      <dgm:prSet presAssocID="{783D93DE-9F00-4A98-B2A2-32DF003150AB}" presName="childNode1tx" presStyleLbl="bgAcc1" presStyleIdx="2" presStyleCnt="5">
        <dgm:presLayoutVars>
          <dgm:bulletEnabled val="1"/>
        </dgm:presLayoutVars>
      </dgm:prSet>
      <dgm:spPr/>
    </dgm:pt>
    <dgm:pt modelId="{A4FA50CD-2835-4FF8-A6DD-A2E101204ABE}" type="pres">
      <dgm:prSet presAssocID="{783D93DE-9F00-4A98-B2A2-32DF003150AB}" presName="parentNode1" presStyleLbl="node1" presStyleIdx="2" presStyleCnt="5" custScaleX="110037" custScaleY="103817" custLinFactNeighborY="-13692">
        <dgm:presLayoutVars>
          <dgm:chMax val="1"/>
          <dgm:bulletEnabled val="1"/>
        </dgm:presLayoutVars>
      </dgm:prSet>
      <dgm:spPr/>
    </dgm:pt>
    <dgm:pt modelId="{02C743AF-913A-4A2F-8005-4EFEF87392D7}" type="pres">
      <dgm:prSet presAssocID="{783D93DE-9F00-4A98-B2A2-32DF003150AB}" presName="connSite1" presStyleCnt="0"/>
      <dgm:spPr/>
    </dgm:pt>
    <dgm:pt modelId="{E9C12594-C11B-4552-A0F4-96C9E0101519}" type="pres">
      <dgm:prSet presAssocID="{1FB50767-EE75-4A94-A3D8-4F9B28B60D61}" presName="Name9" presStyleLbl="sibTrans2D1" presStyleIdx="2" presStyleCnt="4"/>
      <dgm:spPr/>
    </dgm:pt>
    <dgm:pt modelId="{E4C21D94-4826-4E5C-BB17-5EE358420522}" type="pres">
      <dgm:prSet presAssocID="{150A0B1E-256A-4428-8E1C-A2D12ED4B1E7}" presName="composite2" presStyleCnt="0"/>
      <dgm:spPr/>
    </dgm:pt>
    <dgm:pt modelId="{7FEB1E61-77D5-42A3-94DD-008FBCE472CA}" type="pres">
      <dgm:prSet presAssocID="{150A0B1E-256A-4428-8E1C-A2D12ED4B1E7}" presName="dummyNode2" presStyleLbl="node1" presStyleIdx="2" presStyleCnt="5"/>
      <dgm:spPr/>
    </dgm:pt>
    <dgm:pt modelId="{09AB282D-D44B-45A6-BC9A-0028D2F2DC42}" type="pres">
      <dgm:prSet presAssocID="{150A0B1E-256A-4428-8E1C-A2D12ED4B1E7}" presName="childNode2" presStyleLbl="bgAcc1" presStyleIdx="3" presStyleCnt="5" custScaleX="84852" custScaleY="73306" custLinFactNeighborX="-1012" custLinFactNeighborY="733">
        <dgm:presLayoutVars>
          <dgm:bulletEnabled val="1"/>
        </dgm:presLayoutVars>
      </dgm:prSet>
      <dgm:spPr/>
    </dgm:pt>
    <dgm:pt modelId="{D5B6BCDC-9864-42D0-A843-2BEDE9B273BA}" type="pres">
      <dgm:prSet presAssocID="{150A0B1E-256A-4428-8E1C-A2D12ED4B1E7}" presName="childNode2tx" presStyleLbl="bgAcc1" presStyleIdx="3" presStyleCnt="5">
        <dgm:presLayoutVars>
          <dgm:bulletEnabled val="1"/>
        </dgm:presLayoutVars>
      </dgm:prSet>
      <dgm:spPr/>
    </dgm:pt>
    <dgm:pt modelId="{BB78DFDC-D69C-47AA-8771-A48DAA50DE55}" type="pres">
      <dgm:prSet presAssocID="{150A0B1E-256A-4428-8E1C-A2D12ED4B1E7}" presName="parentNode2" presStyleLbl="node1" presStyleIdx="3" presStyleCnt="5" custScaleY="92460" custLinFactNeighborX="325" custLinFactNeighborY="-2445">
        <dgm:presLayoutVars>
          <dgm:chMax val="0"/>
          <dgm:bulletEnabled val="1"/>
        </dgm:presLayoutVars>
      </dgm:prSet>
      <dgm:spPr/>
    </dgm:pt>
    <dgm:pt modelId="{88719251-79C8-40C2-9DA9-318473A31ACD}" type="pres">
      <dgm:prSet presAssocID="{150A0B1E-256A-4428-8E1C-A2D12ED4B1E7}" presName="connSite2" presStyleCnt="0"/>
      <dgm:spPr/>
    </dgm:pt>
    <dgm:pt modelId="{99ECCB6A-25E8-4A84-8A28-A0EAD62EB0FE}" type="pres">
      <dgm:prSet presAssocID="{0759EBA4-0EC0-40CC-A6DD-35653B25DF30}" presName="Name18" presStyleLbl="sibTrans2D1" presStyleIdx="3" presStyleCnt="4"/>
      <dgm:spPr/>
    </dgm:pt>
    <dgm:pt modelId="{8A40F04F-F1F0-4D6C-9C7B-2960AC643AF3}" type="pres">
      <dgm:prSet presAssocID="{395048F9-51A0-4808-8767-3111E619C0C3}" presName="composite1" presStyleCnt="0"/>
      <dgm:spPr/>
    </dgm:pt>
    <dgm:pt modelId="{DE4ED233-5B8A-4040-BDCA-B019F39745FC}" type="pres">
      <dgm:prSet presAssocID="{395048F9-51A0-4808-8767-3111E619C0C3}" presName="dummyNode1" presStyleLbl="node1" presStyleIdx="3" presStyleCnt="5"/>
      <dgm:spPr/>
    </dgm:pt>
    <dgm:pt modelId="{D7018DFB-71F0-4A37-A329-AAAEEA1E41D0}" type="pres">
      <dgm:prSet presAssocID="{395048F9-51A0-4808-8767-3111E619C0C3}" presName="childNode1" presStyleLbl="bgAcc1" presStyleIdx="4" presStyleCnt="5" custScaleX="95910" custScaleY="69657">
        <dgm:presLayoutVars>
          <dgm:bulletEnabled val="1"/>
        </dgm:presLayoutVars>
      </dgm:prSet>
      <dgm:spPr/>
    </dgm:pt>
    <dgm:pt modelId="{5CCD924D-8803-49DF-810F-CA84122ACDA0}" type="pres">
      <dgm:prSet presAssocID="{395048F9-51A0-4808-8767-3111E619C0C3}" presName="childNode1tx" presStyleLbl="bgAcc1" presStyleIdx="4" presStyleCnt="5">
        <dgm:presLayoutVars>
          <dgm:bulletEnabled val="1"/>
        </dgm:presLayoutVars>
      </dgm:prSet>
      <dgm:spPr/>
    </dgm:pt>
    <dgm:pt modelId="{1418006E-B82B-4F74-A71C-E89DAE2240FC}" type="pres">
      <dgm:prSet presAssocID="{395048F9-51A0-4808-8767-3111E619C0C3}" presName="parentNode1" presStyleLbl="node1" presStyleIdx="4" presStyleCnt="5" custScaleX="113394" custScaleY="157684">
        <dgm:presLayoutVars>
          <dgm:chMax val="1"/>
          <dgm:bulletEnabled val="1"/>
        </dgm:presLayoutVars>
      </dgm:prSet>
      <dgm:spPr/>
    </dgm:pt>
    <dgm:pt modelId="{ED4C1D81-A009-482F-9027-8431518C515C}" type="pres">
      <dgm:prSet presAssocID="{395048F9-51A0-4808-8767-3111E619C0C3}" presName="connSite1" presStyleCnt="0"/>
      <dgm:spPr/>
    </dgm:pt>
  </dgm:ptLst>
  <dgm:cxnLst>
    <dgm:cxn modelId="{A40C1E15-2999-404E-8313-C5C34506B3B4}" srcId="{71754A67-D4A4-4271-84BA-316AB36C1901}" destId="{7403DE91-4BD9-4BCD-B384-BA7DEE0A6A73}" srcOrd="1" destOrd="0" parTransId="{872894B9-27D3-471E-B931-7795EB36F43A}" sibTransId="{EF80C241-225E-45D4-860E-BB7045157F03}"/>
    <dgm:cxn modelId="{B479C41F-AB21-4252-A16E-05A2EE1ADFB2}" type="presOf" srcId="{7403DE91-4BD9-4BCD-B384-BA7DEE0A6A73}" destId="{7C123401-DD3A-4000-AA09-11E2D64EA633}" srcOrd="0" destOrd="0" presId="urn:microsoft.com/office/officeart/2005/8/layout/hProcess4"/>
    <dgm:cxn modelId="{0804722E-C188-43C3-B832-857794F37EB6}" srcId="{71754A67-D4A4-4271-84BA-316AB36C1901}" destId="{41DA7FFE-B0EF-4300-8393-88DA0B99B136}" srcOrd="0" destOrd="0" parTransId="{51718582-0582-4E01-9894-CBBD7D594451}" sibTransId="{F9614736-DC64-49B0-BB98-BF4686C922D6}"/>
    <dgm:cxn modelId="{ABD8EB36-3D5A-402B-8838-44F1A512C3BA}" type="presOf" srcId="{41DA7FFE-B0EF-4300-8393-88DA0B99B136}" destId="{B512A7F7-9F88-4EC5-BD18-B850400CA4AB}" srcOrd="0" destOrd="0" presId="urn:microsoft.com/office/officeart/2005/8/layout/hProcess4"/>
    <dgm:cxn modelId="{64E4045E-A462-4EB3-BCDF-E2CD09034A18}" type="presOf" srcId="{395048F9-51A0-4808-8767-3111E619C0C3}" destId="{1418006E-B82B-4F74-A71C-E89DAE2240FC}" srcOrd="0" destOrd="0" presId="urn:microsoft.com/office/officeart/2005/8/layout/hProcess4"/>
    <dgm:cxn modelId="{1FB1CE52-E35D-4FE4-892A-23657E261E04}" type="presOf" srcId="{EF80C241-225E-45D4-860E-BB7045157F03}" destId="{8DAAE5AC-B420-4C32-8DAC-D48082CBB851}" srcOrd="0" destOrd="0" presId="urn:microsoft.com/office/officeart/2005/8/layout/hProcess4"/>
    <dgm:cxn modelId="{1C69AE5A-B97C-4DFE-88FA-5C574BF746A5}" srcId="{71754A67-D4A4-4271-84BA-316AB36C1901}" destId="{395048F9-51A0-4808-8767-3111E619C0C3}" srcOrd="4" destOrd="0" parTransId="{BD1EAB20-F5FA-4A55-B308-898842A38902}" sibTransId="{85B230B9-9838-44A6-B910-2BA8AD32B15D}"/>
    <dgm:cxn modelId="{6AAAB19B-D661-4136-B4CD-C86ADCBDFC67}" type="presOf" srcId="{783D93DE-9F00-4A98-B2A2-32DF003150AB}" destId="{A4FA50CD-2835-4FF8-A6DD-A2E101204ABE}" srcOrd="0" destOrd="0" presId="urn:microsoft.com/office/officeart/2005/8/layout/hProcess4"/>
    <dgm:cxn modelId="{7C82D0BE-EC67-4305-A251-48C1F90865E3}" type="presOf" srcId="{0759EBA4-0EC0-40CC-A6DD-35653B25DF30}" destId="{99ECCB6A-25E8-4A84-8A28-A0EAD62EB0FE}" srcOrd="0" destOrd="0" presId="urn:microsoft.com/office/officeart/2005/8/layout/hProcess4"/>
    <dgm:cxn modelId="{D194ABC6-3B1A-4216-A7E9-F843793CD6F1}" type="presOf" srcId="{F9614736-DC64-49B0-BB98-BF4686C922D6}" destId="{01E6ABEF-20D1-41E8-800A-4DE91B590CCF}" srcOrd="0" destOrd="0" presId="urn:microsoft.com/office/officeart/2005/8/layout/hProcess4"/>
    <dgm:cxn modelId="{942DE5C9-705B-4184-A63E-625FC67E4566}" srcId="{71754A67-D4A4-4271-84BA-316AB36C1901}" destId="{783D93DE-9F00-4A98-B2A2-32DF003150AB}" srcOrd="2" destOrd="0" parTransId="{71968922-620D-4762-BA58-0237BEC65E50}" sibTransId="{1FB50767-EE75-4A94-A3D8-4F9B28B60D61}"/>
    <dgm:cxn modelId="{008A88D7-E08A-4580-9095-0750B483FE00}" srcId="{71754A67-D4A4-4271-84BA-316AB36C1901}" destId="{150A0B1E-256A-4428-8E1C-A2D12ED4B1E7}" srcOrd="3" destOrd="0" parTransId="{ADA23611-BC7B-4F38-B6E4-AE8D6CEEBE40}" sibTransId="{0759EBA4-0EC0-40CC-A6DD-35653B25DF30}"/>
    <dgm:cxn modelId="{A3F5B0D8-E031-462F-996C-589BD2D86C1F}" type="presOf" srcId="{1FB50767-EE75-4A94-A3D8-4F9B28B60D61}" destId="{E9C12594-C11B-4552-A0F4-96C9E0101519}" srcOrd="0" destOrd="0" presId="urn:microsoft.com/office/officeart/2005/8/layout/hProcess4"/>
    <dgm:cxn modelId="{3CC111DB-E085-41B3-92E9-613F5F8EDB72}" type="presOf" srcId="{71754A67-D4A4-4271-84BA-316AB36C1901}" destId="{8B80830F-4AE2-49B4-9CB5-AE09809489EC}" srcOrd="0" destOrd="0" presId="urn:microsoft.com/office/officeart/2005/8/layout/hProcess4"/>
    <dgm:cxn modelId="{F74756FF-C77B-45FB-8F26-BB209D5B06A1}" type="presOf" srcId="{150A0B1E-256A-4428-8E1C-A2D12ED4B1E7}" destId="{BB78DFDC-D69C-47AA-8771-A48DAA50DE55}" srcOrd="0" destOrd="0" presId="urn:microsoft.com/office/officeart/2005/8/layout/hProcess4"/>
    <dgm:cxn modelId="{E6F4B8CA-111B-44CB-A4EF-2448081B4D00}" type="presParOf" srcId="{8B80830F-4AE2-49B4-9CB5-AE09809489EC}" destId="{72178984-7EF2-488D-A1B8-7C4C6D7878C3}" srcOrd="0" destOrd="0" presId="urn:microsoft.com/office/officeart/2005/8/layout/hProcess4"/>
    <dgm:cxn modelId="{2E916DE0-3D2A-4A6B-B05D-C4B89B258A79}" type="presParOf" srcId="{8B80830F-4AE2-49B4-9CB5-AE09809489EC}" destId="{8830334C-D8FD-4CB1-9AC5-B41F8D75C500}" srcOrd="1" destOrd="0" presId="urn:microsoft.com/office/officeart/2005/8/layout/hProcess4"/>
    <dgm:cxn modelId="{C535079F-CEF2-4279-9179-3C393ABC3D8C}" type="presParOf" srcId="{8B80830F-4AE2-49B4-9CB5-AE09809489EC}" destId="{3C51E929-2613-43AA-A432-A7E920C6219D}" srcOrd="2" destOrd="0" presId="urn:microsoft.com/office/officeart/2005/8/layout/hProcess4"/>
    <dgm:cxn modelId="{9436A477-1AF5-4091-A799-9010F19A954F}" type="presParOf" srcId="{3C51E929-2613-43AA-A432-A7E920C6219D}" destId="{4C3C1B86-F171-47B8-9E48-02A34855E6EC}" srcOrd="0" destOrd="0" presId="urn:microsoft.com/office/officeart/2005/8/layout/hProcess4"/>
    <dgm:cxn modelId="{C7252775-83ED-4CCA-BC0C-9B1040EB2A89}" type="presParOf" srcId="{4C3C1B86-F171-47B8-9E48-02A34855E6EC}" destId="{56F1EF02-430D-4993-847D-ED8C87CF0BCF}" srcOrd="0" destOrd="0" presId="urn:microsoft.com/office/officeart/2005/8/layout/hProcess4"/>
    <dgm:cxn modelId="{54A4BDD9-8ECC-47F2-8C6C-8A6B3F836C87}" type="presParOf" srcId="{4C3C1B86-F171-47B8-9E48-02A34855E6EC}" destId="{E5D5D43A-39A1-424B-B142-8BB90DC5C75D}" srcOrd="1" destOrd="0" presId="urn:microsoft.com/office/officeart/2005/8/layout/hProcess4"/>
    <dgm:cxn modelId="{1C214873-6A9D-44D0-B028-37220CB9D988}" type="presParOf" srcId="{4C3C1B86-F171-47B8-9E48-02A34855E6EC}" destId="{60D4F428-C8B3-45E7-9EAE-393F5F4EDE01}" srcOrd="2" destOrd="0" presId="urn:microsoft.com/office/officeart/2005/8/layout/hProcess4"/>
    <dgm:cxn modelId="{6B89EBDF-1CB2-4CC3-B1AE-9B349151AA80}" type="presParOf" srcId="{4C3C1B86-F171-47B8-9E48-02A34855E6EC}" destId="{B512A7F7-9F88-4EC5-BD18-B850400CA4AB}" srcOrd="3" destOrd="0" presId="urn:microsoft.com/office/officeart/2005/8/layout/hProcess4"/>
    <dgm:cxn modelId="{E0E7ACCA-AD3B-4D04-BB6C-7D7794645204}" type="presParOf" srcId="{4C3C1B86-F171-47B8-9E48-02A34855E6EC}" destId="{AFB530CE-D82D-4851-8521-F8B8518C3AC5}" srcOrd="4" destOrd="0" presId="urn:microsoft.com/office/officeart/2005/8/layout/hProcess4"/>
    <dgm:cxn modelId="{A82260BF-771F-4E0E-9F01-49AFF8D52AE6}" type="presParOf" srcId="{3C51E929-2613-43AA-A432-A7E920C6219D}" destId="{01E6ABEF-20D1-41E8-800A-4DE91B590CCF}" srcOrd="1" destOrd="0" presId="urn:microsoft.com/office/officeart/2005/8/layout/hProcess4"/>
    <dgm:cxn modelId="{6D9F6D65-50DF-4360-A522-764B6A32DD72}" type="presParOf" srcId="{3C51E929-2613-43AA-A432-A7E920C6219D}" destId="{4BA22C85-A11D-493D-B432-2EA31467C93A}" srcOrd="2" destOrd="0" presId="urn:microsoft.com/office/officeart/2005/8/layout/hProcess4"/>
    <dgm:cxn modelId="{ACE57E9C-0DCB-490B-9B6A-06BB585F23C5}" type="presParOf" srcId="{4BA22C85-A11D-493D-B432-2EA31467C93A}" destId="{056810C7-8AAA-4CA6-8895-607AEDEC91B6}" srcOrd="0" destOrd="0" presId="urn:microsoft.com/office/officeart/2005/8/layout/hProcess4"/>
    <dgm:cxn modelId="{67AE2461-84E8-4E40-99F1-789DD0BF9206}" type="presParOf" srcId="{4BA22C85-A11D-493D-B432-2EA31467C93A}" destId="{164A8B0C-BC2A-4783-B7F2-7D9F19F16908}" srcOrd="1" destOrd="0" presId="urn:microsoft.com/office/officeart/2005/8/layout/hProcess4"/>
    <dgm:cxn modelId="{05FAFA23-8E05-453D-BB63-8B9BB57982D4}" type="presParOf" srcId="{4BA22C85-A11D-493D-B432-2EA31467C93A}" destId="{1768362E-B5E8-40E1-A4A9-1A9F0666927B}" srcOrd="2" destOrd="0" presId="urn:microsoft.com/office/officeart/2005/8/layout/hProcess4"/>
    <dgm:cxn modelId="{238C5ACF-1564-4172-BC15-B4B38D62CE59}" type="presParOf" srcId="{4BA22C85-A11D-493D-B432-2EA31467C93A}" destId="{7C123401-DD3A-4000-AA09-11E2D64EA633}" srcOrd="3" destOrd="0" presId="urn:microsoft.com/office/officeart/2005/8/layout/hProcess4"/>
    <dgm:cxn modelId="{B4B5C48A-ADDE-4CE9-ADCD-826D5A755000}" type="presParOf" srcId="{4BA22C85-A11D-493D-B432-2EA31467C93A}" destId="{FD4DE786-77DF-46D7-895D-5E99BAC5E4E2}" srcOrd="4" destOrd="0" presId="urn:microsoft.com/office/officeart/2005/8/layout/hProcess4"/>
    <dgm:cxn modelId="{85DAC11B-7232-4B02-ACF5-6FCDDAB06D58}" type="presParOf" srcId="{3C51E929-2613-43AA-A432-A7E920C6219D}" destId="{8DAAE5AC-B420-4C32-8DAC-D48082CBB851}" srcOrd="3" destOrd="0" presId="urn:microsoft.com/office/officeart/2005/8/layout/hProcess4"/>
    <dgm:cxn modelId="{E838F570-4E07-4633-BF19-09647CEBCCA6}" type="presParOf" srcId="{3C51E929-2613-43AA-A432-A7E920C6219D}" destId="{130FDFD4-F21C-4067-94BF-0CC13025F604}" srcOrd="4" destOrd="0" presId="urn:microsoft.com/office/officeart/2005/8/layout/hProcess4"/>
    <dgm:cxn modelId="{AB3C3256-F1FF-41A5-AB8B-8AEFA2B1D541}" type="presParOf" srcId="{130FDFD4-F21C-4067-94BF-0CC13025F604}" destId="{ABADF0A0-C43A-4D15-9239-25CD909F7226}" srcOrd="0" destOrd="0" presId="urn:microsoft.com/office/officeart/2005/8/layout/hProcess4"/>
    <dgm:cxn modelId="{503CD2D4-3556-4B2B-BD97-E543039FFEB5}" type="presParOf" srcId="{130FDFD4-F21C-4067-94BF-0CC13025F604}" destId="{BADD50C3-4857-4AB4-8C42-6C677F8CA125}" srcOrd="1" destOrd="0" presId="urn:microsoft.com/office/officeart/2005/8/layout/hProcess4"/>
    <dgm:cxn modelId="{73BB9091-446C-4EF9-8388-AF18B903C901}" type="presParOf" srcId="{130FDFD4-F21C-4067-94BF-0CC13025F604}" destId="{E0900162-5FE2-4E90-A874-636123D681B9}" srcOrd="2" destOrd="0" presId="urn:microsoft.com/office/officeart/2005/8/layout/hProcess4"/>
    <dgm:cxn modelId="{0D7ED165-83E5-464C-AC34-BDE94F5C66BC}" type="presParOf" srcId="{130FDFD4-F21C-4067-94BF-0CC13025F604}" destId="{A4FA50CD-2835-4FF8-A6DD-A2E101204ABE}" srcOrd="3" destOrd="0" presId="urn:microsoft.com/office/officeart/2005/8/layout/hProcess4"/>
    <dgm:cxn modelId="{142194BE-BAF9-4C90-99E4-E071F69B6122}" type="presParOf" srcId="{130FDFD4-F21C-4067-94BF-0CC13025F604}" destId="{02C743AF-913A-4A2F-8005-4EFEF87392D7}" srcOrd="4" destOrd="0" presId="urn:microsoft.com/office/officeart/2005/8/layout/hProcess4"/>
    <dgm:cxn modelId="{442E4462-F614-4CAF-A91D-0B0F8B18F399}" type="presParOf" srcId="{3C51E929-2613-43AA-A432-A7E920C6219D}" destId="{E9C12594-C11B-4552-A0F4-96C9E0101519}" srcOrd="5" destOrd="0" presId="urn:microsoft.com/office/officeart/2005/8/layout/hProcess4"/>
    <dgm:cxn modelId="{8EE3B60A-DB75-4963-9CBD-6EEA5F5B9799}" type="presParOf" srcId="{3C51E929-2613-43AA-A432-A7E920C6219D}" destId="{E4C21D94-4826-4E5C-BB17-5EE358420522}" srcOrd="6" destOrd="0" presId="urn:microsoft.com/office/officeart/2005/8/layout/hProcess4"/>
    <dgm:cxn modelId="{2B2303EB-BFCA-4543-BE1A-02A12834DDA3}" type="presParOf" srcId="{E4C21D94-4826-4E5C-BB17-5EE358420522}" destId="{7FEB1E61-77D5-42A3-94DD-008FBCE472CA}" srcOrd="0" destOrd="0" presId="urn:microsoft.com/office/officeart/2005/8/layout/hProcess4"/>
    <dgm:cxn modelId="{BF967EE4-13F3-4D85-8379-372855E0197D}" type="presParOf" srcId="{E4C21D94-4826-4E5C-BB17-5EE358420522}" destId="{09AB282D-D44B-45A6-BC9A-0028D2F2DC42}" srcOrd="1" destOrd="0" presId="urn:microsoft.com/office/officeart/2005/8/layout/hProcess4"/>
    <dgm:cxn modelId="{9C02D309-C953-43C5-9438-65CDB2F873A7}" type="presParOf" srcId="{E4C21D94-4826-4E5C-BB17-5EE358420522}" destId="{D5B6BCDC-9864-42D0-A843-2BEDE9B273BA}" srcOrd="2" destOrd="0" presId="urn:microsoft.com/office/officeart/2005/8/layout/hProcess4"/>
    <dgm:cxn modelId="{7D8BEC0B-2587-484C-BBA7-4CBB4318EA04}" type="presParOf" srcId="{E4C21D94-4826-4E5C-BB17-5EE358420522}" destId="{BB78DFDC-D69C-47AA-8771-A48DAA50DE55}" srcOrd="3" destOrd="0" presId="urn:microsoft.com/office/officeart/2005/8/layout/hProcess4"/>
    <dgm:cxn modelId="{2B6AD038-8F9B-4BB7-88DD-184BD228DF53}" type="presParOf" srcId="{E4C21D94-4826-4E5C-BB17-5EE358420522}" destId="{88719251-79C8-40C2-9DA9-318473A31ACD}" srcOrd="4" destOrd="0" presId="urn:microsoft.com/office/officeart/2005/8/layout/hProcess4"/>
    <dgm:cxn modelId="{2F3BF211-DA8C-4F45-A1CF-9D944BA0AD6B}" type="presParOf" srcId="{3C51E929-2613-43AA-A432-A7E920C6219D}" destId="{99ECCB6A-25E8-4A84-8A28-A0EAD62EB0FE}" srcOrd="7" destOrd="0" presId="urn:microsoft.com/office/officeart/2005/8/layout/hProcess4"/>
    <dgm:cxn modelId="{D8F2B82C-0B14-41E0-B73C-FEA95F44E812}" type="presParOf" srcId="{3C51E929-2613-43AA-A432-A7E920C6219D}" destId="{8A40F04F-F1F0-4D6C-9C7B-2960AC643AF3}" srcOrd="8" destOrd="0" presId="urn:microsoft.com/office/officeart/2005/8/layout/hProcess4"/>
    <dgm:cxn modelId="{6DA57F34-9FE5-4C78-AA89-568B6B3F6ACC}" type="presParOf" srcId="{8A40F04F-F1F0-4D6C-9C7B-2960AC643AF3}" destId="{DE4ED233-5B8A-4040-BDCA-B019F39745FC}" srcOrd="0" destOrd="0" presId="urn:microsoft.com/office/officeart/2005/8/layout/hProcess4"/>
    <dgm:cxn modelId="{5C09C6CC-CC7B-4C84-8374-CB138FF32EBE}" type="presParOf" srcId="{8A40F04F-F1F0-4D6C-9C7B-2960AC643AF3}" destId="{D7018DFB-71F0-4A37-A329-AAAEEA1E41D0}" srcOrd="1" destOrd="0" presId="urn:microsoft.com/office/officeart/2005/8/layout/hProcess4"/>
    <dgm:cxn modelId="{63D737B9-F94A-457D-9453-2C371595686D}" type="presParOf" srcId="{8A40F04F-F1F0-4D6C-9C7B-2960AC643AF3}" destId="{5CCD924D-8803-49DF-810F-CA84122ACDA0}" srcOrd="2" destOrd="0" presId="urn:microsoft.com/office/officeart/2005/8/layout/hProcess4"/>
    <dgm:cxn modelId="{BDD9358B-1BD9-4BF8-9C32-AD161C7CBB12}" type="presParOf" srcId="{8A40F04F-F1F0-4D6C-9C7B-2960AC643AF3}" destId="{1418006E-B82B-4F74-A71C-E89DAE2240FC}" srcOrd="3" destOrd="0" presId="urn:microsoft.com/office/officeart/2005/8/layout/hProcess4"/>
    <dgm:cxn modelId="{DCF359BD-E9C7-403E-8FD0-5AD8C911E534}" type="presParOf" srcId="{8A40F04F-F1F0-4D6C-9C7B-2960AC643AF3}" destId="{ED4C1D81-A009-482F-9027-8431518C515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276856-64C0-4B9E-9968-C1D9B61F96A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B94EBFB-507D-4511-92B5-9B4A9A57B808}">
      <dgm:prSet phldrT="[Text]" custT="1"/>
      <dgm:spPr>
        <a:solidFill>
          <a:srgbClr val="EF7D04"/>
        </a:solidFill>
        <a:ln>
          <a:solidFill>
            <a:srgbClr val="00A897"/>
          </a:solidFill>
        </a:ln>
      </dgm:spPr>
      <dgm:t>
        <a:bodyPr/>
        <a:lstStyle/>
        <a:p>
          <a:pPr rtl="0"/>
          <a:r>
            <a:rPr lang="en-US" sz="1200" b="1" dirty="0">
              <a:solidFill>
                <a:schemeClr val="bg1"/>
              </a:solidFill>
            </a:rPr>
            <a:t>I</a:t>
          </a:r>
          <a:r>
            <a:rPr lang="en-US" sz="1200" b="1" dirty="0">
              <a:solidFill>
                <a:schemeClr val="bg1"/>
              </a:solidFill>
              <a:latin typeface="Calibri"/>
              <a:cs typeface="Calibri"/>
            </a:rPr>
            <a:t>nformation and Communication</a:t>
          </a:r>
        </a:p>
      </dgm:t>
    </dgm:pt>
    <dgm:pt modelId="{3328986B-14B2-49A9-9D0B-18EAB302255C}" type="parTrans" cxnId="{68444326-7025-415C-9C0A-FA44636F8E6B}">
      <dgm:prSet/>
      <dgm:spPr/>
      <dgm:t>
        <a:bodyPr/>
        <a:lstStyle/>
        <a:p>
          <a:endParaRPr lang="en-US" sz="1200"/>
        </a:p>
      </dgm:t>
    </dgm:pt>
    <dgm:pt modelId="{C4C8D8D3-7059-4A37-9DAE-CB7EFE7BDBB6}" type="sibTrans" cxnId="{68444326-7025-415C-9C0A-FA44636F8E6B}">
      <dgm:prSet/>
      <dgm:spPr/>
      <dgm:t>
        <a:bodyPr/>
        <a:lstStyle/>
        <a:p>
          <a:endParaRPr lang="en-US" sz="1200"/>
        </a:p>
      </dgm:t>
    </dgm:pt>
    <dgm:pt modelId="{3E1F55DF-E388-4BEB-941D-6BE365B51515}">
      <dgm:prSet phldrT="[Text]" custT="1"/>
      <dgm:spPr>
        <a:solidFill>
          <a:srgbClr val="FFF5EB">
            <a:alpha val="89804"/>
          </a:srgbClr>
        </a:solidFill>
        <a:ln>
          <a:solidFill>
            <a:srgbClr val="00A897"/>
          </a:solidFill>
        </a:ln>
      </dgm:spPr>
      <dgm:t>
        <a:bodyPr/>
        <a:lstStyle/>
        <a:p>
          <a:r>
            <a:rPr lang="en-US" sz="1200" dirty="0">
              <a:latin typeface="Calibri"/>
              <a:cs typeface="Calibri"/>
            </a:rPr>
            <a:t>Positive Visibility of Healthy Ageing &amp; older residents as consumers &amp; active participants</a:t>
          </a:r>
        </a:p>
      </dgm:t>
    </dgm:pt>
    <dgm:pt modelId="{BC71C1A6-65E3-4035-942C-334534B3737E}" type="parTrans" cxnId="{5218BE77-7334-4941-83CE-85838FB3B0B9}">
      <dgm:prSet/>
      <dgm:spPr/>
      <dgm:t>
        <a:bodyPr/>
        <a:lstStyle/>
        <a:p>
          <a:endParaRPr lang="en-US" sz="1200"/>
        </a:p>
      </dgm:t>
    </dgm:pt>
    <dgm:pt modelId="{C2049704-1446-4AA5-9A7E-FF57EB752C2D}" type="sibTrans" cxnId="{5218BE77-7334-4941-83CE-85838FB3B0B9}">
      <dgm:prSet/>
      <dgm:spPr/>
      <dgm:t>
        <a:bodyPr/>
        <a:lstStyle/>
        <a:p>
          <a:endParaRPr lang="en-US" sz="1200"/>
        </a:p>
      </dgm:t>
    </dgm:pt>
    <dgm:pt modelId="{15A36AAD-43B7-49F5-AC15-6DA50B985F96}">
      <dgm:prSet phldrT="[Text]" custT="1"/>
      <dgm:spPr>
        <a:solidFill>
          <a:srgbClr val="FFF5EB">
            <a:alpha val="89804"/>
          </a:srgbClr>
        </a:solidFill>
        <a:ln>
          <a:solidFill>
            <a:srgbClr val="00A897"/>
          </a:solidFill>
        </a:ln>
      </dgm:spPr>
      <dgm:t>
        <a:bodyPr/>
        <a:lstStyle/>
        <a:p>
          <a:r>
            <a:rPr lang="en-US" sz="1200" dirty="0">
              <a:latin typeface="Calibri"/>
              <a:cs typeface="Calibri"/>
            </a:rPr>
            <a:t>Effectively Communicating Information to Residents – Helping Them To Make Informed Decisions</a:t>
          </a:r>
        </a:p>
      </dgm:t>
    </dgm:pt>
    <dgm:pt modelId="{E56490BA-BDB1-4051-B6C5-A0FE80CB10CE}" type="parTrans" cxnId="{2920DC85-A292-4386-9D5C-007BC1763FFF}">
      <dgm:prSet/>
      <dgm:spPr/>
      <dgm:t>
        <a:bodyPr/>
        <a:lstStyle/>
        <a:p>
          <a:endParaRPr lang="en-US" sz="1200"/>
        </a:p>
      </dgm:t>
    </dgm:pt>
    <dgm:pt modelId="{70124E88-E7FE-4F11-BFBC-FCB1B8667DEF}" type="sibTrans" cxnId="{2920DC85-A292-4386-9D5C-007BC1763FFF}">
      <dgm:prSet/>
      <dgm:spPr/>
      <dgm:t>
        <a:bodyPr/>
        <a:lstStyle/>
        <a:p>
          <a:endParaRPr lang="en-US" sz="1200"/>
        </a:p>
      </dgm:t>
    </dgm:pt>
    <dgm:pt modelId="{8F13484E-4715-4B8C-AD82-F6FFBE69B079}">
      <dgm:prSet phldrT="[Text]" custT="1"/>
      <dgm:spPr>
        <a:solidFill>
          <a:srgbClr val="E5232E"/>
        </a:solidFill>
        <a:ln>
          <a:solidFill>
            <a:srgbClr val="00A897"/>
          </a:solidFill>
        </a:ln>
      </dgm:spPr>
      <dgm:t>
        <a:bodyPr/>
        <a:lstStyle/>
        <a:p>
          <a:r>
            <a:rPr lang="en-US" sz="1200" b="1" dirty="0">
              <a:solidFill>
                <a:schemeClr val="bg1"/>
              </a:solidFill>
              <a:latin typeface="Calibri"/>
              <a:cs typeface="Calibri"/>
            </a:rPr>
            <a:t>Home</a:t>
          </a:r>
        </a:p>
      </dgm:t>
    </dgm:pt>
    <dgm:pt modelId="{997AD6C9-9393-4313-A4F0-5D007A3A883A}" type="parTrans" cxnId="{89DD00AE-21DE-4B68-B511-09B7155DDC80}">
      <dgm:prSet/>
      <dgm:spPr/>
      <dgm:t>
        <a:bodyPr/>
        <a:lstStyle/>
        <a:p>
          <a:endParaRPr lang="en-US" sz="1200"/>
        </a:p>
      </dgm:t>
    </dgm:pt>
    <dgm:pt modelId="{ADA8DFED-8C3D-4610-AC66-9CF21CD24357}" type="sibTrans" cxnId="{89DD00AE-21DE-4B68-B511-09B7155DDC80}">
      <dgm:prSet/>
      <dgm:spPr/>
      <dgm:t>
        <a:bodyPr/>
        <a:lstStyle/>
        <a:p>
          <a:endParaRPr lang="en-US" sz="1200"/>
        </a:p>
      </dgm:t>
    </dgm:pt>
    <dgm:pt modelId="{720C22ED-0F48-4938-ABFA-27C623DAEF8D}">
      <dgm:prSet phldrT="[Text]" custT="1"/>
      <dgm:spPr>
        <a:solidFill>
          <a:srgbClr val="FDEDEE">
            <a:alpha val="89804"/>
          </a:srgbClr>
        </a:solidFill>
        <a:ln>
          <a:solidFill>
            <a:srgbClr val="00A897"/>
          </a:solidFill>
        </a:ln>
      </dgm:spPr>
      <dgm:t>
        <a:bodyPr/>
        <a:lstStyle/>
        <a:p>
          <a:r>
            <a:rPr lang="en-US" sz="1200">
              <a:latin typeface="Calibri"/>
              <a:cs typeface="Calibri"/>
            </a:rPr>
            <a:t>Warm Home</a:t>
          </a:r>
        </a:p>
      </dgm:t>
    </dgm:pt>
    <dgm:pt modelId="{7A725FA4-F80B-4DC6-9B98-414E381C73F8}" type="parTrans" cxnId="{F3835DFF-48B1-4FBE-9864-43FF8D5254CA}">
      <dgm:prSet/>
      <dgm:spPr/>
      <dgm:t>
        <a:bodyPr/>
        <a:lstStyle/>
        <a:p>
          <a:endParaRPr lang="en-US" sz="1200"/>
        </a:p>
      </dgm:t>
    </dgm:pt>
    <dgm:pt modelId="{3C09D0B3-E628-4BC4-98D9-518C613D00E2}" type="sibTrans" cxnId="{F3835DFF-48B1-4FBE-9864-43FF8D5254CA}">
      <dgm:prSet/>
      <dgm:spPr/>
      <dgm:t>
        <a:bodyPr/>
        <a:lstStyle/>
        <a:p>
          <a:endParaRPr lang="en-US" sz="1200"/>
        </a:p>
      </dgm:t>
    </dgm:pt>
    <dgm:pt modelId="{A45CD6EB-BA70-4019-9B35-B8CED50B47EC}">
      <dgm:prSet phldrT="[Text]" custT="1"/>
      <dgm:spPr>
        <a:solidFill>
          <a:schemeClr val="accent1">
            <a:lumMod val="20000"/>
            <a:lumOff val="80000"/>
          </a:schemeClr>
        </a:solidFill>
      </dgm:spPr>
      <dgm:t>
        <a:bodyPr/>
        <a:lstStyle/>
        <a:p>
          <a:r>
            <a:rPr lang="en-US" sz="1200" dirty="0">
              <a:latin typeface="+mn-lt"/>
            </a:rPr>
            <a:t>Living</a:t>
          </a:r>
          <a:r>
            <a:rPr lang="en-US" sz="1200" dirty="0">
              <a:latin typeface="+mn-lt"/>
              <a:cs typeface="Calibri"/>
            </a:rPr>
            <a:t> Well with Dementia</a:t>
          </a:r>
        </a:p>
      </dgm:t>
    </dgm:pt>
    <dgm:pt modelId="{6A1C9E6F-5C5E-446C-A932-FCEFE1BF182E}" type="parTrans" cxnId="{194E4D99-A278-4DD1-AEE7-946FD8B62F8B}">
      <dgm:prSet/>
      <dgm:spPr/>
      <dgm:t>
        <a:bodyPr/>
        <a:lstStyle/>
        <a:p>
          <a:endParaRPr lang="en-US" sz="1200"/>
        </a:p>
      </dgm:t>
    </dgm:pt>
    <dgm:pt modelId="{3CA573D9-E31D-4FDB-A0B9-96C02DF5253F}" type="sibTrans" cxnId="{194E4D99-A278-4DD1-AEE7-946FD8B62F8B}">
      <dgm:prSet/>
      <dgm:spPr/>
      <dgm:t>
        <a:bodyPr/>
        <a:lstStyle/>
        <a:p>
          <a:endParaRPr lang="en-US" sz="1200"/>
        </a:p>
      </dgm:t>
    </dgm:pt>
    <dgm:pt modelId="{7B09E2C5-2FE7-4247-9D52-FEF0E6AE9F37}">
      <dgm:prSet phldrT="[Text]" custT="1"/>
      <dgm:spPr>
        <a:solidFill>
          <a:srgbClr val="FDEDEE">
            <a:alpha val="89804"/>
          </a:srgbClr>
        </a:solidFill>
        <a:ln>
          <a:solidFill>
            <a:srgbClr val="00A897"/>
          </a:solidFill>
        </a:ln>
      </dgm:spPr>
      <dgm:t>
        <a:bodyPr/>
        <a:lstStyle/>
        <a:p>
          <a:r>
            <a:rPr lang="en-US" sz="1200" dirty="0">
              <a:latin typeface="Calibri"/>
              <a:cs typeface="Calibri"/>
            </a:rPr>
            <a:t>Safety, Maintenance, Adaptations and Independence</a:t>
          </a:r>
        </a:p>
      </dgm:t>
    </dgm:pt>
    <dgm:pt modelId="{7D371104-C77D-461A-9B06-E8DF8AD2B37D}" type="parTrans" cxnId="{C554EC66-3B66-4596-B322-3C6C5C83FCBA}">
      <dgm:prSet/>
      <dgm:spPr/>
      <dgm:t>
        <a:bodyPr/>
        <a:lstStyle/>
        <a:p>
          <a:endParaRPr lang="en-US" sz="1200"/>
        </a:p>
      </dgm:t>
    </dgm:pt>
    <dgm:pt modelId="{840ACC14-EBAD-4F8D-8C58-AC93BFC9217B}" type="sibTrans" cxnId="{C554EC66-3B66-4596-B322-3C6C5C83FCBA}">
      <dgm:prSet/>
      <dgm:spPr/>
      <dgm:t>
        <a:bodyPr/>
        <a:lstStyle/>
        <a:p>
          <a:endParaRPr lang="en-US" sz="1200"/>
        </a:p>
      </dgm:t>
    </dgm:pt>
    <dgm:pt modelId="{3AD4E377-FDC4-4A30-9E16-4854AC8E095A}">
      <dgm:prSet phldrT="[Text]" custT="1"/>
      <dgm:spPr>
        <a:solidFill>
          <a:srgbClr val="FFF5EB">
            <a:alpha val="89804"/>
          </a:srgbClr>
        </a:solidFill>
        <a:ln>
          <a:solidFill>
            <a:srgbClr val="00A897"/>
          </a:solidFill>
        </a:ln>
      </dgm:spPr>
      <dgm:t>
        <a:bodyPr/>
        <a:lstStyle/>
        <a:p>
          <a:r>
            <a:rPr lang="en-US" sz="1200" dirty="0">
              <a:latin typeface="Calibri"/>
              <a:cs typeface="Calibri"/>
            </a:rPr>
            <a:t>Digital Inclusion</a:t>
          </a:r>
        </a:p>
      </dgm:t>
    </dgm:pt>
    <dgm:pt modelId="{8FDA64A7-1CAE-48CB-9595-9AAD3C58C4D0}" type="parTrans" cxnId="{04E2D9AF-D83F-41B6-925E-5F67D5DA2B9E}">
      <dgm:prSet/>
      <dgm:spPr>
        <a:ln>
          <a:solidFill>
            <a:srgbClr val="00A897"/>
          </a:solidFill>
        </a:ln>
      </dgm:spPr>
      <dgm:t>
        <a:bodyPr/>
        <a:lstStyle/>
        <a:p>
          <a:endParaRPr lang="en-US" sz="1200"/>
        </a:p>
      </dgm:t>
    </dgm:pt>
    <dgm:pt modelId="{DC08ED1D-0784-4598-8C65-81026EA56E54}" type="sibTrans" cxnId="{04E2D9AF-D83F-41B6-925E-5F67D5DA2B9E}">
      <dgm:prSet/>
      <dgm:spPr/>
      <dgm:t>
        <a:bodyPr/>
        <a:lstStyle/>
        <a:p>
          <a:endParaRPr lang="en-US" sz="1200"/>
        </a:p>
      </dgm:t>
    </dgm:pt>
    <dgm:pt modelId="{FF52B477-C8A4-4A64-95D8-F81EF45BFB7D}">
      <dgm:prSet phldrT="[Text]" custT="1"/>
      <dgm:spPr>
        <a:solidFill>
          <a:srgbClr val="FFF5EB">
            <a:alpha val="89804"/>
          </a:srgbClr>
        </a:solidFill>
        <a:ln>
          <a:solidFill>
            <a:srgbClr val="00A897"/>
          </a:solidFill>
        </a:ln>
      </dgm:spPr>
      <dgm:t>
        <a:bodyPr/>
        <a:lstStyle/>
        <a:p>
          <a:r>
            <a:rPr lang="en-US" sz="1200" dirty="0">
              <a:latin typeface="Calibri"/>
              <a:cs typeface="Calibri"/>
            </a:rPr>
            <a:t>Enabling Residents to Communicate What They Need and Their Preferences</a:t>
          </a:r>
        </a:p>
      </dgm:t>
    </dgm:pt>
    <dgm:pt modelId="{02C65BCB-D591-4210-B423-E358C84E25E2}" type="parTrans" cxnId="{461B3764-1B49-4959-9CDD-F7D62F619911}">
      <dgm:prSet/>
      <dgm:spPr/>
      <dgm:t>
        <a:bodyPr/>
        <a:lstStyle/>
        <a:p>
          <a:endParaRPr lang="en-US" sz="1200"/>
        </a:p>
      </dgm:t>
    </dgm:pt>
    <dgm:pt modelId="{6800FCCE-A092-4717-A204-39831424AAE0}" type="sibTrans" cxnId="{461B3764-1B49-4959-9CDD-F7D62F619911}">
      <dgm:prSet/>
      <dgm:spPr/>
      <dgm:t>
        <a:bodyPr/>
        <a:lstStyle/>
        <a:p>
          <a:endParaRPr lang="en-US" sz="1200"/>
        </a:p>
      </dgm:t>
    </dgm:pt>
    <dgm:pt modelId="{A52E7CE4-70E7-4A8A-A0F1-017FE66B7A54}">
      <dgm:prSet phldrT="[Text]" custT="1"/>
      <dgm:spPr>
        <a:solidFill>
          <a:srgbClr val="FDEDEE">
            <a:alpha val="89804"/>
          </a:srgbClr>
        </a:solidFill>
        <a:ln>
          <a:solidFill>
            <a:srgbClr val="00A897"/>
          </a:solidFill>
        </a:ln>
      </dgm:spPr>
      <dgm:t>
        <a:bodyPr/>
        <a:lstStyle/>
        <a:p>
          <a:r>
            <a:rPr lang="en-US" sz="1200" dirty="0">
              <a:latin typeface="Calibri"/>
              <a:cs typeface="Calibri"/>
            </a:rPr>
            <a:t>Specialist Housing</a:t>
          </a:r>
        </a:p>
      </dgm:t>
    </dgm:pt>
    <dgm:pt modelId="{F372562F-8214-4C48-8FF5-12BF00541ADF}" type="parTrans" cxnId="{54EC7524-E7EA-4070-AB6C-CD5D15FB9E2F}">
      <dgm:prSet/>
      <dgm:spPr/>
      <dgm:t>
        <a:bodyPr/>
        <a:lstStyle/>
        <a:p>
          <a:endParaRPr lang="en-US" sz="1200"/>
        </a:p>
      </dgm:t>
    </dgm:pt>
    <dgm:pt modelId="{96CD53F2-24D7-46EE-9171-7C25A6F9FB1E}" type="sibTrans" cxnId="{54EC7524-E7EA-4070-AB6C-CD5D15FB9E2F}">
      <dgm:prSet/>
      <dgm:spPr/>
      <dgm:t>
        <a:bodyPr/>
        <a:lstStyle/>
        <a:p>
          <a:endParaRPr lang="en-US" sz="1200"/>
        </a:p>
      </dgm:t>
    </dgm:pt>
    <dgm:pt modelId="{00C20C65-C6EE-4E98-9C9C-3D75B25856B9}">
      <dgm:prSet phldrT="[Text]" custT="1"/>
      <dgm:spPr>
        <a:solidFill>
          <a:srgbClr val="FEF8E8">
            <a:alpha val="89804"/>
          </a:srgbClr>
        </a:solidFill>
        <a:ln>
          <a:solidFill>
            <a:srgbClr val="00A897"/>
          </a:solidFill>
        </a:ln>
      </dgm:spPr>
      <dgm:t>
        <a:bodyPr/>
        <a:lstStyle/>
        <a:p>
          <a:r>
            <a:rPr lang="en-US" sz="1200" dirty="0">
              <a:latin typeface="Calibri"/>
              <a:cs typeface="Calibri"/>
            </a:rPr>
            <a:t>Connected and Integrated Communities</a:t>
          </a:r>
        </a:p>
      </dgm:t>
    </dgm:pt>
    <dgm:pt modelId="{C2E14AF9-AECE-4855-8364-8EE818E55B0F}" type="parTrans" cxnId="{3132D8F0-DAA6-4409-AABB-8DEE24D436FA}">
      <dgm:prSet/>
      <dgm:spPr>
        <a:ln>
          <a:solidFill>
            <a:srgbClr val="00A897"/>
          </a:solidFill>
        </a:ln>
      </dgm:spPr>
      <dgm:t>
        <a:bodyPr/>
        <a:lstStyle/>
        <a:p>
          <a:endParaRPr lang="en-US" sz="1200"/>
        </a:p>
      </dgm:t>
    </dgm:pt>
    <dgm:pt modelId="{5714C7D8-4011-4282-BE9B-C0D924450646}" type="sibTrans" cxnId="{3132D8F0-DAA6-4409-AABB-8DEE24D436FA}">
      <dgm:prSet/>
      <dgm:spPr/>
      <dgm:t>
        <a:bodyPr/>
        <a:lstStyle/>
        <a:p>
          <a:endParaRPr lang="en-US" sz="1200"/>
        </a:p>
      </dgm:t>
    </dgm:pt>
    <dgm:pt modelId="{575C641E-FB06-4E24-9F14-5C432D2E9AA4}">
      <dgm:prSet phldrT="[Text]" custT="1"/>
      <dgm:spPr>
        <a:solidFill>
          <a:srgbClr val="FAC323"/>
        </a:solidFill>
        <a:ln>
          <a:solidFill>
            <a:srgbClr val="00A897"/>
          </a:solidFill>
        </a:ln>
      </dgm:spPr>
      <dgm:t>
        <a:bodyPr/>
        <a:lstStyle/>
        <a:p>
          <a:r>
            <a:rPr lang="en-US" sz="1200" b="1" dirty="0">
              <a:solidFill>
                <a:schemeClr val="tx1"/>
              </a:solidFill>
              <a:latin typeface="Calibri"/>
              <a:cs typeface="Calibri"/>
            </a:rPr>
            <a:t>Community, Connection and </a:t>
          </a:r>
          <a:r>
            <a:rPr lang="en-US" sz="1200" b="1" dirty="0" err="1">
              <a:solidFill>
                <a:schemeClr val="tx1"/>
              </a:solidFill>
              <a:latin typeface="Calibri"/>
              <a:cs typeface="Calibri"/>
            </a:rPr>
            <a:t>Neighbourhood</a:t>
          </a:r>
          <a:endParaRPr lang="en-US" sz="1200" b="1" dirty="0">
            <a:solidFill>
              <a:schemeClr val="tx1"/>
            </a:solidFill>
            <a:latin typeface="Calibri"/>
            <a:cs typeface="Calibri"/>
          </a:endParaRPr>
        </a:p>
      </dgm:t>
    </dgm:pt>
    <dgm:pt modelId="{FB39601C-85E4-4D01-B064-A1E45AFB337D}" type="parTrans" cxnId="{A5B28F52-6931-476C-87FA-77457125FF3F}">
      <dgm:prSet/>
      <dgm:spPr/>
      <dgm:t>
        <a:bodyPr/>
        <a:lstStyle/>
        <a:p>
          <a:endParaRPr lang="en-US" sz="1200"/>
        </a:p>
      </dgm:t>
    </dgm:pt>
    <dgm:pt modelId="{1B946BB0-C6B9-4065-90B3-A2F548CC241F}" type="sibTrans" cxnId="{A5B28F52-6931-476C-87FA-77457125FF3F}">
      <dgm:prSet/>
      <dgm:spPr/>
      <dgm:t>
        <a:bodyPr/>
        <a:lstStyle/>
        <a:p>
          <a:endParaRPr lang="en-US" sz="1200"/>
        </a:p>
      </dgm:t>
    </dgm:pt>
    <dgm:pt modelId="{39B5A5B5-B6AB-4293-8952-812C79FABDE9}">
      <dgm:prSet phldrT="[Text]" custT="1"/>
      <dgm:spPr>
        <a:solidFill>
          <a:srgbClr val="0069B4"/>
        </a:solidFill>
        <a:ln>
          <a:solidFill>
            <a:srgbClr val="00A897"/>
          </a:solidFill>
        </a:ln>
      </dgm:spPr>
      <dgm:t>
        <a:bodyPr/>
        <a:lstStyle/>
        <a:p>
          <a:r>
            <a:rPr lang="en-US" sz="1200" b="1" dirty="0">
              <a:solidFill>
                <a:schemeClr val="bg1"/>
              </a:solidFill>
              <a:latin typeface="Calibri"/>
              <a:cs typeface="Calibri"/>
            </a:rPr>
            <a:t>Planning and Preparing for Later Life</a:t>
          </a:r>
        </a:p>
      </dgm:t>
    </dgm:pt>
    <dgm:pt modelId="{2C283952-14EB-4A92-9A76-023D22173945}" type="parTrans" cxnId="{0CB525A6-2A13-4778-9674-3F633CAFFC4A}">
      <dgm:prSet/>
      <dgm:spPr/>
      <dgm:t>
        <a:bodyPr/>
        <a:lstStyle/>
        <a:p>
          <a:endParaRPr lang="en-US" sz="1200"/>
        </a:p>
      </dgm:t>
    </dgm:pt>
    <dgm:pt modelId="{F071B90A-283B-484F-B0DD-490EBE933767}" type="sibTrans" cxnId="{0CB525A6-2A13-4778-9674-3F633CAFFC4A}">
      <dgm:prSet/>
      <dgm:spPr/>
      <dgm:t>
        <a:bodyPr/>
        <a:lstStyle/>
        <a:p>
          <a:endParaRPr lang="en-US" sz="1200"/>
        </a:p>
      </dgm:t>
    </dgm:pt>
    <dgm:pt modelId="{1EAA3AEB-A090-40DE-9CC5-C7CCEAE61192}">
      <dgm:prSet phldrT="[Text]" custT="1"/>
      <dgm:spPr>
        <a:solidFill>
          <a:srgbClr val="F2EEF6">
            <a:alpha val="89804"/>
          </a:srgbClr>
        </a:solidFill>
        <a:ln>
          <a:solidFill>
            <a:srgbClr val="00A897"/>
          </a:solidFill>
        </a:ln>
      </dgm:spPr>
      <dgm:t>
        <a:bodyPr/>
        <a:lstStyle/>
        <a:p>
          <a:r>
            <a:rPr lang="en-US" sz="1200" dirty="0">
              <a:latin typeface="Calibri"/>
              <a:cs typeface="Calibri"/>
            </a:rPr>
            <a:t>Income </a:t>
          </a:r>
          <a:r>
            <a:rPr lang="en-US" sz="1200" dirty="0" err="1">
              <a:latin typeface="Calibri"/>
              <a:cs typeface="Calibri"/>
            </a:rPr>
            <a:t>Maximisation</a:t>
          </a:r>
          <a:endParaRPr lang="en-US" sz="1200" dirty="0">
            <a:latin typeface="Calibri"/>
            <a:cs typeface="Calibri"/>
          </a:endParaRPr>
        </a:p>
      </dgm:t>
    </dgm:pt>
    <dgm:pt modelId="{D45E4862-D356-48DF-8E59-6DF9717A6561}" type="parTrans" cxnId="{A9043B34-AA96-4FB7-8B82-373EB8B04673}">
      <dgm:prSet/>
      <dgm:spPr/>
      <dgm:t>
        <a:bodyPr/>
        <a:lstStyle/>
        <a:p>
          <a:endParaRPr lang="en-US" sz="1200"/>
        </a:p>
      </dgm:t>
    </dgm:pt>
    <dgm:pt modelId="{71AE8324-5888-4448-B570-81794F24081F}" type="sibTrans" cxnId="{A9043B34-AA96-4FB7-8B82-373EB8B04673}">
      <dgm:prSet/>
      <dgm:spPr/>
      <dgm:t>
        <a:bodyPr/>
        <a:lstStyle/>
        <a:p>
          <a:endParaRPr lang="en-US" sz="1200"/>
        </a:p>
      </dgm:t>
    </dgm:pt>
    <dgm:pt modelId="{B8936518-A16E-44D6-ADD6-C43B3C8DAEBC}">
      <dgm:prSet phldrT="[Text]" custT="1"/>
      <dgm:spPr>
        <a:solidFill>
          <a:srgbClr val="F2EEF6">
            <a:alpha val="89804"/>
          </a:srgbClr>
        </a:solidFill>
        <a:ln>
          <a:solidFill>
            <a:srgbClr val="00A897"/>
          </a:solidFill>
        </a:ln>
      </dgm:spPr>
      <dgm:t>
        <a:bodyPr/>
        <a:lstStyle/>
        <a:p>
          <a:pPr rtl="0"/>
          <a:r>
            <a:rPr lang="en-US" sz="1200" dirty="0">
              <a:latin typeface="Calibri"/>
              <a:cs typeface="Calibri"/>
            </a:rPr>
            <a:t>Employment Opportunities, Variety and Support</a:t>
          </a:r>
        </a:p>
      </dgm:t>
    </dgm:pt>
    <dgm:pt modelId="{39D4BD9E-3190-4869-AD12-052A3C82F16D}" type="parTrans" cxnId="{E4042E45-DEC3-4BD0-B97A-42BEC0DE988D}">
      <dgm:prSet/>
      <dgm:spPr/>
      <dgm:t>
        <a:bodyPr/>
        <a:lstStyle/>
        <a:p>
          <a:endParaRPr lang="en-US" sz="1200"/>
        </a:p>
      </dgm:t>
    </dgm:pt>
    <dgm:pt modelId="{67552162-5B87-4FFC-9C7F-4F571919E408}" type="sibTrans" cxnId="{E4042E45-DEC3-4BD0-B97A-42BEC0DE988D}">
      <dgm:prSet/>
      <dgm:spPr/>
      <dgm:t>
        <a:bodyPr/>
        <a:lstStyle/>
        <a:p>
          <a:endParaRPr lang="en-US" sz="1200"/>
        </a:p>
      </dgm:t>
    </dgm:pt>
    <dgm:pt modelId="{F58E7716-B457-44E9-B3E3-234B2D53272D}">
      <dgm:prSet phldrT="[Text]" custT="1"/>
      <dgm:spPr>
        <a:solidFill>
          <a:srgbClr val="FEF8E8">
            <a:alpha val="89804"/>
          </a:srgbClr>
        </a:solidFill>
        <a:ln>
          <a:solidFill>
            <a:srgbClr val="00A897"/>
          </a:solidFill>
        </a:ln>
      </dgm:spPr>
      <dgm:t>
        <a:bodyPr/>
        <a:lstStyle/>
        <a:p>
          <a:r>
            <a:rPr lang="en-GB" sz="1200" dirty="0">
              <a:latin typeface="Calibri"/>
              <a:cs typeface="Calibri"/>
            </a:rPr>
            <a:t>An Urban Environment that is Healthy, Accessible, Inclusive and Supports Independence</a:t>
          </a:r>
          <a:endParaRPr lang="en-US" sz="1200" dirty="0">
            <a:latin typeface="Calibri"/>
            <a:cs typeface="Calibri"/>
          </a:endParaRPr>
        </a:p>
      </dgm:t>
    </dgm:pt>
    <dgm:pt modelId="{53FA5220-3E7C-4DEF-AA39-A00EDA400A0A}" type="parTrans" cxnId="{41E35D62-6093-4547-8271-A518B69D6D35}">
      <dgm:prSet/>
      <dgm:spPr/>
      <dgm:t>
        <a:bodyPr/>
        <a:lstStyle/>
        <a:p>
          <a:endParaRPr lang="en-US" sz="1200"/>
        </a:p>
      </dgm:t>
    </dgm:pt>
    <dgm:pt modelId="{51E8BB2F-1AAC-4444-A34B-03F7055551AE}" type="sibTrans" cxnId="{41E35D62-6093-4547-8271-A518B69D6D35}">
      <dgm:prSet/>
      <dgm:spPr/>
      <dgm:t>
        <a:bodyPr/>
        <a:lstStyle/>
        <a:p>
          <a:endParaRPr lang="en-US" sz="1200"/>
        </a:p>
      </dgm:t>
    </dgm:pt>
    <dgm:pt modelId="{F6651DAF-029A-4111-AC1A-7FD84E0CE64D}">
      <dgm:prSet phldrT="[Text]" custT="1"/>
      <dgm:spPr>
        <a:solidFill>
          <a:srgbClr val="FEF8E8">
            <a:alpha val="89804"/>
          </a:srgbClr>
        </a:solidFill>
        <a:ln>
          <a:solidFill>
            <a:srgbClr val="00A897"/>
          </a:solidFill>
        </a:ln>
      </dgm:spPr>
      <dgm:t>
        <a:bodyPr/>
        <a:lstStyle/>
        <a:p>
          <a:r>
            <a:rPr lang="en-US" sz="1200" dirty="0">
              <a:latin typeface="Calibri"/>
              <a:cs typeface="Calibri"/>
            </a:rPr>
            <a:t>Local Services and Activities</a:t>
          </a:r>
        </a:p>
      </dgm:t>
    </dgm:pt>
    <dgm:pt modelId="{88F5856C-9F1A-49C5-B332-3BC0601D4D49}" type="parTrans" cxnId="{9A82A80C-AD50-4D39-9303-D729BE06D7E1}">
      <dgm:prSet/>
      <dgm:spPr/>
      <dgm:t>
        <a:bodyPr/>
        <a:lstStyle/>
        <a:p>
          <a:endParaRPr lang="en-US" sz="1200"/>
        </a:p>
      </dgm:t>
    </dgm:pt>
    <dgm:pt modelId="{B5E8A51F-FAEC-4C95-8A6A-89C45F5F0FDB}" type="sibTrans" cxnId="{9A82A80C-AD50-4D39-9303-D729BE06D7E1}">
      <dgm:prSet/>
      <dgm:spPr/>
      <dgm:t>
        <a:bodyPr/>
        <a:lstStyle/>
        <a:p>
          <a:endParaRPr lang="en-US" sz="1200"/>
        </a:p>
      </dgm:t>
    </dgm:pt>
    <dgm:pt modelId="{E36BE8A2-6505-4B73-AFE9-20BB201E13AD}">
      <dgm:prSet custT="1"/>
      <dgm:spPr>
        <a:solidFill>
          <a:srgbClr val="FEF8E8">
            <a:alpha val="89804"/>
          </a:srgbClr>
        </a:solidFill>
        <a:ln>
          <a:solidFill>
            <a:srgbClr val="00A897"/>
          </a:solidFill>
        </a:ln>
      </dgm:spPr>
      <dgm:t>
        <a:bodyPr/>
        <a:lstStyle/>
        <a:p>
          <a:r>
            <a:rPr lang="en-US" sz="1200" dirty="0">
              <a:latin typeface="Calibri"/>
              <a:cs typeface="Calibri"/>
            </a:rPr>
            <a:t>Safe Neighbourhoods</a:t>
          </a:r>
        </a:p>
      </dgm:t>
    </dgm:pt>
    <dgm:pt modelId="{311FD3FE-1C16-4DC7-B4F8-2CE6BBF623D7}" type="parTrans" cxnId="{EBAE1FD1-3631-4E57-9F0E-CF841279FA34}">
      <dgm:prSet/>
      <dgm:spPr/>
      <dgm:t>
        <a:bodyPr/>
        <a:lstStyle/>
        <a:p>
          <a:endParaRPr lang="en-US" sz="1200"/>
        </a:p>
      </dgm:t>
    </dgm:pt>
    <dgm:pt modelId="{E72AB69F-1E00-4D03-B7D4-B15BA8FA7045}" type="sibTrans" cxnId="{EBAE1FD1-3631-4E57-9F0E-CF841279FA34}">
      <dgm:prSet/>
      <dgm:spPr/>
      <dgm:t>
        <a:bodyPr/>
        <a:lstStyle/>
        <a:p>
          <a:endParaRPr lang="en-US" sz="1200"/>
        </a:p>
      </dgm:t>
    </dgm:pt>
    <dgm:pt modelId="{75DB5FB2-727E-43F4-836D-B23372D9594E}">
      <dgm:prSet phldrT="[Text]" custT="1"/>
      <dgm:spPr>
        <a:solidFill>
          <a:schemeClr val="accent1">
            <a:lumMod val="20000"/>
            <a:lumOff val="80000"/>
          </a:schemeClr>
        </a:solidFill>
        <a:ln>
          <a:solidFill>
            <a:srgbClr val="00A897"/>
          </a:solidFill>
        </a:ln>
      </dgm:spPr>
      <dgm:t>
        <a:bodyPr/>
        <a:lstStyle/>
        <a:p>
          <a:pPr rtl="0"/>
          <a:r>
            <a:rPr lang="en-US" sz="1200">
              <a:latin typeface="+mn-lt"/>
              <a:cs typeface="Calibri"/>
            </a:rPr>
            <a:t>End of Life Care</a:t>
          </a:r>
        </a:p>
      </dgm:t>
    </dgm:pt>
    <dgm:pt modelId="{7BE823D3-8199-4FB4-BF75-7DBC874A7932}" type="parTrans" cxnId="{5A7ACDAB-D623-4D99-A85C-3F3E5C5325A3}">
      <dgm:prSet/>
      <dgm:spPr>
        <a:ln>
          <a:solidFill>
            <a:srgbClr val="00A897"/>
          </a:solidFill>
        </a:ln>
      </dgm:spPr>
      <dgm:t>
        <a:bodyPr/>
        <a:lstStyle/>
        <a:p>
          <a:endParaRPr lang="en-US" sz="1200"/>
        </a:p>
      </dgm:t>
    </dgm:pt>
    <dgm:pt modelId="{FB9EF576-B308-40FC-9F3D-E16919598FBA}" type="sibTrans" cxnId="{5A7ACDAB-D623-4D99-A85C-3F3E5C5325A3}">
      <dgm:prSet/>
      <dgm:spPr/>
      <dgm:t>
        <a:bodyPr/>
        <a:lstStyle/>
        <a:p>
          <a:endParaRPr lang="en-US" sz="1200"/>
        </a:p>
      </dgm:t>
    </dgm:pt>
    <dgm:pt modelId="{77A91E66-766C-46A5-932D-A154F47FCBF3}">
      <dgm:prSet phldrT="[Text]" custT="1"/>
      <dgm:spPr>
        <a:solidFill>
          <a:srgbClr val="FEF8E8">
            <a:alpha val="89804"/>
          </a:srgbClr>
        </a:solidFill>
        <a:ln>
          <a:solidFill>
            <a:srgbClr val="00A897"/>
          </a:solidFill>
        </a:ln>
      </dgm:spPr>
      <dgm:t>
        <a:bodyPr/>
        <a:lstStyle/>
        <a:p>
          <a:r>
            <a:rPr lang="en-US" sz="1200" dirty="0">
              <a:latin typeface="Calibri"/>
              <a:cs typeface="Calibri"/>
            </a:rPr>
            <a:t>Eating Well</a:t>
          </a:r>
        </a:p>
      </dgm:t>
    </dgm:pt>
    <dgm:pt modelId="{303E0D1F-211D-4455-B739-47EF1D4E9394}" type="parTrans" cxnId="{D1452433-B931-431A-9877-A1E5C3A42775}">
      <dgm:prSet/>
      <dgm:spPr/>
      <dgm:t>
        <a:bodyPr/>
        <a:lstStyle/>
        <a:p>
          <a:endParaRPr lang="en-US" sz="1200"/>
        </a:p>
      </dgm:t>
    </dgm:pt>
    <dgm:pt modelId="{17EF9AF3-FCA9-465E-BE4B-B5043B7F4B34}" type="sibTrans" cxnId="{D1452433-B931-431A-9877-A1E5C3A42775}">
      <dgm:prSet/>
      <dgm:spPr/>
      <dgm:t>
        <a:bodyPr/>
        <a:lstStyle/>
        <a:p>
          <a:endParaRPr lang="en-US" sz="1200"/>
        </a:p>
      </dgm:t>
    </dgm:pt>
    <dgm:pt modelId="{7AD20B2C-616E-446B-BA74-258F2141A021}">
      <dgm:prSet phldrT="[Text]" custT="1"/>
      <dgm:spPr>
        <a:solidFill>
          <a:srgbClr val="FDEDEE">
            <a:alpha val="89804"/>
          </a:srgbClr>
        </a:solidFill>
        <a:ln>
          <a:solidFill>
            <a:srgbClr val="00A897"/>
          </a:solidFill>
        </a:ln>
      </dgm:spPr>
      <dgm:t>
        <a:bodyPr/>
        <a:lstStyle/>
        <a:p>
          <a:r>
            <a:rPr lang="en-US" sz="1200">
              <a:latin typeface="Calibri"/>
              <a:cs typeface="Calibri"/>
            </a:rPr>
            <a:t>Communication</a:t>
          </a:r>
        </a:p>
      </dgm:t>
    </dgm:pt>
    <dgm:pt modelId="{B5870F90-F5F4-483C-9812-A27F8F786EED}" type="parTrans" cxnId="{7ECA615B-CB0E-4A69-BE8F-148856DEC10A}">
      <dgm:prSet/>
      <dgm:spPr/>
      <dgm:t>
        <a:bodyPr/>
        <a:lstStyle/>
        <a:p>
          <a:endParaRPr lang="en-US" sz="1200"/>
        </a:p>
      </dgm:t>
    </dgm:pt>
    <dgm:pt modelId="{6E4D99C7-6E3B-4A53-8961-CB70318C609D}" type="sibTrans" cxnId="{7ECA615B-CB0E-4A69-BE8F-148856DEC10A}">
      <dgm:prSet/>
      <dgm:spPr/>
      <dgm:t>
        <a:bodyPr/>
        <a:lstStyle/>
        <a:p>
          <a:endParaRPr lang="en-US" sz="1200"/>
        </a:p>
      </dgm:t>
    </dgm:pt>
    <dgm:pt modelId="{82B14CB1-F8F2-418F-862B-7D09EEE0724F}">
      <dgm:prSet phldrT="[Text]" custT="1"/>
      <dgm:spPr>
        <a:solidFill>
          <a:srgbClr val="FDEDEE">
            <a:alpha val="89804"/>
          </a:srgbClr>
        </a:solidFill>
        <a:ln>
          <a:solidFill>
            <a:srgbClr val="00A897"/>
          </a:solidFill>
        </a:ln>
      </dgm:spPr>
      <dgm:t>
        <a:bodyPr/>
        <a:lstStyle/>
        <a:p>
          <a:r>
            <a:rPr lang="en-US" sz="1200" dirty="0">
              <a:latin typeface="Calibri"/>
              <a:cs typeface="Calibri"/>
            </a:rPr>
            <a:t>Homelessness and Rough Sleeping</a:t>
          </a:r>
        </a:p>
      </dgm:t>
    </dgm:pt>
    <dgm:pt modelId="{B5B22DC4-19A0-4DBA-9A90-7B14285ACDD6}" type="parTrans" cxnId="{210B73CC-377D-496B-AA48-9A8CD49C49E8}">
      <dgm:prSet/>
      <dgm:spPr/>
      <dgm:t>
        <a:bodyPr/>
        <a:lstStyle/>
        <a:p>
          <a:endParaRPr lang="en-US" sz="1200"/>
        </a:p>
      </dgm:t>
    </dgm:pt>
    <dgm:pt modelId="{F1F0D35E-3FA7-4A03-B85F-DE6FF754BEF3}" type="sibTrans" cxnId="{210B73CC-377D-496B-AA48-9A8CD49C49E8}">
      <dgm:prSet/>
      <dgm:spPr/>
      <dgm:t>
        <a:bodyPr/>
        <a:lstStyle/>
        <a:p>
          <a:endParaRPr lang="en-US" sz="1200"/>
        </a:p>
      </dgm:t>
    </dgm:pt>
    <dgm:pt modelId="{41FECA82-B085-486C-A51C-31F58DAA7A16}">
      <dgm:prSet phldrT="[Text]" custT="1"/>
      <dgm:spPr>
        <a:solidFill>
          <a:srgbClr val="FDEDEE">
            <a:alpha val="89804"/>
          </a:srgbClr>
        </a:solidFill>
        <a:ln>
          <a:solidFill>
            <a:srgbClr val="00A897"/>
          </a:solidFill>
        </a:ln>
      </dgm:spPr>
      <dgm:t>
        <a:bodyPr/>
        <a:lstStyle/>
        <a:p>
          <a:pPr rtl="0"/>
          <a:r>
            <a:rPr lang="en-US" sz="1200">
              <a:latin typeface="Calibri"/>
              <a:cs typeface="Calibri"/>
            </a:rPr>
            <a:t>Domestic and Sexual </a:t>
          </a:r>
          <a:r>
            <a:rPr lang="en-US" sz="1200" b="0">
              <a:latin typeface="Calibri"/>
              <a:cs typeface="Calibri"/>
            </a:rPr>
            <a:t>Violence</a:t>
          </a:r>
        </a:p>
      </dgm:t>
    </dgm:pt>
    <dgm:pt modelId="{E9E9F009-D895-41F5-AE5B-10510D761ECA}" type="parTrans" cxnId="{FABC03F4-0BCA-426A-AD52-8AF6A8D0F94B}">
      <dgm:prSet/>
      <dgm:spPr/>
      <dgm:t>
        <a:bodyPr/>
        <a:lstStyle/>
        <a:p>
          <a:endParaRPr lang="en-US" sz="1200"/>
        </a:p>
      </dgm:t>
    </dgm:pt>
    <dgm:pt modelId="{F8D58035-AC73-4751-90BC-BE320C5C2D11}" type="sibTrans" cxnId="{FABC03F4-0BCA-426A-AD52-8AF6A8D0F94B}">
      <dgm:prSet/>
      <dgm:spPr/>
      <dgm:t>
        <a:bodyPr/>
        <a:lstStyle/>
        <a:p>
          <a:endParaRPr lang="en-US" sz="1200"/>
        </a:p>
      </dgm:t>
    </dgm:pt>
    <dgm:pt modelId="{179BFBF1-684D-48DC-B642-E3C8A21DFF15}">
      <dgm:prSet phldrT="[Text]" custT="1"/>
      <dgm:spPr>
        <a:solidFill>
          <a:srgbClr val="F2EEF6">
            <a:alpha val="90000"/>
          </a:srgbClr>
        </a:solidFill>
        <a:ln>
          <a:solidFill>
            <a:srgbClr val="00A897"/>
          </a:solidFill>
        </a:ln>
      </dgm:spPr>
      <dgm:t>
        <a:bodyPr/>
        <a:lstStyle/>
        <a:p>
          <a:r>
            <a:rPr lang="en-US" sz="1200" dirty="0">
              <a:latin typeface="Calibri"/>
              <a:cs typeface="Calibri"/>
            </a:rPr>
            <a:t>Volunteering Opportunities and Variety</a:t>
          </a:r>
        </a:p>
      </dgm:t>
    </dgm:pt>
    <dgm:pt modelId="{28B4C632-DD37-4F9B-B549-30F6A2DFF41B}" type="parTrans" cxnId="{EC9AC2A8-CED5-447D-829D-17B57EA81477}">
      <dgm:prSet/>
      <dgm:spPr/>
      <dgm:t>
        <a:bodyPr/>
        <a:lstStyle/>
        <a:p>
          <a:endParaRPr lang="en-US"/>
        </a:p>
      </dgm:t>
    </dgm:pt>
    <dgm:pt modelId="{C6377361-28BC-4704-AEE5-4282A7FD8EFC}" type="sibTrans" cxnId="{EC9AC2A8-CED5-447D-829D-17B57EA81477}">
      <dgm:prSet/>
      <dgm:spPr/>
      <dgm:t>
        <a:bodyPr/>
        <a:lstStyle/>
        <a:p>
          <a:endParaRPr lang="en-US"/>
        </a:p>
      </dgm:t>
    </dgm:pt>
    <dgm:pt modelId="{716F3BFD-2A71-4F0E-8C17-B35383982001}">
      <dgm:prSet phldrT="[Text]" custT="1"/>
      <dgm:spPr>
        <a:solidFill>
          <a:schemeClr val="accent1">
            <a:lumMod val="20000"/>
            <a:lumOff val="80000"/>
          </a:schemeClr>
        </a:solidFill>
        <a:ln>
          <a:solidFill>
            <a:srgbClr val="00A897"/>
          </a:solidFill>
        </a:ln>
      </dgm:spPr>
      <dgm:t>
        <a:bodyPr/>
        <a:lstStyle/>
        <a:p>
          <a:r>
            <a:rPr lang="en-US" sz="1200" dirty="0">
              <a:latin typeface="+mn-lt"/>
              <a:cs typeface="Calibri"/>
            </a:rPr>
            <a:t>Advanced Planning</a:t>
          </a:r>
        </a:p>
      </dgm:t>
    </dgm:pt>
    <dgm:pt modelId="{1AD72497-A34C-4F0E-88B3-E6F002345104}" type="parTrans" cxnId="{E93E2FAB-4847-4D5E-AB25-E90EFEE88020}">
      <dgm:prSet/>
      <dgm:spPr/>
      <dgm:t>
        <a:bodyPr/>
        <a:lstStyle/>
        <a:p>
          <a:endParaRPr lang="en-US"/>
        </a:p>
      </dgm:t>
    </dgm:pt>
    <dgm:pt modelId="{9C81403D-3417-4ABF-A73C-D25956FA63D4}" type="sibTrans" cxnId="{E93E2FAB-4847-4D5E-AB25-E90EFEE88020}">
      <dgm:prSet/>
      <dgm:spPr/>
      <dgm:t>
        <a:bodyPr/>
        <a:lstStyle/>
        <a:p>
          <a:endParaRPr lang="en-US"/>
        </a:p>
      </dgm:t>
    </dgm:pt>
    <dgm:pt modelId="{6C9C9467-F9BD-491B-8BE4-BC3060353DBA}">
      <dgm:prSet phldr="0" custT="1"/>
      <dgm:spPr>
        <a:solidFill>
          <a:schemeClr val="accent1">
            <a:lumMod val="20000"/>
            <a:lumOff val="80000"/>
          </a:schemeClr>
        </a:solidFill>
      </dgm:spPr>
      <dgm:t>
        <a:bodyPr/>
        <a:lstStyle/>
        <a:p>
          <a:pPr rtl="0"/>
          <a:r>
            <a:rPr lang="en-US" sz="1200" dirty="0">
              <a:latin typeface="+mn-lt"/>
              <a:cs typeface="Calibri"/>
            </a:rPr>
            <a:t>Primary Care</a:t>
          </a:r>
        </a:p>
      </dgm:t>
    </dgm:pt>
    <dgm:pt modelId="{F87453FC-4099-43C9-BBD8-3CA265E74F8F}" type="parTrans" cxnId="{810B6940-8B8F-4D93-A96A-6E594D4EA32D}">
      <dgm:prSet/>
      <dgm:spPr/>
      <dgm:t>
        <a:bodyPr/>
        <a:lstStyle/>
        <a:p>
          <a:endParaRPr lang="en-US"/>
        </a:p>
      </dgm:t>
    </dgm:pt>
    <dgm:pt modelId="{4299E3D6-2DEA-45CA-AA3B-D52E7A6AD424}" type="sibTrans" cxnId="{810B6940-8B8F-4D93-A96A-6E594D4EA32D}">
      <dgm:prSet/>
      <dgm:spPr/>
      <dgm:t>
        <a:bodyPr/>
        <a:lstStyle/>
        <a:p>
          <a:endParaRPr lang="en-US"/>
        </a:p>
      </dgm:t>
    </dgm:pt>
    <dgm:pt modelId="{C8B6DDEB-7B06-4D7E-90E0-68599C36D2D7}">
      <dgm:prSet phldr="0" custT="1"/>
      <dgm:spPr>
        <a:solidFill>
          <a:schemeClr val="accent1">
            <a:lumMod val="20000"/>
            <a:lumOff val="80000"/>
          </a:schemeClr>
        </a:solidFill>
      </dgm:spPr>
      <dgm:t>
        <a:bodyPr/>
        <a:lstStyle/>
        <a:p>
          <a:pPr rtl="0"/>
          <a:r>
            <a:rPr lang="en-US" sz="1200" dirty="0">
              <a:latin typeface="+mn-lt"/>
              <a:cs typeface="Calibri"/>
            </a:rPr>
            <a:t>Integrated Care</a:t>
          </a:r>
        </a:p>
      </dgm:t>
    </dgm:pt>
    <dgm:pt modelId="{9E650C44-4888-4CE1-8A4D-D343644D4456}" type="parTrans" cxnId="{477008FD-4A63-4D08-9A97-77D1E8F37B7F}">
      <dgm:prSet/>
      <dgm:spPr/>
      <dgm:t>
        <a:bodyPr/>
        <a:lstStyle/>
        <a:p>
          <a:endParaRPr lang="en-US"/>
        </a:p>
      </dgm:t>
    </dgm:pt>
    <dgm:pt modelId="{265AA80E-97D8-47D9-900B-153D8D03EBC2}" type="sibTrans" cxnId="{477008FD-4A63-4D08-9A97-77D1E8F37B7F}">
      <dgm:prSet/>
      <dgm:spPr/>
      <dgm:t>
        <a:bodyPr/>
        <a:lstStyle/>
        <a:p>
          <a:endParaRPr lang="en-US"/>
        </a:p>
      </dgm:t>
    </dgm:pt>
    <dgm:pt modelId="{4121BECF-D3C5-4B0C-84C3-6E751250993C}">
      <dgm:prSet phldr="0" custT="1"/>
      <dgm:spPr>
        <a:solidFill>
          <a:schemeClr val="accent1">
            <a:lumMod val="20000"/>
            <a:lumOff val="80000"/>
          </a:schemeClr>
        </a:solidFill>
      </dgm:spPr>
      <dgm:t>
        <a:bodyPr/>
        <a:lstStyle/>
        <a:p>
          <a:pPr rtl="0"/>
          <a:r>
            <a:rPr lang="en-US" sz="1200" dirty="0">
              <a:latin typeface="+mn-lt"/>
              <a:cs typeface="Calibri"/>
            </a:rPr>
            <a:t>Adult Social Care</a:t>
          </a:r>
        </a:p>
      </dgm:t>
    </dgm:pt>
    <dgm:pt modelId="{1F5F099B-FCBB-4FE8-A6B8-0D8748442B74}" type="parTrans" cxnId="{FF7650C9-57F0-41A1-BD57-DC718C7C00A2}">
      <dgm:prSet/>
      <dgm:spPr/>
      <dgm:t>
        <a:bodyPr/>
        <a:lstStyle/>
        <a:p>
          <a:endParaRPr lang="en-US"/>
        </a:p>
      </dgm:t>
    </dgm:pt>
    <dgm:pt modelId="{36E0BB8B-7DEC-4AE5-94A6-D0496086E47F}" type="sibTrans" cxnId="{FF7650C9-57F0-41A1-BD57-DC718C7C00A2}">
      <dgm:prSet/>
      <dgm:spPr/>
      <dgm:t>
        <a:bodyPr/>
        <a:lstStyle/>
        <a:p>
          <a:endParaRPr lang="en-US"/>
        </a:p>
      </dgm:t>
    </dgm:pt>
    <dgm:pt modelId="{7D1E02CC-CCA0-4E44-A63C-012BEC39AD46}">
      <dgm:prSet phldr="0" custT="1"/>
      <dgm:spPr>
        <a:solidFill>
          <a:schemeClr val="accent1">
            <a:lumMod val="20000"/>
            <a:lumOff val="80000"/>
          </a:schemeClr>
        </a:solidFill>
      </dgm:spPr>
      <dgm:t>
        <a:bodyPr/>
        <a:lstStyle/>
        <a:p>
          <a:pPr rtl="0"/>
          <a:r>
            <a:rPr lang="en-US" sz="1200" dirty="0">
              <a:latin typeface="+mn-lt"/>
              <a:cs typeface="Calibri"/>
            </a:rPr>
            <a:t>Living Well with Chronic Conditions</a:t>
          </a:r>
        </a:p>
      </dgm:t>
    </dgm:pt>
    <dgm:pt modelId="{B6EED214-1B57-4336-A255-0D05D6049D92}" type="parTrans" cxnId="{589225F3-CAF0-49ED-B9D4-B5088FF52DC3}">
      <dgm:prSet/>
      <dgm:spPr/>
      <dgm:t>
        <a:bodyPr/>
        <a:lstStyle/>
        <a:p>
          <a:endParaRPr lang="en-US"/>
        </a:p>
      </dgm:t>
    </dgm:pt>
    <dgm:pt modelId="{41E4C6E1-DF03-4268-A924-2EAAEBDDF576}" type="sibTrans" cxnId="{589225F3-CAF0-49ED-B9D4-B5088FF52DC3}">
      <dgm:prSet/>
      <dgm:spPr/>
      <dgm:t>
        <a:bodyPr/>
        <a:lstStyle/>
        <a:p>
          <a:endParaRPr lang="en-US"/>
        </a:p>
      </dgm:t>
    </dgm:pt>
    <dgm:pt modelId="{5E94DFEB-3C60-447C-9E63-0C2576B9AD24}">
      <dgm:prSet phldr="0" custT="1"/>
      <dgm:spPr>
        <a:solidFill>
          <a:srgbClr val="75529D"/>
        </a:solidFill>
      </dgm:spPr>
      <dgm:t>
        <a:bodyPr/>
        <a:lstStyle/>
        <a:p>
          <a:r>
            <a:rPr lang="en-US" sz="1200" b="1" dirty="0">
              <a:solidFill>
                <a:schemeClr val="bg1"/>
              </a:solidFill>
              <a:latin typeface="+mn-lt"/>
              <a:cs typeface="Calibri"/>
            </a:rPr>
            <a:t>Finance, Employment, Volunteering and Retirement</a:t>
          </a:r>
          <a:endParaRPr lang="en-US" sz="1200" dirty="0">
            <a:solidFill>
              <a:schemeClr val="bg1"/>
            </a:solidFill>
            <a:latin typeface="+mn-lt"/>
          </a:endParaRPr>
        </a:p>
      </dgm:t>
    </dgm:pt>
    <dgm:pt modelId="{AA031067-F803-49D0-9822-D10279458A36}" type="parTrans" cxnId="{9065CFD4-4B96-4CD4-949C-FF737A9B670A}">
      <dgm:prSet/>
      <dgm:spPr/>
      <dgm:t>
        <a:bodyPr/>
        <a:lstStyle/>
        <a:p>
          <a:endParaRPr lang="en-US"/>
        </a:p>
      </dgm:t>
    </dgm:pt>
    <dgm:pt modelId="{64FEDBB2-7946-41A5-A0DF-5088E29FC928}" type="sibTrans" cxnId="{9065CFD4-4B96-4CD4-949C-FF737A9B670A}">
      <dgm:prSet/>
      <dgm:spPr/>
      <dgm:t>
        <a:bodyPr/>
        <a:lstStyle/>
        <a:p>
          <a:endParaRPr lang="en-US"/>
        </a:p>
      </dgm:t>
    </dgm:pt>
    <dgm:pt modelId="{8A979A55-E7E8-4EB1-90B3-2C5D2D6949AC}" type="pres">
      <dgm:prSet presAssocID="{6B276856-64C0-4B9E-9968-C1D9B61F96AC}" presName="diagram" presStyleCnt="0">
        <dgm:presLayoutVars>
          <dgm:chPref val="1"/>
          <dgm:dir/>
          <dgm:animOne val="branch"/>
          <dgm:animLvl val="lvl"/>
          <dgm:resizeHandles/>
        </dgm:presLayoutVars>
      </dgm:prSet>
      <dgm:spPr/>
    </dgm:pt>
    <dgm:pt modelId="{BA388A6E-9ED9-4398-8ED3-4CEFD0D8BEE0}" type="pres">
      <dgm:prSet presAssocID="{BB94EBFB-507D-4511-92B5-9B4A9A57B808}" presName="root" presStyleCnt="0"/>
      <dgm:spPr/>
    </dgm:pt>
    <dgm:pt modelId="{85953FEF-D7BA-46DE-A0F1-F5CE2A5C0BED}" type="pres">
      <dgm:prSet presAssocID="{BB94EBFB-507D-4511-92B5-9B4A9A57B808}" presName="rootComposite" presStyleCnt="0"/>
      <dgm:spPr/>
    </dgm:pt>
    <dgm:pt modelId="{9F63CFB2-969E-4160-915B-409C2B94761C}" type="pres">
      <dgm:prSet presAssocID="{BB94EBFB-507D-4511-92B5-9B4A9A57B808}" presName="rootText" presStyleLbl="node1" presStyleIdx="0" presStyleCnt="5" custScaleX="198800" custScaleY="117553"/>
      <dgm:spPr/>
    </dgm:pt>
    <dgm:pt modelId="{A5775CB2-4974-480D-A0CC-71B2FDE8BF03}" type="pres">
      <dgm:prSet presAssocID="{BB94EBFB-507D-4511-92B5-9B4A9A57B808}" presName="rootConnector" presStyleLbl="node1" presStyleIdx="0" presStyleCnt="5"/>
      <dgm:spPr/>
    </dgm:pt>
    <dgm:pt modelId="{F0E450A7-0A8E-460E-9F3F-C4578BEDF836}" type="pres">
      <dgm:prSet presAssocID="{BB94EBFB-507D-4511-92B5-9B4A9A57B808}" presName="childShape" presStyleCnt="0"/>
      <dgm:spPr/>
    </dgm:pt>
    <dgm:pt modelId="{77F9D31B-A7F3-4FCC-B295-BA8E1BC483B6}" type="pres">
      <dgm:prSet presAssocID="{BC71C1A6-65E3-4035-942C-334534B3737E}" presName="Name13" presStyleLbl="parChTrans1D2" presStyleIdx="0" presStyleCnt="25"/>
      <dgm:spPr/>
    </dgm:pt>
    <dgm:pt modelId="{6F89D71D-B162-4B73-8562-BBDD32C5797A}" type="pres">
      <dgm:prSet presAssocID="{3E1F55DF-E388-4BEB-941D-6BE365B51515}" presName="childText" presStyleLbl="bgAcc1" presStyleIdx="0" presStyleCnt="25" custScaleX="257181" custScaleY="178140">
        <dgm:presLayoutVars>
          <dgm:bulletEnabled val="1"/>
        </dgm:presLayoutVars>
      </dgm:prSet>
      <dgm:spPr/>
    </dgm:pt>
    <dgm:pt modelId="{E6DA931D-52FE-4802-A620-F2EB254BE157}" type="pres">
      <dgm:prSet presAssocID="{E56490BA-BDB1-4051-B6C5-A0FE80CB10CE}" presName="Name13" presStyleLbl="parChTrans1D2" presStyleIdx="1" presStyleCnt="25"/>
      <dgm:spPr/>
    </dgm:pt>
    <dgm:pt modelId="{A987CC0B-D969-4C8F-8F60-001761BE37BB}" type="pres">
      <dgm:prSet presAssocID="{15A36AAD-43B7-49F5-AC15-6DA50B985F96}" presName="childText" presStyleLbl="bgAcc1" presStyleIdx="1" presStyleCnt="25" custScaleX="251477" custScaleY="252472">
        <dgm:presLayoutVars>
          <dgm:bulletEnabled val="1"/>
        </dgm:presLayoutVars>
      </dgm:prSet>
      <dgm:spPr/>
    </dgm:pt>
    <dgm:pt modelId="{1C9DE695-BE97-48E2-8BD8-611485AEDF73}" type="pres">
      <dgm:prSet presAssocID="{02C65BCB-D591-4210-B423-E358C84E25E2}" presName="Name13" presStyleLbl="parChTrans1D2" presStyleIdx="2" presStyleCnt="25"/>
      <dgm:spPr/>
    </dgm:pt>
    <dgm:pt modelId="{C5FA0B35-042F-48CA-8029-8DA1598C13C9}" type="pres">
      <dgm:prSet presAssocID="{FF52B477-C8A4-4A64-95D8-F81EF45BFB7D}" presName="childText" presStyleLbl="bgAcc1" presStyleIdx="2" presStyleCnt="25" custScaleX="245188" custScaleY="212719">
        <dgm:presLayoutVars>
          <dgm:bulletEnabled val="1"/>
        </dgm:presLayoutVars>
      </dgm:prSet>
      <dgm:spPr/>
    </dgm:pt>
    <dgm:pt modelId="{45D78A06-8FA5-4CF2-B682-C2906F0A8CAE}" type="pres">
      <dgm:prSet presAssocID="{8FDA64A7-1CAE-48CB-9595-9AAD3C58C4D0}" presName="Name13" presStyleLbl="parChTrans1D2" presStyleIdx="3" presStyleCnt="25"/>
      <dgm:spPr/>
    </dgm:pt>
    <dgm:pt modelId="{8DE5D3EC-B61C-459D-8A66-E377AA0F9D5B}" type="pres">
      <dgm:prSet presAssocID="{3AD4E377-FDC4-4A30-9E16-4854AC8E095A}" presName="childText" presStyleLbl="bgAcc1" presStyleIdx="3" presStyleCnt="25" custScaleX="254454" custScaleY="71260">
        <dgm:presLayoutVars>
          <dgm:bulletEnabled val="1"/>
        </dgm:presLayoutVars>
      </dgm:prSet>
      <dgm:spPr/>
    </dgm:pt>
    <dgm:pt modelId="{98A99331-3586-40B1-82FA-81EC2C0E339B}" type="pres">
      <dgm:prSet presAssocID="{8F13484E-4715-4B8C-AD82-F6FFBE69B079}" presName="root" presStyleCnt="0"/>
      <dgm:spPr/>
    </dgm:pt>
    <dgm:pt modelId="{61791AF3-7ED4-4BBE-81EC-33A56383A087}" type="pres">
      <dgm:prSet presAssocID="{8F13484E-4715-4B8C-AD82-F6FFBE69B079}" presName="rootComposite" presStyleCnt="0"/>
      <dgm:spPr/>
    </dgm:pt>
    <dgm:pt modelId="{2C1CE42B-AAF9-4A0D-A249-96CD4538709C}" type="pres">
      <dgm:prSet presAssocID="{8F13484E-4715-4B8C-AD82-F6FFBE69B079}" presName="rootText" presStyleLbl="node1" presStyleIdx="1" presStyleCnt="5" custScaleX="198800" custScaleY="119864"/>
      <dgm:spPr/>
    </dgm:pt>
    <dgm:pt modelId="{93C550CA-0A4B-4DFC-AAC3-74EF6FE239B7}" type="pres">
      <dgm:prSet presAssocID="{8F13484E-4715-4B8C-AD82-F6FFBE69B079}" presName="rootConnector" presStyleLbl="node1" presStyleIdx="1" presStyleCnt="5"/>
      <dgm:spPr/>
    </dgm:pt>
    <dgm:pt modelId="{8539E010-B246-4A8B-A414-7A452339B3BC}" type="pres">
      <dgm:prSet presAssocID="{8F13484E-4715-4B8C-AD82-F6FFBE69B079}" presName="childShape" presStyleCnt="0"/>
      <dgm:spPr/>
    </dgm:pt>
    <dgm:pt modelId="{29FAEF74-416F-40B6-8249-9984E32B4927}" type="pres">
      <dgm:prSet presAssocID="{B5870F90-F5F4-483C-9812-A27F8F786EED}" presName="Name13" presStyleLbl="parChTrans1D2" presStyleIdx="4" presStyleCnt="25"/>
      <dgm:spPr/>
    </dgm:pt>
    <dgm:pt modelId="{EDF07F42-B1CA-4E36-A211-7333B5DBD647}" type="pres">
      <dgm:prSet presAssocID="{7AD20B2C-616E-446B-BA74-258F2141A021}" presName="childText" presStyleLbl="bgAcc1" presStyleIdx="4" presStyleCnt="25" custScaleX="225849" custScaleY="66993">
        <dgm:presLayoutVars>
          <dgm:bulletEnabled val="1"/>
        </dgm:presLayoutVars>
      </dgm:prSet>
      <dgm:spPr/>
    </dgm:pt>
    <dgm:pt modelId="{7CC1F5B4-5BDE-4240-8934-2957661F6F0C}" type="pres">
      <dgm:prSet presAssocID="{7A725FA4-F80B-4DC6-9B98-414E381C73F8}" presName="Name13" presStyleLbl="parChTrans1D2" presStyleIdx="5" presStyleCnt="25"/>
      <dgm:spPr/>
    </dgm:pt>
    <dgm:pt modelId="{16C76637-FB54-4C73-860F-38BBE2E31E19}" type="pres">
      <dgm:prSet presAssocID="{720C22ED-0F48-4938-ABFA-27C623DAEF8D}" presName="childText" presStyleLbl="bgAcc1" presStyleIdx="5" presStyleCnt="25" custScaleX="225849" custScaleY="66650">
        <dgm:presLayoutVars>
          <dgm:bulletEnabled val="1"/>
        </dgm:presLayoutVars>
      </dgm:prSet>
      <dgm:spPr/>
    </dgm:pt>
    <dgm:pt modelId="{B34CC10E-B988-4DD9-BE20-7F5D35E03858}" type="pres">
      <dgm:prSet presAssocID="{7D371104-C77D-461A-9B06-E8DF8AD2B37D}" presName="Name13" presStyleLbl="parChTrans1D2" presStyleIdx="6" presStyleCnt="25"/>
      <dgm:spPr/>
    </dgm:pt>
    <dgm:pt modelId="{9C49B72C-72F2-4CAE-ACB8-CCE8D8961054}" type="pres">
      <dgm:prSet presAssocID="{7B09E2C5-2FE7-4247-9D52-FEF0E6AE9F37}" presName="childText" presStyleLbl="bgAcc1" presStyleIdx="6" presStyleCnt="25" custScaleX="225849" custScaleY="114782">
        <dgm:presLayoutVars>
          <dgm:bulletEnabled val="1"/>
        </dgm:presLayoutVars>
      </dgm:prSet>
      <dgm:spPr/>
    </dgm:pt>
    <dgm:pt modelId="{C43260CC-5A9F-4B1E-9DAA-6A79A58A2DC7}" type="pres">
      <dgm:prSet presAssocID="{F372562F-8214-4C48-8FF5-12BF00541ADF}" presName="Name13" presStyleLbl="parChTrans1D2" presStyleIdx="7" presStyleCnt="25"/>
      <dgm:spPr/>
    </dgm:pt>
    <dgm:pt modelId="{11307F50-19C0-4588-A267-737C1D4A7A07}" type="pres">
      <dgm:prSet presAssocID="{A52E7CE4-70E7-4A8A-A0F1-017FE66B7A54}" presName="childText" presStyleLbl="bgAcc1" presStyleIdx="7" presStyleCnt="25" custScaleX="225849">
        <dgm:presLayoutVars>
          <dgm:bulletEnabled val="1"/>
        </dgm:presLayoutVars>
      </dgm:prSet>
      <dgm:spPr/>
    </dgm:pt>
    <dgm:pt modelId="{92BF3506-B009-44D6-958F-B79B68E84104}" type="pres">
      <dgm:prSet presAssocID="{B5B22DC4-19A0-4DBA-9A90-7B14285ACDD6}" presName="Name13" presStyleLbl="parChTrans1D2" presStyleIdx="8" presStyleCnt="25"/>
      <dgm:spPr/>
    </dgm:pt>
    <dgm:pt modelId="{325E0556-CA1C-435D-815B-D35F82473171}" type="pres">
      <dgm:prSet presAssocID="{82B14CB1-F8F2-418F-862B-7D09EEE0724F}" presName="childText" presStyleLbl="bgAcc1" presStyleIdx="8" presStyleCnt="25" custScaleX="225849">
        <dgm:presLayoutVars>
          <dgm:bulletEnabled val="1"/>
        </dgm:presLayoutVars>
      </dgm:prSet>
      <dgm:spPr/>
    </dgm:pt>
    <dgm:pt modelId="{901C0A6F-B6F7-4FFB-8FF1-D12896D64BB5}" type="pres">
      <dgm:prSet presAssocID="{E9E9F009-D895-41F5-AE5B-10510D761ECA}" presName="Name13" presStyleLbl="parChTrans1D2" presStyleIdx="9" presStyleCnt="25"/>
      <dgm:spPr/>
    </dgm:pt>
    <dgm:pt modelId="{99AB3225-B0F2-497E-8929-8E0FB12309D3}" type="pres">
      <dgm:prSet presAssocID="{41FECA82-B085-486C-A51C-31F58DAA7A16}" presName="childText" presStyleLbl="bgAcc1" presStyleIdx="9" presStyleCnt="25" custScaleX="225849" custScaleY="66562">
        <dgm:presLayoutVars>
          <dgm:bulletEnabled val="1"/>
        </dgm:presLayoutVars>
      </dgm:prSet>
      <dgm:spPr/>
    </dgm:pt>
    <dgm:pt modelId="{AB6E90EF-FBD7-42A6-9093-8DFCAC147510}" type="pres">
      <dgm:prSet presAssocID="{5E94DFEB-3C60-447C-9E63-0C2576B9AD24}" presName="root" presStyleCnt="0"/>
      <dgm:spPr/>
    </dgm:pt>
    <dgm:pt modelId="{13A58EAC-DC19-47A6-B151-3AAA333C369C}" type="pres">
      <dgm:prSet presAssocID="{5E94DFEB-3C60-447C-9E63-0C2576B9AD24}" presName="rootComposite" presStyleCnt="0"/>
      <dgm:spPr/>
    </dgm:pt>
    <dgm:pt modelId="{57F824C7-1A89-4E8D-AF69-7117DD77D33C}" type="pres">
      <dgm:prSet presAssocID="{5E94DFEB-3C60-447C-9E63-0C2576B9AD24}" presName="rootText" presStyleLbl="node1" presStyleIdx="2" presStyleCnt="5" custScaleX="219074"/>
      <dgm:spPr/>
    </dgm:pt>
    <dgm:pt modelId="{D7E9C4B4-A96F-499F-90AA-1C03705C6606}" type="pres">
      <dgm:prSet presAssocID="{5E94DFEB-3C60-447C-9E63-0C2576B9AD24}" presName="rootConnector" presStyleLbl="node1" presStyleIdx="2" presStyleCnt="5"/>
      <dgm:spPr/>
    </dgm:pt>
    <dgm:pt modelId="{47F59CCB-FF8E-407E-B506-ACF48E9F8042}" type="pres">
      <dgm:prSet presAssocID="{5E94DFEB-3C60-447C-9E63-0C2576B9AD24}" presName="childShape" presStyleCnt="0"/>
      <dgm:spPr/>
    </dgm:pt>
    <dgm:pt modelId="{ED0DF5B2-D294-4F5F-8328-59D10828C793}" type="pres">
      <dgm:prSet presAssocID="{D45E4862-D356-48DF-8E59-6DF9717A6561}" presName="Name13" presStyleLbl="parChTrans1D2" presStyleIdx="10" presStyleCnt="25"/>
      <dgm:spPr/>
    </dgm:pt>
    <dgm:pt modelId="{98D561F2-54A8-470F-A20F-C563F529F2E6}" type="pres">
      <dgm:prSet presAssocID="{1EAA3AEB-A090-40DE-9CC5-C7CCEAE61192}" presName="childText" presStyleLbl="bgAcc1" presStyleIdx="10" presStyleCnt="25" custScaleX="261324">
        <dgm:presLayoutVars>
          <dgm:bulletEnabled val="1"/>
        </dgm:presLayoutVars>
      </dgm:prSet>
      <dgm:spPr/>
    </dgm:pt>
    <dgm:pt modelId="{E212C3C1-3B4A-47D6-A7EE-B5276AFCE7BD}" type="pres">
      <dgm:prSet presAssocID="{39D4BD9E-3190-4869-AD12-052A3C82F16D}" presName="Name13" presStyleLbl="parChTrans1D2" presStyleIdx="11" presStyleCnt="25"/>
      <dgm:spPr/>
    </dgm:pt>
    <dgm:pt modelId="{8604D354-AF19-4E3F-A650-9F4FFCA37954}" type="pres">
      <dgm:prSet presAssocID="{B8936518-A16E-44D6-ADD6-C43B3C8DAEBC}" presName="childText" presStyleLbl="bgAcc1" presStyleIdx="11" presStyleCnt="25" custScaleX="264050" custScaleY="158740">
        <dgm:presLayoutVars>
          <dgm:bulletEnabled val="1"/>
        </dgm:presLayoutVars>
      </dgm:prSet>
      <dgm:spPr/>
    </dgm:pt>
    <dgm:pt modelId="{ACFF6B75-4F64-4A77-B6DC-D3148465A3F6}" type="pres">
      <dgm:prSet presAssocID="{28B4C632-DD37-4F9B-B549-30F6A2DFF41B}" presName="Name13" presStyleLbl="parChTrans1D2" presStyleIdx="12" presStyleCnt="25"/>
      <dgm:spPr/>
    </dgm:pt>
    <dgm:pt modelId="{493938D0-96A3-4119-94F8-667A696EBF08}" type="pres">
      <dgm:prSet presAssocID="{179BFBF1-684D-48DC-B642-E3C8A21DFF15}" presName="childText" presStyleLbl="bgAcc1" presStyleIdx="12" presStyleCnt="25" custScaleX="250631" custScaleY="125581">
        <dgm:presLayoutVars>
          <dgm:bulletEnabled val="1"/>
        </dgm:presLayoutVars>
      </dgm:prSet>
      <dgm:spPr/>
    </dgm:pt>
    <dgm:pt modelId="{73CC6202-68BC-44C0-9A52-E2D925BD04A5}" type="pres">
      <dgm:prSet presAssocID="{575C641E-FB06-4E24-9F14-5C432D2E9AA4}" presName="root" presStyleCnt="0"/>
      <dgm:spPr/>
    </dgm:pt>
    <dgm:pt modelId="{D7C8995A-A99E-4B21-A621-88DF59420C44}" type="pres">
      <dgm:prSet presAssocID="{575C641E-FB06-4E24-9F14-5C432D2E9AA4}" presName="rootComposite" presStyleCnt="0"/>
      <dgm:spPr/>
    </dgm:pt>
    <dgm:pt modelId="{38405C99-A126-4B23-AB40-624D575016F6}" type="pres">
      <dgm:prSet presAssocID="{575C641E-FB06-4E24-9F14-5C432D2E9AA4}" presName="rootText" presStyleLbl="node1" presStyleIdx="3" presStyleCnt="5" custScaleX="198800" custScaleY="120307"/>
      <dgm:spPr/>
    </dgm:pt>
    <dgm:pt modelId="{F318E557-AF2B-46ED-A432-5FF892D9AC34}" type="pres">
      <dgm:prSet presAssocID="{575C641E-FB06-4E24-9F14-5C432D2E9AA4}" presName="rootConnector" presStyleLbl="node1" presStyleIdx="3" presStyleCnt="5"/>
      <dgm:spPr/>
    </dgm:pt>
    <dgm:pt modelId="{D947D567-D309-4EE2-A2C7-5910B033B78A}" type="pres">
      <dgm:prSet presAssocID="{575C641E-FB06-4E24-9F14-5C432D2E9AA4}" presName="childShape" presStyleCnt="0"/>
      <dgm:spPr/>
    </dgm:pt>
    <dgm:pt modelId="{D44EF55B-E9BF-4D51-8190-1159A58ABF01}" type="pres">
      <dgm:prSet presAssocID="{53FA5220-3E7C-4DEF-AA39-A00EDA400A0A}" presName="Name13" presStyleLbl="parChTrans1D2" presStyleIdx="13" presStyleCnt="25"/>
      <dgm:spPr/>
    </dgm:pt>
    <dgm:pt modelId="{E0FB4934-D890-400E-99DC-F1BA5C684DE9}" type="pres">
      <dgm:prSet presAssocID="{F58E7716-B457-44E9-B3E3-234B2D53272D}" presName="childText" presStyleLbl="bgAcc1" presStyleIdx="13" presStyleCnt="25" custScaleX="225909" custScaleY="204094">
        <dgm:presLayoutVars>
          <dgm:bulletEnabled val="1"/>
        </dgm:presLayoutVars>
      </dgm:prSet>
      <dgm:spPr/>
    </dgm:pt>
    <dgm:pt modelId="{3F74B8C7-E00D-41DF-984D-FFDFE964AC69}" type="pres">
      <dgm:prSet presAssocID="{303E0D1F-211D-4455-B739-47EF1D4E9394}" presName="Name13" presStyleLbl="parChTrans1D2" presStyleIdx="14" presStyleCnt="25"/>
      <dgm:spPr/>
    </dgm:pt>
    <dgm:pt modelId="{04042A69-EBA4-48D4-B0E7-BB715E97638E}" type="pres">
      <dgm:prSet presAssocID="{77A91E66-766C-46A5-932D-A154F47FCBF3}" presName="childText" presStyleLbl="bgAcc1" presStyleIdx="14" presStyleCnt="25" custScaleX="225909" custScaleY="57851">
        <dgm:presLayoutVars>
          <dgm:bulletEnabled val="1"/>
        </dgm:presLayoutVars>
      </dgm:prSet>
      <dgm:spPr/>
    </dgm:pt>
    <dgm:pt modelId="{9BADE474-B8DE-4B97-8CB8-F31966E849CB}" type="pres">
      <dgm:prSet presAssocID="{311FD3FE-1C16-4DC7-B4F8-2CE6BBF623D7}" presName="Name13" presStyleLbl="parChTrans1D2" presStyleIdx="15" presStyleCnt="25"/>
      <dgm:spPr/>
    </dgm:pt>
    <dgm:pt modelId="{CBD9CCE8-1A63-4774-96F4-66959899DB34}" type="pres">
      <dgm:prSet presAssocID="{E36BE8A2-6505-4B73-AFE9-20BB201E13AD}" presName="childText" presStyleLbl="bgAcc1" presStyleIdx="15" presStyleCnt="25" custScaleX="225909">
        <dgm:presLayoutVars>
          <dgm:bulletEnabled val="1"/>
        </dgm:presLayoutVars>
      </dgm:prSet>
      <dgm:spPr/>
    </dgm:pt>
    <dgm:pt modelId="{83361849-C329-4304-9E42-C48F53E8D6B2}" type="pres">
      <dgm:prSet presAssocID="{88F5856C-9F1A-49C5-B332-3BC0601D4D49}" presName="Name13" presStyleLbl="parChTrans1D2" presStyleIdx="16" presStyleCnt="25"/>
      <dgm:spPr/>
    </dgm:pt>
    <dgm:pt modelId="{ED7D0D7F-D025-4FCC-937E-667199C95D41}" type="pres">
      <dgm:prSet presAssocID="{F6651DAF-029A-4111-AC1A-7FD84E0CE64D}" presName="childText" presStyleLbl="bgAcc1" presStyleIdx="16" presStyleCnt="25" custScaleX="225909">
        <dgm:presLayoutVars>
          <dgm:bulletEnabled val="1"/>
        </dgm:presLayoutVars>
      </dgm:prSet>
      <dgm:spPr/>
    </dgm:pt>
    <dgm:pt modelId="{FDBF1B13-0FA8-4088-9B73-85CB30D1646D}" type="pres">
      <dgm:prSet presAssocID="{C2E14AF9-AECE-4855-8364-8EE818E55B0F}" presName="Name13" presStyleLbl="parChTrans1D2" presStyleIdx="17" presStyleCnt="25"/>
      <dgm:spPr/>
    </dgm:pt>
    <dgm:pt modelId="{D96CCAEA-06E6-4D1B-8D00-5C0299B3ADD4}" type="pres">
      <dgm:prSet presAssocID="{00C20C65-C6EE-4E98-9C9C-3D75B25856B9}" presName="childText" presStyleLbl="bgAcc1" presStyleIdx="17" presStyleCnt="25" custScaleX="225909" custScaleY="113386">
        <dgm:presLayoutVars>
          <dgm:bulletEnabled val="1"/>
        </dgm:presLayoutVars>
      </dgm:prSet>
      <dgm:spPr/>
    </dgm:pt>
    <dgm:pt modelId="{2FF77094-6441-4528-BACD-6B74B464D809}" type="pres">
      <dgm:prSet presAssocID="{39B5A5B5-B6AB-4293-8952-812C79FABDE9}" presName="root" presStyleCnt="0"/>
      <dgm:spPr/>
    </dgm:pt>
    <dgm:pt modelId="{92547DBA-E0B5-42F3-9D98-67426174DEA3}" type="pres">
      <dgm:prSet presAssocID="{39B5A5B5-B6AB-4293-8952-812C79FABDE9}" presName="rootComposite" presStyleCnt="0"/>
      <dgm:spPr/>
    </dgm:pt>
    <dgm:pt modelId="{81BEFED8-0AA1-47C3-B595-4A2CFD4CB642}" type="pres">
      <dgm:prSet presAssocID="{39B5A5B5-B6AB-4293-8952-812C79FABDE9}" presName="rootText" presStyleLbl="node1" presStyleIdx="4" presStyleCnt="5" custScaleX="300470" custScaleY="120307"/>
      <dgm:spPr/>
    </dgm:pt>
    <dgm:pt modelId="{507A65B9-6AAE-47E9-B3AD-38B67CD8EE39}" type="pres">
      <dgm:prSet presAssocID="{39B5A5B5-B6AB-4293-8952-812C79FABDE9}" presName="rootConnector" presStyleLbl="node1" presStyleIdx="4" presStyleCnt="5"/>
      <dgm:spPr/>
    </dgm:pt>
    <dgm:pt modelId="{AEA8B275-DB59-4723-8D19-0B89F7DA1A7E}" type="pres">
      <dgm:prSet presAssocID="{39B5A5B5-B6AB-4293-8952-812C79FABDE9}" presName="childShape" presStyleCnt="0"/>
      <dgm:spPr/>
    </dgm:pt>
    <dgm:pt modelId="{B3A27D68-3432-44DF-B194-F6BF09030ECC}" type="pres">
      <dgm:prSet presAssocID="{1AD72497-A34C-4F0E-88B3-E6F002345104}" presName="Name13" presStyleLbl="parChTrans1D2" presStyleIdx="18" presStyleCnt="25"/>
      <dgm:spPr/>
    </dgm:pt>
    <dgm:pt modelId="{03934B2A-E2AC-46A1-A3F3-7CF011F0E4FE}" type="pres">
      <dgm:prSet presAssocID="{716F3BFD-2A71-4F0E-8C17-B35383982001}" presName="childText" presStyleLbl="bgAcc1" presStyleIdx="18" presStyleCnt="25" custScaleX="294870" custLinFactNeighborY="649">
        <dgm:presLayoutVars>
          <dgm:bulletEnabled val="1"/>
        </dgm:presLayoutVars>
      </dgm:prSet>
      <dgm:spPr/>
    </dgm:pt>
    <dgm:pt modelId="{A9226E2C-8936-4076-9107-AD876A39CCC8}" type="pres">
      <dgm:prSet presAssocID="{F87453FC-4099-43C9-BBD8-3CA265E74F8F}" presName="Name13" presStyleLbl="parChTrans1D2" presStyleIdx="19" presStyleCnt="25"/>
      <dgm:spPr/>
    </dgm:pt>
    <dgm:pt modelId="{DBA229FD-DFB5-448A-9BC1-1B3AF4234737}" type="pres">
      <dgm:prSet presAssocID="{6C9C9467-F9BD-491B-8BE4-BC3060353DBA}" presName="childText" presStyleLbl="bgAcc1" presStyleIdx="19" presStyleCnt="25" custScaleX="291822" custLinFactNeighborY="649">
        <dgm:presLayoutVars>
          <dgm:bulletEnabled val="1"/>
        </dgm:presLayoutVars>
      </dgm:prSet>
      <dgm:spPr/>
    </dgm:pt>
    <dgm:pt modelId="{4752FC79-B75B-4423-AF83-0AFFD1C2F8F4}" type="pres">
      <dgm:prSet presAssocID="{9E650C44-4888-4CE1-8A4D-D343644D4456}" presName="Name13" presStyleLbl="parChTrans1D2" presStyleIdx="20" presStyleCnt="25"/>
      <dgm:spPr/>
    </dgm:pt>
    <dgm:pt modelId="{158B1A95-8A23-4EF2-881F-37B25CF5AE46}" type="pres">
      <dgm:prSet presAssocID="{C8B6DDEB-7B06-4D7E-90E0-68599C36D2D7}" presName="childText" presStyleLbl="bgAcc1" presStyleIdx="20" presStyleCnt="25" custScaleX="291822" custLinFactNeighborY="649">
        <dgm:presLayoutVars>
          <dgm:bulletEnabled val="1"/>
        </dgm:presLayoutVars>
      </dgm:prSet>
      <dgm:spPr/>
    </dgm:pt>
    <dgm:pt modelId="{9DC90158-06EC-477B-BC36-F66E8C402F0D}" type="pres">
      <dgm:prSet presAssocID="{1F5F099B-FCBB-4FE8-A6B8-0D8748442B74}" presName="Name13" presStyleLbl="parChTrans1D2" presStyleIdx="21" presStyleCnt="25"/>
      <dgm:spPr/>
    </dgm:pt>
    <dgm:pt modelId="{F889B83D-8A02-4678-8124-031CFD318A89}" type="pres">
      <dgm:prSet presAssocID="{4121BECF-D3C5-4B0C-84C3-6E751250993C}" presName="childText" presStyleLbl="bgAcc1" presStyleIdx="21" presStyleCnt="25" custScaleX="291822" custLinFactNeighborY="649">
        <dgm:presLayoutVars>
          <dgm:bulletEnabled val="1"/>
        </dgm:presLayoutVars>
      </dgm:prSet>
      <dgm:spPr/>
    </dgm:pt>
    <dgm:pt modelId="{4F4D845B-CE64-41DF-A99B-EF8456C0372C}" type="pres">
      <dgm:prSet presAssocID="{B6EED214-1B57-4336-A255-0D05D6049D92}" presName="Name13" presStyleLbl="parChTrans1D2" presStyleIdx="22" presStyleCnt="25"/>
      <dgm:spPr/>
    </dgm:pt>
    <dgm:pt modelId="{1A557A89-F80E-4F08-91BC-9C51A4BE68D8}" type="pres">
      <dgm:prSet presAssocID="{7D1E02CC-CCA0-4E44-A63C-012BEC39AD46}" presName="childText" presStyleLbl="bgAcc1" presStyleIdx="22" presStyleCnt="25" custScaleX="291822" custLinFactNeighborY="649">
        <dgm:presLayoutVars>
          <dgm:bulletEnabled val="1"/>
        </dgm:presLayoutVars>
      </dgm:prSet>
      <dgm:spPr/>
    </dgm:pt>
    <dgm:pt modelId="{C63A9431-A922-48BE-9F0D-31867E1F059D}" type="pres">
      <dgm:prSet presAssocID="{6A1C9E6F-5C5E-446C-A932-FCEFE1BF182E}" presName="Name13" presStyleLbl="parChTrans1D2" presStyleIdx="23" presStyleCnt="25"/>
      <dgm:spPr/>
    </dgm:pt>
    <dgm:pt modelId="{65933C70-702F-4B61-8A4E-93C200E2438F}" type="pres">
      <dgm:prSet presAssocID="{A45CD6EB-BA70-4019-9B35-B8CED50B47EC}" presName="childText" presStyleLbl="bgAcc1" presStyleIdx="23" presStyleCnt="25" custAng="0" custScaleX="291822" custLinFactNeighborY="0">
        <dgm:presLayoutVars>
          <dgm:bulletEnabled val="1"/>
        </dgm:presLayoutVars>
      </dgm:prSet>
      <dgm:spPr/>
    </dgm:pt>
    <dgm:pt modelId="{541F840B-4B3B-4D2B-83F1-B6D84AF50936}" type="pres">
      <dgm:prSet presAssocID="{7BE823D3-8199-4FB4-BF75-7DBC874A7932}" presName="Name13" presStyleLbl="parChTrans1D2" presStyleIdx="24" presStyleCnt="25"/>
      <dgm:spPr/>
    </dgm:pt>
    <dgm:pt modelId="{7244275D-E54F-4A74-AAA0-5AEC5642EE29}" type="pres">
      <dgm:prSet presAssocID="{75DB5FB2-727E-43F4-836D-B23372D9594E}" presName="childText" presStyleLbl="bgAcc1" presStyleIdx="24" presStyleCnt="25" custScaleX="296809" custLinFactNeighborY="649">
        <dgm:presLayoutVars>
          <dgm:bulletEnabled val="1"/>
        </dgm:presLayoutVars>
      </dgm:prSet>
      <dgm:spPr/>
    </dgm:pt>
  </dgm:ptLst>
  <dgm:cxnLst>
    <dgm:cxn modelId="{9DD87505-6004-493D-8FB7-0DF8FDA45D23}" type="presOf" srcId="{5E94DFEB-3C60-447C-9E63-0C2576B9AD24}" destId="{D7E9C4B4-A96F-499F-90AA-1C03705C6606}" srcOrd="1" destOrd="0" presId="urn:microsoft.com/office/officeart/2005/8/layout/hierarchy3"/>
    <dgm:cxn modelId="{DCC87E0C-F7D7-4FEF-B57A-D46149B1EB36}" type="presOf" srcId="{6A1C9E6F-5C5E-446C-A932-FCEFE1BF182E}" destId="{C63A9431-A922-48BE-9F0D-31867E1F059D}" srcOrd="0" destOrd="0" presId="urn:microsoft.com/office/officeart/2005/8/layout/hierarchy3"/>
    <dgm:cxn modelId="{9A82A80C-AD50-4D39-9303-D729BE06D7E1}" srcId="{575C641E-FB06-4E24-9F14-5C432D2E9AA4}" destId="{F6651DAF-029A-4111-AC1A-7FD84E0CE64D}" srcOrd="3" destOrd="0" parTransId="{88F5856C-9F1A-49C5-B332-3BC0601D4D49}" sibTransId="{B5E8A51F-FAEC-4C95-8A6A-89C45F5F0FDB}"/>
    <dgm:cxn modelId="{941D6F0E-64FC-42E2-A92E-E84CCB880614}" type="presOf" srcId="{9E650C44-4888-4CE1-8A4D-D343644D4456}" destId="{4752FC79-B75B-4423-AF83-0AFFD1C2F8F4}" srcOrd="0" destOrd="0" presId="urn:microsoft.com/office/officeart/2005/8/layout/hierarchy3"/>
    <dgm:cxn modelId="{06C94215-5F0F-431E-9F49-D2A3210162E8}" type="presOf" srcId="{8FDA64A7-1CAE-48CB-9595-9AAD3C58C4D0}" destId="{45D78A06-8FA5-4CF2-B682-C2906F0A8CAE}" srcOrd="0" destOrd="0" presId="urn:microsoft.com/office/officeart/2005/8/layout/hierarchy3"/>
    <dgm:cxn modelId="{0C1EF918-4F88-479E-9C91-2DBF346B0CE1}" type="presOf" srcId="{39B5A5B5-B6AB-4293-8952-812C79FABDE9}" destId="{507A65B9-6AAE-47E9-B3AD-38B67CD8EE39}" srcOrd="1" destOrd="0" presId="urn:microsoft.com/office/officeart/2005/8/layout/hierarchy3"/>
    <dgm:cxn modelId="{5C299419-FA8E-44CE-B9A6-78F4BE8CBA44}" type="presOf" srcId="{E56490BA-BDB1-4051-B6C5-A0FE80CB10CE}" destId="{E6DA931D-52FE-4802-A620-F2EB254BE157}" srcOrd="0" destOrd="0" presId="urn:microsoft.com/office/officeart/2005/8/layout/hierarchy3"/>
    <dgm:cxn modelId="{7752341D-7CB9-4DE0-92E3-D2D85DB001EC}" type="presOf" srcId="{6B276856-64C0-4B9E-9968-C1D9B61F96AC}" destId="{8A979A55-E7E8-4EB1-90B3-2C5D2D6949AC}" srcOrd="0" destOrd="0" presId="urn:microsoft.com/office/officeart/2005/8/layout/hierarchy3"/>
    <dgm:cxn modelId="{F945181E-A270-4E6E-8723-F87766CFEBE4}" type="presOf" srcId="{720C22ED-0F48-4938-ABFA-27C623DAEF8D}" destId="{16C76637-FB54-4C73-860F-38BBE2E31E19}" srcOrd="0" destOrd="0" presId="urn:microsoft.com/office/officeart/2005/8/layout/hierarchy3"/>
    <dgm:cxn modelId="{15A9F51F-F425-49C3-AAF7-E4304802FAD8}" type="presOf" srcId="{5E94DFEB-3C60-447C-9E63-0C2576B9AD24}" destId="{57F824C7-1A89-4E8D-AF69-7117DD77D33C}" srcOrd="0" destOrd="0" presId="urn:microsoft.com/office/officeart/2005/8/layout/hierarchy3"/>
    <dgm:cxn modelId="{54EC7524-E7EA-4070-AB6C-CD5D15FB9E2F}" srcId="{8F13484E-4715-4B8C-AD82-F6FFBE69B079}" destId="{A52E7CE4-70E7-4A8A-A0F1-017FE66B7A54}" srcOrd="3" destOrd="0" parTransId="{F372562F-8214-4C48-8FF5-12BF00541ADF}" sibTransId="{96CD53F2-24D7-46EE-9171-7C25A6F9FB1E}"/>
    <dgm:cxn modelId="{68444326-7025-415C-9C0A-FA44636F8E6B}" srcId="{6B276856-64C0-4B9E-9968-C1D9B61F96AC}" destId="{BB94EBFB-507D-4511-92B5-9B4A9A57B808}" srcOrd="0" destOrd="0" parTransId="{3328986B-14B2-49A9-9D0B-18EAB302255C}" sibTransId="{C4C8D8D3-7059-4A37-9DAE-CB7EFE7BDBB6}"/>
    <dgm:cxn modelId="{875CA128-06D8-4191-9230-41A9A8D00930}" type="presOf" srcId="{A52E7CE4-70E7-4A8A-A0F1-017FE66B7A54}" destId="{11307F50-19C0-4588-A267-737C1D4A7A07}" srcOrd="0" destOrd="0" presId="urn:microsoft.com/office/officeart/2005/8/layout/hierarchy3"/>
    <dgm:cxn modelId="{C4BE812A-0DAF-4BC4-9167-5A5446D31314}" type="presOf" srcId="{716F3BFD-2A71-4F0E-8C17-B35383982001}" destId="{03934B2A-E2AC-46A1-A3F3-7CF011F0E4FE}" srcOrd="0" destOrd="0" presId="urn:microsoft.com/office/officeart/2005/8/layout/hierarchy3"/>
    <dgm:cxn modelId="{C8F1B62A-204E-4824-8BD2-DFB648561DC8}" type="presOf" srcId="{82B14CB1-F8F2-418F-862B-7D09EEE0724F}" destId="{325E0556-CA1C-435D-815B-D35F82473171}" srcOrd="0" destOrd="0" presId="urn:microsoft.com/office/officeart/2005/8/layout/hierarchy3"/>
    <dgm:cxn modelId="{3BC9572F-C67D-46D9-B718-3B8B876AC2E9}" type="presOf" srcId="{7B09E2C5-2FE7-4247-9D52-FEF0E6AE9F37}" destId="{9C49B72C-72F2-4CAE-ACB8-CCE8D8961054}" srcOrd="0" destOrd="0" presId="urn:microsoft.com/office/officeart/2005/8/layout/hierarchy3"/>
    <dgm:cxn modelId="{7697892F-FBE5-4542-82D6-988511909D06}" type="presOf" srcId="{6C9C9467-F9BD-491B-8BE4-BC3060353DBA}" destId="{DBA229FD-DFB5-448A-9BC1-1B3AF4234737}" srcOrd="0" destOrd="0" presId="urn:microsoft.com/office/officeart/2005/8/layout/hierarchy3"/>
    <dgm:cxn modelId="{D1452433-B931-431A-9877-A1E5C3A42775}" srcId="{575C641E-FB06-4E24-9F14-5C432D2E9AA4}" destId="{77A91E66-766C-46A5-932D-A154F47FCBF3}" srcOrd="1" destOrd="0" parTransId="{303E0D1F-211D-4455-B739-47EF1D4E9394}" sibTransId="{17EF9AF3-FCA9-465E-BE4B-B5043B7F4B34}"/>
    <dgm:cxn modelId="{A9043B34-AA96-4FB7-8B82-373EB8B04673}" srcId="{5E94DFEB-3C60-447C-9E63-0C2576B9AD24}" destId="{1EAA3AEB-A090-40DE-9CC5-C7CCEAE61192}" srcOrd="0" destOrd="0" parTransId="{D45E4862-D356-48DF-8E59-6DF9717A6561}" sibTransId="{71AE8324-5888-4448-B570-81794F24081F}"/>
    <dgm:cxn modelId="{B0431935-3DF7-4F8B-A272-64ECB70E4075}" type="presOf" srcId="{E9E9F009-D895-41F5-AE5B-10510D761ECA}" destId="{901C0A6F-B6F7-4FFB-8FF1-D12896D64BB5}" srcOrd="0" destOrd="0" presId="urn:microsoft.com/office/officeart/2005/8/layout/hierarchy3"/>
    <dgm:cxn modelId="{66622935-CF68-4E56-9D47-AACE43CAAC2E}" type="presOf" srcId="{8F13484E-4715-4B8C-AD82-F6FFBE69B079}" destId="{93C550CA-0A4B-4DFC-AAC3-74EF6FE239B7}" srcOrd="1" destOrd="0" presId="urn:microsoft.com/office/officeart/2005/8/layout/hierarchy3"/>
    <dgm:cxn modelId="{9B010F38-801F-44BE-878A-31B0356C489B}" type="presOf" srcId="{575C641E-FB06-4E24-9F14-5C432D2E9AA4}" destId="{38405C99-A126-4B23-AB40-624D575016F6}" srcOrd="0" destOrd="0" presId="urn:microsoft.com/office/officeart/2005/8/layout/hierarchy3"/>
    <dgm:cxn modelId="{7F266F39-CC0B-4236-8BB0-4CE41202E46A}" type="presOf" srcId="{BC71C1A6-65E3-4035-942C-334534B3737E}" destId="{77F9D31B-A7F3-4FCC-B295-BA8E1BC483B6}" srcOrd="0" destOrd="0" presId="urn:microsoft.com/office/officeart/2005/8/layout/hierarchy3"/>
    <dgm:cxn modelId="{75139A3B-B2CD-4386-8CA0-14D3E71980D1}" type="presOf" srcId="{1F5F099B-FCBB-4FE8-A6B8-0D8748442B74}" destId="{9DC90158-06EC-477B-BC36-F66E8C402F0D}" srcOrd="0" destOrd="0" presId="urn:microsoft.com/office/officeart/2005/8/layout/hierarchy3"/>
    <dgm:cxn modelId="{F2CE913C-33B6-4668-A792-6756A7EDDFA1}" type="presOf" srcId="{3AD4E377-FDC4-4A30-9E16-4854AC8E095A}" destId="{8DE5D3EC-B61C-459D-8A66-E377AA0F9D5B}" srcOrd="0" destOrd="0" presId="urn:microsoft.com/office/officeart/2005/8/layout/hierarchy3"/>
    <dgm:cxn modelId="{3B95D53D-04E2-42C8-B949-60AF3CC94BE5}" type="presOf" srcId="{E36BE8A2-6505-4B73-AFE9-20BB201E13AD}" destId="{CBD9CCE8-1A63-4774-96F4-66959899DB34}" srcOrd="0" destOrd="0" presId="urn:microsoft.com/office/officeart/2005/8/layout/hierarchy3"/>
    <dgm:cxn modelId="{60FC133E-F5E7-4B23-A019-F4E356490929}" type="presOf" srcId="{F372562F-8214-4C48-8FF5-12BF00541ADF}" destId="{C43260CC-5A9F-4B1E-9DAA-6A79A58A2DC7}" srcOrd="0" destOrd="0" presId="urn:microsoft.com/office/officeart/2005/8/layout/hierarchy3"/>
    <dgm:cxn modelId="{810B6940-8B8F-4D93-A96A-6E594D4EA32D}" srcId="{39B5A5B5-B6AB-4293-8952-812C79FABDE9}" destId="{6C9C9467-F9BD-491B-8BE4-BC3060353DBA}" srcOrd="1" destOrd="0" parTransId="{F87453FC-4099-43C9-BBD8-3CA265E74F8F}" sibTransId="{4299E3D6-2DEA-45CA-AA3B-D52E7A6AD424}"/>
    <dgm:cxn modelId="{7ECA615B-CB0E-4A69-BE8F-148856DEC10A}" srcId="{8F13484E-4715-4B8C-AD82-F6FFBE69B079}" destId="{7AD20B2C-616E-446B-BA74-258F2141A021}" srcOrd="0" destOrd="0" parTransId="{B5870F90-F5F4-483C-9812-A27F8F786EED}" sibTransId="{6E4D99C7-6E3B-4A53-8961-CB70318C609D}"/>
    <dgm:cxn modelId="{41E35D62-6093-4547-8271-A518B69D6D35}" srcId="{575C641E-FB06-4E24-9F14-5C432D2E9AA4}" destId="{F58E7716-B457-44E9-B3E3-234B2D53272D}" srcOrd="0" destOrd="0" parTransId="{53FA5220-3E7C-4DEF-AA39-A00EDA400A0A}" sibTransId="{51E8BB2F-1AAC-4444-A34B-03F7055551AE}"/>
    <dgm:cxn modelId="{86487742-1D0A-404D-8C04-A0195D270B7F}" type="presOf" srcId="{53FA5220-3E7C-4DEF-AA39-A00EDA400A0A}" destId="{D44EF55B-E9BF-4D51-8190-1159A58ABF01}" srcOrd="0" destOrd="0" presId="urn:microsoft.com/office/officeart/2005/8/layout/hierarchy3"/>
    <dgm:cxn modelId="{6642B363-C7EB-4AA7-BDF3-7E87B405AABF}" type="presOf" srcId="{7A725FA4-F80B-4DC6-9B98-414E381C73F8}" destId="{7CC1F5B4-5BDE-4240-8934-2957661F6F0C}" srcOrd="0" destOrd="0" presId="urn:microsoft.com/office/officeart/2005/8/layout/hierarchy3"/>
    <dgm:cxn modelId="{461B3764-1B49-4959-9CDD-F7D62F619911}" srcId="{BB94EBFB-507D-4511-92B5-9B4A9A57B808}" destId="{FF52B477-C8A4-4A64-95D8-F81EF45BFB7D}" srcOrd="2" destOrd="0" parTransId="{02C65BCB-D591-4210-B423-E358C84E25E2}" sibTransId="{6800FCCE-A092-4717-A204-39831424AAE0}"/>
    <dgm:cxn modelId="{E4042E45-DEC3-4BD0-B97A-42BEC0DE988D}" srcId="{5E94DFEB-3C60-447C-9E63-0C2576B9AD24}" destId="{B8936518-A16E-44D6-ADD6-C43B3C8DAEBC}" srcOrd="1" destOrd="0" parTransId="{39D4BD9E-3190-4869-AD12-052A3C82F16D}" sibTransId="{67552162-5B87-4FFC-9C7F-4F571919E408}"/>
    <dgm:cxn modelId="{F3936966-9BC2-4315-8DE3-28CCE0EF135C}" type="presOf" srcId="{7D1E02CC-CCA0-4E44-A63C-012BEC39AD46}" destId="{1A557A89-F80E-4F08-91BC-9C51A4BE68D8}" srcOrd="0" destOrd="0" presId="urn:microsoft.com/office/officeart/2005/8/layout/hierarchy3"/>
    <dgm:cxn modelId="{C554EC66-3B66-4596-B322-3C6C5C83FCBA}" srcId="{8F13484E-4715-4B8C-AD82-F6FFBE69B079}" destId="{7B09E2C5-2FE7-4247-9D52-FEF0E6AE9F37}" srcOrd="2" destOrd="0" parTransId="{7D371104-C77D-461A-9B06-E8DF8AD2B37D}" sibTransId="{840ACC14-EBAD-4F8D-8C58-AC93BFC9217B}"/>
    <dgm:cxn modelId="{28949C6A-B500-45D3-B7B0-E06A68343E46}" type="presOf" srcId="{179BFBF1-684D-48DC-B642-E3C8A21DFF15}" destId="{493938D0-96A3-4119-94F8-667A696EBF08}" srcOrd="0" destOrd="0" presId="urn:microsoft.com/office/officeart/2005/8/layout/hierarchy3"/>
    <dgm:cxn modelId="{9E415A6E-4994-42C5-959C-790E643D1B3F}" type="presOf" srcId="{D45E4862-D356-48DF-8E59-6DF9717A6561}" destId="{ED0DF5B2-D294-4F5F-8328-59D10828C793}" srcOrd="0" destOrd="0" presId="urn:microsoft.com/office/officeart/2005/8/layout/hierarchy3"/>
    <dgm:cxn modelId="{6AEE2D6F-46A3-437F-A851-A9485AE2C8DF}" type="presOf" srcId="{39D4BD9E-3190-4869-AD12-052A3C82F16D}" destId="{E212C3C1-3B4A-47D6-A7EE-B5276AFCE7BD}" srcOrd="0" destOrd="0" presId="urn:microsoft.com/office/officeart/2005/8/layout/hierarchy3"/>
    <dgm:cxn modelId="{B9578372-8837-4AAC-8D04-6C66437B8643}" type="presOf" srcId="{F6651DAF-029A-4111-AC1A-7FD84E0CE64D}" destId="{ED7D0D7F-D025-4FCC-937E-667199C95D41}" srcOrd="0" destOrd="0" presId="urn:microsoft.com/office/officeart/2005/8/layout/hierarchy3"/>
    <dgm:cxn modelId="{A5B28F52-6931-476C-87FA-77457125FF3F}" srcId="{6B276856-64C0-4B9E-9968-C1D9B61F96AC}" destId="{575C641E-FB06-4E24-9F14-5C432D2E9AA4}" srcOrd="3" destOrd="0" parTransId="{FB39601C-85E4-4D01-B064-A1E45AFB337D}" sibTransId="{1B946BB0-C6B9-4065-90B3-A2F548CC241F}"/>
    <dgm:cxn modelId="{46BAB872-51D4-4B5F-9AB4-08409B1BEA38}" type="presOf" srcId="{7D371104-C77D-461A-9B06-E8DF8AD2B37D}" destId="{B34CC10E-B988-4DD9-BE20-7F5D35E03858}" srcOrd="0" destOrd="0" presId="urn:microsoft.com/office/officeart/2005/8/layout/hierarchy3"/>
    <dgm:cxn modelId="{3BF4BE72-8D3B-455F-84F2-7743DC2CADFB}" type="presOf" srcId="{8F13484E-4715-4B8C-AD82-F6FFBE69B079}" destId="{2C1CE42B-AAF9-4A0D-A249-96CD4538709C}" srcOrd="0" destOrd="0" presId="urn:microsoft.com/office/officeart/2005/8/layout/hierarchy3"/>
    <dgm:cxn modelId="{E10A2454-B760-488F-9721-5A73333702CC}" type="presOf" srcId="{C2E14AF9-AECE-4855-8364-8EE818E55B0F}" destId="{FDBF1B13-0FA8-4088-9B73-85CB30D1646D}" srcOrd="0" destOrd="0" presId="urn:microsoft.com/office/officeart/2005/8/layout/hierarchy3"/>
    <dgm:cxn modelId="{5218BE77-7334-4941-83CE-85838FB3B0B9}" srcId="{BB94EBFB-507D-4511-92B5-9B4A9A57B808}" destId="{3E1F55DF-E388-4BEB-941D-6BE365B51515}" srcOrd="0" destOrd="0" parTransId="{BC71C1A6-65E3-4035-942C-334534B3737E}" sibTransId="{C2049704-1446-4AA5-9A7E-FF57EB752C2D}"/>
    <dgm:cxn modelId="{05DD737D-6DC7-4801-B5FD-AC778453C3BF}" type="presOf" srcId="{88F5856C-9F1A-49C5-B332-3BC0601D4D49}" destId="{83361849-C329-4304-9E42-C48F53E8D6B2}" srcOrd="0" destOrd="0" presId="urn:microsoft.com/office/officeart/2005/8/layout/hierarchy3"/>
    <dgm:cxn modelId="{07933585-9DAD-4955-8747-DBC536412DF0}" type="presOf" srcId="{311FD3FE-1C16-4DC7-B4F8-2CE6BBF623D7}" destId="{9BADE474-B8DE-4B97-8CB8-F31966E849CB}" srcOrd="0" destOrd="0" presId="urn:microsoft.com/office/officeart/2005/8/layout/hierarchy3"/>
    <dgm:cxn modelId="{2920DC85-A292-4386-9D5C-007BC1763FFF}" srcId="{BB94EBFB-507D-4511-92B5-9B4A9A57B808}" destId="{15A36AAD-43B7-49F5-AC15-6DA50B985F96}" srcOrd="1" destOrd="0" parTransId="{E56490BA-BDB1-4051-B6C5-A0FE80CB10CE}" sibTransId="{70124E88-E7FE-4F11-BFBC-FCB1B8667DEF}"/>
    <dgm:cxn modelId="{8AB48B8A-ECAA-451B-8FC4-56C55F30020B}" type="presOf" srcId="{B6EED214-1B57-4336-A255-0D05D6049D92}" destId="{4F4D845B-CE64-41DF-A99B-EF8456C0372C}" srcOrd="0" destOrd="0" presId="urn:microsoft.com/office/officeart/2005/8/layout/hierarchy3"/>
    <dgm:cxn modelId="{4FE75B8F-83D7-43DF-8A9F-F6CECD46EB9A}" type="presOf" srcId="{00C20C65-C6EE-4E98-9C9C-3D75B25856B9}" destId="{D96CCAEA-06E6-4D1B-8D00-5C0299B3ADD4}" srcOrd="0" destOrd="0" presId="urn:microsoft.com/office/officeart/2005/8/layout/hierarchy3"/>
    <dgm:cxn modelId="{17C91691-CFEC-4EAD-B1AE-912C2E2FB2B3}" type="presOf" srcId="{7BE823D3-8199-4FB4-BF75-7DBC874A7932}" destId="{541F840B-4B3B-4D2B-83F1-B6D84AF50936}" srcOrd="0" destOrd="0" presId="urn:microsoft.com/office/officeart/2005/8/layout/hierarchy3"/>
    <dgm:cxn modelId="{96214B92-7ECC-4539-872D-5E872E13605A}" type="presOf" srcId="{B5870F90-F5F4-483C-9812-A27F8F786EED}" destId="{29FAEF74-416F-40B6-8249-9984E32B4927}" srcOrd="0" destOrd="0" presId="urn:microsoft.com/office/officeart/2005/8/layout/hierarchy3"/>
    <dgm:cxn modelId="{33139394-B983-442E-A229-71A939AC9DCC}" type="presOf" srcId="{77A91E66-766C-46A5-932D-A154F47FCBF3}" destId="{04042A69-EBA4-48D4-B0E7-BB715E97638E}" srcOrd="0" destOrd="0" presId="urn:microsoft.com/office/officeart/2005/8/layout/hierarchy3"/>
    <dgm:cxn modelId="{194E4D99-A278-4DD1-AEE7-946FD8B62F8B}" srcId="{39B5A5B5-B6AB-4293-8952-812C79FABDE9}" destId="{A45CD6EB-BA70-4019-9B35-B8CED50B47EC}" srcOrd="5" destOrd="0" parTransId="{6A1C9E6F-5C5E-446C-A932-FCEFE1BF182E}" sibTransId="{3CA573D9-E31D-4FDB-A0B9-96C02DF5253F}"/>
    <dgm:cxn modelId="{4C205B9A-E098-4726-B2A3-87DFFE8FDF93}" type="presOf" srcId="{C8B6DDEB-7B06-4D7E-90E0-68599C36D2D7}" destId="{158B1A95-8A23-4EF2-881F-37B25CF5AE46}" srcOrd="0" destOrd="0" presId="urn:microsoft.com/office/officeart/2005/8/layout/hierarchy3"/>
    <dgm:cxn modelId="{0CB525A6-2A13-4778-9674-3F633CAFFC4A}" srcId="{6B276856-64C0-4B9E-9968-C1D9B61F96AC}" destId="{39B5A5B5-B6AB-4293-8952-812C79FABDE9}" srcOrd="4" destOrd="0" parTransId="{2C283952-14EB-4A92-9A76-023D22173945}" sibTransId="{F071B90A-283B-484F-B0DD-490EBE933767}"/>
    <dgm:cxn modelId="{5228D3A7-308E-4D6C-B0BA-2BF42F9EC43E}" type="presOf" srcId="{28B4C632-DD37-4F9B-B549-30F6A2DFF41B}" destId="{ACFF6B75-4F64-4A77-B6DC-D3148465A3F6}" srcOrd="0" destOrd="0" presId="urn:microsoft.com/office/officeart/2005/8/layout/hierarchy3"/>
    <dgm:cxn modelId="{EC9AC2A8-CED5-447D-829D-17B57EA81477}" srcId="{5E94DFEB-3C60-447C-9E63-0C2576B9AD24}" destId="{179BFBF1-684D-48DC-B642-E3C8A21DFF15}" srcOrd="2" destOrd="0" parTransId="{28B4C632-DD37-4F9B-B549-30F6A2DFF41B}" sibTransId="{C6377361-28BC-4704-AEE5-4282A7FD8EFC}"/>
    <dgm:cxn modelId="{E93E2FAB-4847-4D5E-AB25-E90EFEE88020}" srcId="{39B5A5B5-B6AB-4293-8952-812C79FABDE9}" destId="{716F3BFD-2A71-4F0E-8C17-B35383982001}" srcOrd="0" destOrd="0" parTransId="{1AD72497-A34C-4F0E-88B3-E6F002345104}" sibTransId="{9C81403D-3417-4ABF-A73C-D25956FA63D4}"/>
    <dgm:cxn modelId="{5A7ACDAB-D623-4D99-A85C-3F3E5C5325A3}" srcId="{39B5A5B5-B6AB-4293-8952-812C79FABDE9}" destId="{75DB5FB2-727E-43F4-836D-B23372D9594E}" srcOrd="6" destOrd="0" parTransId="{7BE823D3-8199-4FB4-BF75-7DBC874A7932}" sibTransId="{FB9EF576-B308-40FC-9F3D-E16919598FBA}"/>
    <dgm:cxn modelId="{196131AD-3B76-40D1-96B9-C3E0A48E1C1E}" type="presOf" srcId="{39B5A5B5-B6AB-4293-8952-812C79FABDE9}" destId="{81BEFED8-0AA1-47C3-B595-4A2CFD4CB642}" srcOrd="0" destOrd="0" presId="urn:microsoft.com/office/officeart/2005/8/layout/hierarchy3"/>
    <dgm:cxn modelId="{89DD00AE-21DE-4B68-B511-09B7155DDC80}" srcId="{6B276856-64C0-4B9E-9968-C1D9B61F96AC}" destId="{8F13484E-4715-4B8C-AD82-F6FFBE69B079}" srcOrd="1" destOrd="0" parTransId="{997AD6C9-9393-4313-A4F0-5D007A3A883A}" sibTransId="{ADA8DFED-8C3D-4610-AC66-9CF21CD24357}"/>
    <dgm:cxn modelId="{04E2D9AF-D83F-41B6-925E-5F67D5DA2B9E}" srcId="{BB94EBFB-507D-4511-92B5-9B4A9A57B808}" destId="{3AD4E377-FDC4-4A30-9E16-4854AC8E095A}" srcOrd="3" destOrd="0" parTransId="{8FDA64A7-1CAE-48CB-9595-9AAD3C58C4D0}" sibTransId="{DC08ED1D-0784-4598-8C65-81026EA56E54}"/>
    <dgm:cxn modelId="{21B310B0-4CE8-4718-8572-93D8D52174D2}" type="presOf" srcId="{F58E7716-B457-44E9-B3E3-234B2D53272D}" destId="{E0FB4934-D890-400E-99DC-F1BA5C684DE9}" srcOrd="0" destOrd="0" presId="urn:microsoft.com/office/officeart/2005/8/layout/hierarchy3"/>
    <dgm:cxn modelId="{159C72B5-0B46-4759-AB11-0ED684AAB01D}" type="presOf" srcId="{15A36AAD-43B7-49F5-AC15-6DA50B985F96}" destId="{A987CC0B-D969-4C8F-8F60-001761BE37BB}" srcOrd="0" destOrd="0" presId="urn:microsoft.com/office/officeart/2005/8/layout/hierarchy3"/>
    <dgm:cxn modelId="{BCDF53BA-119C-4F76-9F1D-FF20A9878FF2}" type="presOf" srcId="{B5B22DC4-19A0-4DBA-9A90-7B14285ACDD6}" destId="{92BF3506-B009-44D6-958F-B79B68E84104}" srcOrd="0" destOrd="0" presId="urn:microsoft.com/office/officeart/2005/8/layout/hierarchy3"/>
    <dgm:cxn modelId="{8294BBBB-815C-4321-94A0-41800D1DC2D7}" type="presOf" srcId="{F87453FC-4099-43C9-BBD8-3CA265E74F8F}" destId="{A9226E2C-8936-4076-9107-AD876A39CCC8}" srcOrd="0" destOrd="0" presId="urn:microsoft.com/office/officeart/2005/8/layout/hierarchy3"/>
    <dgm:cxn modelId="{B81AA7BD-719C-4554-A5C8-B9CFA94E288A}" type="presOf" srcId="{1AD72497-A34C-4F0E-88B3-E6F002345104}" destId="{B3A27D68-3432-44DF-B194-F6BF09030ECC}" srcOrd="0" destOrd="0" presId="urn:microsoft.com/office/officeart/2005/8/layout/hierarchy3"/>
    <dgm:cxn modelId="{3E0737BE-AE26-4F08-B632-058969C62A90}" type="presOf" srcId="{BB94EBFB-507D-4511-92B5-9B4A9A57B808}" destId="{9F63CFB2-969E-4160-915B-409C2B94761C}" srcOrd="0" destOrd="0" presId="urn:microsoft.com/office/officeart/2005/8/layout/hierarchy3"/>
    <dgm:cxn modelId="{A4CD25C3-6681-4393-9AD1-82712A67C86C}" type="presOf" srcId="{41FECA82-B085-486C-A51C-31F58DAA7A16}" destId="{99AB3225-B0F2-497E-8929-8E0FB12309D3}" srcOrd="0" destOrd="0" presId="urn:microsoft.com/office/officeart/2005/8/layout/hierarchy3"/>
    <dgm:cxn modelId="{6BC1B5C5-CED2-4571-8429-AF0D83CF3A1C}" type="presOf" srcId="{3E1F55DF-E388-4BEB-941D-6BE365B51515}" destId="{6F89D71D-B162-4B73-8562-BBDD32C5797A}" srcOrd="0" destOrd="0" presId="urn:microsoft.com/office/officeart/2005/8/layout/hierarchy3"/>
    <dgm:cxn modelId="{548B75C6-A596-4B03-95B5-686B2EC4C1A7}" type="presOf" srcId="{FF52B477-C8A4-4A64-95D8-F81EF45BFB7D}" destId="{C5FA0B35-042F-48CA-8029-8DA1598C13C9}" srcOrd="0" destOrd="0" presId="urn:microsoft.com/office/officeart/2005/8/layout/hierarchy3"/>
    <dgm:cxn modelId="{03742BC8-3D64-4A22-85AC-C7AF9378FB42}" type="presOf" srcId="{B8936518-A16E-44D6-ADD6-C43B3C8DAEBC}" destId="{8604D354-AF19-4E3F-A650-9F4FFCA37954}" srcOrd="0" destOrd="0" presId="urn:microsoft.com/office/officeart/2005/8/layout/hierarchy3"/>
    <dgm:cxn modelId="{FF7650C9-57F0-41A1-BD57-DC718C7C00A2}" srcId="{39B5A5B5-B6AB-4293-8952-812C79FABDE9}" destId="{4121BECF-D3C5-4B0C-84C3-6E751250993C}" srcOrd="3" destOrd="0" parTransId="{1F5F099B-FCBB-4FE8-A6B8-0D8748442B74}" sibTransId="{36E0BB8B-7DEC-4AE5-94A6-D0496086E47F}"/>
    <dgm:cxn modelId="{460852CC-23BC-420E-A131-57CD861B1835}" type="presOf" srcId="{75DB5FB2-727E-43F4-836D-B23372D9594E}" destId="{7244275D-E54F-4A74-AAA0-5AEC5642EE29}" srcOrd="0" destOrd="0" presId="urn:microsoft.com/office/officeart/2005/8/layout/hierarchy3"/>
    <dgm:cxn modelId="{210B73CC-377D-496B-AA48-9A8CD49C49E8}" srcId="{8F13484E-4715-4B8C-AD82-F6FFBE69B079}" destId="{82B14CB1-F8F2-418F-862B-7D09EEE0724F}" srcOrd="4" destOrd="0" parTransId="{B5B22DC4-19A0-4DBA-9A90-7B14285ACDD6}" sibTransId="{F1F0D35E-3FA7-4A03-B85F-DE6FF754BEF3}"/>
    <dgm:cxn modelId="{16C18FCF-6A05-47BB-8FA7-F5AB2823DAFE}" type="presOf" srcId="{7AD20B2C-616E-446B-BA74-258F2141A021}" destId="{EDF07F42-B1CA-4E36-A211-7333B5DBD647}" srcOrd="0" destOrd="0" presId="urn:microsoft.com/office/officeart/2005/8/layout/hierarchy3"/>
    <dgm:cxn modelId="{EBAE1FD1-3631-4E57-9F0E-CF841279FA34}" srcId="{575C641E-FB06-4E24-9F14-5C432D2E9AA4}" destId="{E36BE8A2-6505-4B73-AFE9-20BB201E13AD}" srcOrd="2" destOrd="0" parTransId="{311FD3FE-1C16-4DC7-B4F8-2CE6BBF623D7}" sibTransId="{E72AB69F-1E00-4D03-B7D4-B15BA8FA7045}"/>
    <dgm:cxn modelId="{A408F1D2-9ED8-44A9-B0A7-E14A30B9D052}" type="presOf" srcId="{303E0D1F-211D-4455-B739-47EF1D4E9394}" destId="{3F74B8C7-E00D-41DF-984D-FFDFE964AC69}" srcOrd="0" destOrd="0" presId="urn:microsoft.com/office/officeart/2005/8/layout/hierarchy3"/>
    <dgm:cxn modelId="{9065CFD4-4B96-4CD4-949C-FF737A9B670A}" srcId="{6B276856-64C0-4B9E-9968-C1D9B61F96AC}" destId="{5E94DFEB-3C60-447C-9E63-0C2576B9AD24}" srcOrd="2" destOrd="0" parTransId="{AA031067-F803-49D0-9822-D10279458A36}" sibTransId="{64FEDBB2-7946-41A5-A0DF-5088E29FC928}"/>
    <dgm:cxn modelId="{62666AD5-417C-4B9E-8F5A-3D5AE9313EBC}" type="presOf" srcId="{575C641E-FB06-4E24-9F14-5C432D2E9AA4}" destId="{F318E557-AF2B-46ED-A432-5FF892D9AC34}" srcOrd="1" destOrd="0" presId="urn:microsoft.com/office/officeart/2005/8/layout/hierarchy3"/>
    <dgm:cxn modelId="{CC9C8BD8-DD48-49A7-9E49-765582A05848}" type="presOf" srcId="{4121BECF-D3C5-4B0C-84C3-6E751250993C}" destId="{F889B83D-8A02-4678-8124-031CFD318A89}" srcOrd="0" destOrd="0" presId="urn:microsoft.com/office/officeart/2005/8/layout/hierarchy3"/>
    <dgm:cxn modelId="{A998F2E4-7E35-42EC-90F6-969EB01E0D1D}" type="presOf" srcId="{1EAA3AEB-A090-40DE-9CC5-C7CCEAE61192}" destId="{98D561F2-54A8-470F-A20F-C563F529F2E6}" srcOrd="0" destOrd="0" presId="urn:microsoft.com/office/officeart/2005/8/layout/hierarchy3"/>
    <dgm:cxn modelId="{24652FE6-FB27-444A-AF75-AFA4CBC592B4}" type="presOf" srcId="{A45CD6EB-BA70-4019-9B35-B8CED50B47EC}" destId="{65933C70-702F-4B61-8A4E-93C200E2438F}" srcOrd="0" destOrd="0" presId="urn:microsoft.com/office/officeart/2005/8/layout/hierarchy3"/>
    <dgm:cxn modelId="{F2724BEE-E08C-44CC-BD59-5B6C391D586C}" type="presOf" srcId="{BB94EBFB-507D-4511-92B5-9B4A9A57B808}" destId="{A5775CB2-4974-480D-A0CC-71B2FDE8BF03}" srcOrd="1" destOrd="0" presId="urn:microsoft.com/office/officeart/2005/8/layout/hierarchy3"/>
    <dgm:cxn modelId="{3132D8F0-DAA6-4409-AABB-8DEE24D436FA}" srcId="{575C641E-FB06-4E24-9F14-5C432D2E9AA4}" destId="{00C20C65-C6EE-4E98-9C9C-3D75B25856B9}" srcOrd="4" destOrd="0" parTransId="{C2E14AF9-AECE-4855-8364-8EE818E55B0F}" sibTransId="{5714C7D8-4011-4282-BE9B-C0D924450646}"/>
    <dgm:cxn modelId="{589225F3-CAF0-49ED-B9D4-B5088FF52DC3}" srcId="{39B5A5B5-B6AB-4293-8952-812C79FABDE9}" destId="{7D1E02CC-CCA0-4E44-A63C-012BEC39AD46}" srcOrd="4" destOrd="0" parTransId="{B6EED214-1B57-4336-A255-0D05D6049D92}" sibTransId="{41E4C6E1-DF03-4268-A924-2EAAEBDDF576}"/>
    <dgm:cxn modelId="{209477F3-B01C-4F59-AE7D-CC987BC76548}" type="presOf" srcId="{02C65BCB-D591-4210-B423-E358C84E25E2}" destId="{1C9DE695-BE97-48E2-8BD8-611485AEDF73}" srcOrd="0" destOrd="0" presId="urn:microsoft.com/office/officeart/2005/8/layout/hierarchy3"/>
    <dgm:cxn modelId="{FABC03F4-0BCA-426A-AD52-8AF6A8D0F94B}" srcId="{8F13484E-4715-4B8C-AD82-F6FFBE69B079}" destId="{41FECA82-B085-486C-A51C-31F58DAA7A16}" srcOrd="5" destOrd="0" parTransId="{E9E9F009-D895-41F5-AE5B-10510D761ECA}" sibTransId="{F8D58035-AC73-4751-90BC-BE320C5C2D11}"/>
    <dgm:cxn modelId="{477008FD-4A63-4D08-9A97-77D1E8F37B7F}" srcId="{39B5A5B5-B6AB-4293-8952-812C79FABDE9}" destId="{C8B6DDEB-7B06-4D7E-90E0-68599C36D2D7}" srcOrd="2" destOrd="0" parTransId="{9E650C44-4888-4CE1-8A4D-D343644D4456}" sibTransId="{265AA80E-97D8-47D9-900B-153D8D03EBC2}"/>
    <dgm:cxn modelId="{F3835DFF-48B1-4FBE-9864-43FF8D5254CA}" srcId="{8F13484E-4715-4B8C-AD82-F6FFBE69B079}" destId="{720C22ED-0F48-4938-ABFA-27C623DAEF8D}" srcOrd="1" destOrd="0" parTransId="{7A725FA4-F80B-4DC6-9B98-414E381C73F8}" sibTransId="{3C09D0B3-E628-4BC4-98D9-518C613D00E2}"/>
    <dgm:cxn modelId="{FC51C217-452E-40B7-8CD8-88C45B85629A}" type="presParOf" srcId="{8A979A55-E7E8-4EB1-90B3-2C5D2D6949AC}" destId="{BA388A6E-9ED9-4398-8ED3-4CEFD0D8BEE0}" srcOrd="0" destOrd="0" presId="urn:microsoft.com/office/officeart/2005/8/layout/hierarchy3"/>
    <dgm:cxn modelId="{54CADBDC-ACA4-4DF4-A7BA-2A43E511F505}" type="presParOf" srcId="{BA388A6E-9ED9-4398-8ED3-4CEFD0D8BEE0}" destId="{85953FEF-D7BA-46DE-A0F1-F5CE2A5C0BED}" srcOrd="0" destOrd="0" presId="urn:microsoft.com/office/officeart/2005/8/layout/hierarchy3"/>
    <dgm:cxn modelId="{4006BFE6-2C55-4A3A-95E1-487B17136DCD}" type="presParOf" srcId="{85953FEF-D7BA-46DE-A0F1-F5CE2A5C0BED}" destId="{9F63CFB2-969E-4160-915B-409C2B94761C}" srcOrd="0" destOrd="0" presId="urn:microsoft.com/office/officeart/2005/8/layout/hierarchy3"/>
    <dgm:cxn modelId="{C4A2F558-CAF2-4490-9C73-A3E5489911E2}" type="presParOf" srcId="{85953FEF-D7BA-46DE-A0F1-F5CE2A5C0BED}" destId="{A5775CB2-4974-480D-A0CC-71B2FDE8BF03}" srcOrd="1" destOrd="0" presId="urn:microsoft.com/office/officeart/2005/8/layout/hierarchy3"/>
    <dgm:cxn modelId="{B5AEF7FD-2254-4E1B-98B8-F4763A892201}" type="presParOf" srcId="{BA388A6E-9ED9-4398-8ED3-4CEFD0D8BEE0}" destId="{F0E450A7-0A8E-460E-9F3F-C4578BEDF836}" srcOrd="1" destOrd="0" presId="urn:microsoft.com/office/officeart/2005/8/layout/hierarchy3"/>
    <dgm:cxn modelId="{B7444530-6EBC-4C8A-A15E-661F6B26A2A8}" type="presParOf" srcId="{F0E450A7-0A8E-460E-9F3F-C4578BEDF836}" destId="{77F9D31B-A7F3-4FCC-B295-BA8E1BC483B6}" srcOrd="0" destOrd="0" presId="urn:microsoft.com/office/officeart/2005/8/layout/hierarchy3"/>
    <dgm:cxn modelId="{27BCA38F-8A26-4F2D-9E15-4DFC5BE67D7B}" type="presParOf" srcId="{F0E450A7-0A8E-460E-9F3F-C4578BEDF836}" destId="{6F89D71D-B162-4B73-8562-BBDD32C5797A}" srcOrd="1" destOrd="0" presId="urn:microsoft.com/office/officeart/2005/8/layout/hierarchy3"/>
    <dgm:cxn modelId="{10F42258-BC0C-4F54-82E8-7834AEDCBD44}" type="presParOf" srcId="{F0E450A7-0A8E-460E-9F3F-C4578BEDF836}" destId="{E6DA931D-52FE-4802-A620-F2EB254BE157}" srcOrd="2" destOrd="0" presId="urn:microsoft.com/office/officeart/2005/8/layout/hierarchy3"/>
    <dgm:cxn modelId="{42A48E38-5F2F-4B1F-ACA5-CCFA6A561E85}" type="presParOf" srcId="{F0E450A7-0A8E-460E-9F3F-C4578BEDF836}" destId="{A987CC0B-D969-4C8F-8F60-001761BE37BB}" srcOrd="3" destOrd="0" presId="urn:microsoft.com/office/officeart/2005/8/layout/hierarchy3"/>
    <dgm:cxn modelId="{34D34D97-DA31-4455-9AC4-3FB18BB1B01E}" type="presParOf" srcId="{F0E450A7-0A8E-460E-9F3F-C4578BEDF836}" destId="{1C9DE695-BE97-48E2-8BD8-611485AEDF73}" srcOrd="4" destOrd="0" presId="urn:microsoft.com/office/officeart/2005/8/layout/hierarchy3"/>
    <dgm:cxn modelId="{109660E1-7DB3-45BF-9A00-94B717BFD768}" type="presParOf" srcId="{F0E450A7-0A8E-460E-9F3F-C4578BEDF836}" destId="{C5FA0B35-042F-48CA-8029-8DA1598C13C9}" srcOrd="5" destOrd="0" presId="urn:microsoft.com/office/officeart/2005/8/layout/hierarchy3"/>
    <dgm:cxn modelId="{FFD3D781-A8A1-4C51-A52B-F283464D5D98}" type="presParOf" srcId="{F0E450A7-0A8E-460E-9F3F-C4578BEDF836}" destId="{45D78A06-8FA5-4CF2-B682-C2906F0A8CAE}" srcOrd="6" destOrd="0" presId="urn:microsoft.com/office/officeart/2005/8/layout/hierarchy3"/>
    <dgm:cxn modelId="{4FABA421-EE47-4B19-9172-DF6B493E5F42}" type="presParOf" srcId="{F0E450A7-0A8E-460E-9F3F-C4578BEDF836}" destId="{8DE5D3EC-B61C-459D-8A66-E377AA0F9D5B}" srcOrd="7" destOrd="0" presId="urn:microsoft.com/office/officeart/2005/8/layout/hierarchy3"/>
    <dgm:cxn modelId="{C47E383D-FFE1-41C2-982D-463AFE51EC71}" type="presParOf" srcId="{8A979A55-E7E8-4EB1-90B3-2C5D2D6949AC}" destId="{98A99331-3586-40B1-82FA-81EC2C0E339B}" srcOrd="1" destOrd="0" presId="urn:microsoft.com/office/officeart/2005/8/layout/hierarchy3"/>
    <dgm:cxn modelId="{1A1249D0-FEB3-4E41-9992-654C6EB0A7A1}" type="presParOf" srcId="{98A99331-3586-40B1-82FA-81EC2C0E339B}" destId="{61791AF3-7ED4-4BBE-81EC-33A56383A087}" srcOrd="0" destOrd="0" presId="urn:microsoft.com/office/officeart/2005/8/layout/hierarchy3"/>
    <dgm:cxn modelId="{B7C8058C-85FB-4E95-B98D-3D7F9FF89AD2}" type="presParOf" srcId="{61791AF3-7ED4-4BBE-81EC-33A56383A087}" destId="{2C1CE42B-AAF9-4A0D-A249-96CD4538709C}" srcOrd="0" destOrd="0" presId="urn:microsoft.com/office/officeart/2005/8/layout/hierarchy3"/>
    <dgm:cxn modelId="{F67EB4F3-64A1-4E0A-97A0-E4D1C3CBDAD4}" type="presParOf" srcId="{61791AF3-7ED4-4BBE-81EC-33A56383A087}" destId="{93C550CA-0A4B-4DFC-AAC3-74EF6FE239B7}" srcOrd="1" destOrd="0" presId="urn:microsoft.com/office/officeart/2005/8/layout/hierarchy3"/>
    <dgm:cxn modelId="{A489BD76-F628-4546-B3DC-BE80027B855F}" type="presParOf" srcId="{98A99331-3586-40B1-82FA-81EC2C0E339B}" destId="{8539E010-B246-4A8B-A414-7A452339B3BC}" srcOrd="1" destOrd="0" presId="urn:microsoft.com/office/officeart/2005/8/layout/hierarchy3"/>
    <dgm:cxn modelId="{41C950DC-9075-4CBE-A841-CB5EB3CE3129}" type="presParOf" srcId="{8539E010-B246-4A8B-A414-7A452339B3BC}" destId="{29FAEF74-416F-40B6-8249-9984E32B4927}" srcOrd="0" destOrd="0" presId="urn:microsoft.com/office/officeart/2005/8/layout/hierarchy3"/>
    <dgm:cxn modelId="{E3545F29-4CA2-40A7-8CB4-A7FFF205D3CE}" type="presParOf" srcId="{8539E010-B246-4A8B-A414-7A452339B3BC}" destId="{EDF07F42-B1CA-4E36-A211-7333B5DBD647}" srcOrd="1" destOrd="0" presId="urn:microsoft.com/office/officeart/2005/8/layout/hierarchy3"/>
    <dgm:cxn modelId="{E8B249E0-7432-4BFE-88D0-1FA463A30E96}" type="presParOf" srcId="{8539E010-B246-4A8B-A414-7A452339B3BC}" destId="{7CC1F5B4-5BDE-4240-8934-2957661F6F0C}" srcOrd="2" destOrd="0" presId="urn:microsoft.com/office/officeart/2005/8/layout/hierarchy3"/>
    <dgm:cxn modelId="{A4B14173-B4FD-4CB5-BCD1-2E97BC9E3152}" type="presParOf" srcId="{8539E010-B246-4A8B-A414-7A452339B3BC}" destId="{16C76637-FB54-4C73-860F-38BBE2E31E19}" srcOrd="3" destOrd="0" presId="urn:microsoft.com/office/officeart/2005/8/layout/hierarchy3"/>
    <dgm:cxn modelId="{08589166-8754-403F-8289-50EF086331FE}" type="presParOf" srcId="{8539E010-B246-4A8B-A414-7A452339B3BC}" destId="{B34CC10E-B988-4DD9-BE20-7F5D35E03858}" srcOrd="4" destOrd="0" presId="urn:microsoft.com/office/officeart/2005/8/layout/hierarchy3"/>
    <dgm:cxn modelId="{DFFFF848-99F8-414D-A342-BCB2A68984F6}" type="presParOf" srcId="{8539E010-B246-4A8B-A414-7A452339B3BC}" destId="{9C49B72C-72F2-4CAE-ACB8-CCE8D8961054}" srcOrd="5" destOrd="0" presId="urn:microsoft.com/office/officeart/2005/8/layout/hierarchy3"/>
    <dgm:cxn modelId="{5272C6A0-614E-4DC3-A600-223B97046DCF}" type="presParOf" srcId="{8539E010-B246-4A8B-A414-7A452339B3BC}" destId="{C43260CC-5A9F-4B1E-9DAA-6A79A58A2DC7}" srcOrd="6" destOrd="0" presId="urn:microsoft.com/office/officeart/2005/8/layout/hierarchy3"/>
    <dgm:cxn modelId="{1ACE07F8-2D44-4B22-B2B2-CCF32D46824D}" type="presParOf" srcId="{8539E010-B246-4A8B-A414-7A452339B3BC}" destId="{11307F50-19C0-4588-A267-737C1D4A7A07}" srcOrd="7" destOrd="0" presId="urn:microsoft.com/office/officeart/2005/8/layout/hierarchy3"/>
    <dgm:cxn modelId="{8D759072-F53B-44F1-A7E9-7D1E91595E22}" type="presParOf" srcId="{8539E010-B246-4A8B-A414-7A452339B3BC}" destId="{92BF3506-B009-44D6-958F-B79B68E84104}" srcOrd="8" destOrd="0" presId="urn:microsoft.com/office/officeart/2005/8/layout/hierarchy3"/>
    <dgm:cxn modelId="{46F71883-998B-4E47-83DB-42B47E8F08DE}" type="presParOf" srcId="{8539E010-B246-4A8B-A414-7A452339B3BC}" destId="{325E0556-CA1C-435D-815B-D35F82473171}" srcOrd="9" destOrd="0" presId="urn:microsoft.com/office/officeart/2005/8/layout/hierarchy3"/>
    <dgm:cxn modelId="{B70E96E0-5FEE-4EBF-9199-D3B255CFB636}" type="presParOf" srcId="{8539E010-B246-4A8B-A414-7A452339B3BC}" destId="{901C0A6F-B6F7-4FFB-8FF1-D12896D64BB5}" srcOrd="10" destOrd="0" presId="urn:microsoft.com/office/officeart/2005/8/layout/hierarchy3"/>
    <dgm:cxn modelId="{7DB6B323-30F6-4A1A-BF86-466567F8A4FA}" type="presParOf" srcId="{8539E010-B246-4A8B-A414-7A452339B3BC}" destId="{99AB3225-B0F2-497E-8929-8E0FB12309D3}" srcOrd="11" destOrd="0" presId="urn:microsoft.com/office/officeart/2005/8/layout/hierarchy3"/>
    <dgm:cxn modelId="{25772208-91E3-41E1-A19A-C890F195EFD8}" type="presParOf" srcId="{8A979A55-E7E8-4EB1-90B3-2C5D2D6949AC}" destId="{AB6E90EF-FBD7-42A6-9093-8DFCAC147510}" srcOrd="2" destOrd="0" presId="urn:microsoft.com/office/officeart/2005/8/layout/hierarchy3"/>
    <dgm:cxn modelId="{2B40E421-CEA3-49D8-8771-86C0885F8995}" type="presParOf" srcId="{AB6E90EF-FBD7-42A6-9093-8DFCAC147510}" destId="{13A58EAC-DC19-47A6-B151-3AAA333C369C}" srcOrd="0" destOrd="0" presId="urn:microsoft.com/office/officeart/2005/8/layout/hierarchy3"/>
    <dgm:cxn modelId="{34E1594A-6AA3-441B-B394-9B4DA0817CEF}" type="presParOf" srcId="{13A58EAC-DC19-47A6-B151-3AAA333C369C}" destId="{57F824C7-1A89-4E8D-AF69-7117DD77D33C}" srcOrd="0" destOrd="0" presId="urn:microsoft.com/office/officeart/2005/8/layout/hierarchy3"/>
    <dgm:cxn modelId="{E8138DB8-E899-4552-94D0-D66F983E3D06}" type="presParOf" srcId="{13A58EAC-DC19-47A6-B151-3AAA333C369C}" destId="{D7E9C4B4-A96F-499F-90AA-1C03705C6606}" srcOrd="1" destOrd="0" presId="urn:microsoft.com/office/officeart/2005/8/layout/hierarchy3"/>
    <dgm:cxn modelId="{696678BC-CA2E-46B3-B64E-F1FEAA5BFED2}" type="presParOf" srcId="{AB6E90EF-FBD7-42A6-9093-8DFCAC147510}" destId="{47F59CCB-FF8E-407E-B506-ACF48E9F8042}" srcOrd="1" destOrd="0" presId="urn:microsoft.com/office/officeart/2005/8/layout/hierarchy3"/>
    <dgm:cxn modelId="{67E67DBE-95FF-4822-84EA-2212C771BEBE}" type="presParOf" srcId="{47F59CCB-FF8E-407E-B506-ACF48E9F8042}" destId="{ED0DF5B2-D294-4F5F-8328-59D10828C793}" srcOrd="0" destOrd="0" presId="urn:microsoft.com/office/officeart/2005/8/layout/hierarchy3"/>
    <dgm:cxn modelId="{D8CB411F-F3F4-462E-A6D9-3ACF62E529C8}" type="presParOf" srcId="{47F59CCB-FF8E-407E-B506-ACF48E9F8042}" destId="{98D561F2-54A8-470F-A20F-C563F529F2E6}" srcOrd="1" destOrd="0" presId="urn:microsoft.com/office/officeart/2005/8/layout/hierarchy3"/>
    <dgm:cxn modelId="{33E633D6-8641-45AB-AD2C-2D7A41643913}" type="presParOf" srcId="{47F59CCB-FF8E-407E-B506-ACF48E9F8042}" destId="{E212C3C1-3B4A-47D6-A7EE-B5276AFCE7BD}" srcOrd="2" destOrd="0" presId="urn:microsoft.com/office/officeart/2005/8/layout/hierarchy3"/>
    <dgm:cxn modelId="{1DD77EB7-9F27-4E1A-84A7-0C86E6E4B840}" type="presParOf" srcId="{47F59CCB-FF8E-407E-B506-ACF48E9F8042}" destId="{8604D354-AF19-4E3F-A650-9F4FFCA37954}" srcOrd="3" destOrd="0" presId="urn:microsoft.com/office/officeart/2005/8/layout/hierarchy3"/>
    <dgm:cxn modelId="{D95893C2-9823-4FD7-86D1-B2769A56667C}" type="presParOf" srcId="{47F59CCB-FF8E-407E-B506-ACF48E9F8042}" destId="{ACFF6B75-4F64-4A77-B6DC-D3148465A3F6}" srcOrd="4" destOrd="0" presId="urn:microsoft.com/office/officeart/2005/8/layout/hierarchy3"/>
    <dgm:cxn modelId="{34A48F05-2BA7-4CD2-853D-1D2B43918EE4}" type="presParOf" srcId="{47F59CCB-FF8E-407E-B506-ACF48E9F8042}" destId="{493938D0-96A3-4119-94F8-667A696EBF08}" srcOrd="5" destOrd="0" presId="urn:microsoft.com/office/officeart/2005/8/layout/hierarchy3"/>
    <dgm:cxn modelId="{4BCCA095-3046-4EE7-9050-8DF7AEDF82C7}" type="presParOf" srcId="{8A979A55-E7E8-4EB1-90B3-2C5D2D6949AC}" destId="{73CC6202-68BC-44C0-9A52-E2D925BD04A5}" srcOrd="3" destOrd="0" presId="urn:microsoft.com/office/officeart/2005/8/layout/hierarchy3"/>
    <dgm:cxn modelId="{36C58CD6-F43C-49A5-9EE8-CA1F2F4085BD}" type="presParOf" srcId="{73CC6202-68BC-44C0-9A52-E2D925BD04A5}" destId="{D7C8995A-A99E-4B21-A621-88DF59420C44}" srcOrd="0" destOrd="0" presId="urn:microsoft.com/office/officeart/2005/8/layout/hierarchy3"/>
    <dgm:cxn modelId="{FAEAB844-74EF-4241-AD9B-27913E74352E}" type="presParOf" srcId="{D7C8995A-A99E-4B21-A621-88DF59420C44}" destId="{38405C99-A126-4B23-AB40-624D575016F6}" srcOrd="0" destOrd="0" presId="urn:microsoft.com/office/officeart/2005/8/layout/hierarchy3"/>
    <dgm:cxn modelId="{A525F3EA-BF48-4E50-A6C5-68BCDC042F9C}" type="presParOf" srcId="{D7C8995A-A99E-4B21-A621-88DF59420C44}" destId="{F318E557-AF2B-46ED-A432-5FF892D9AC34}" srcOrd="1" destOrd="0" presId="urn:microsoft.com/office/officeart/2005/8/layout/hierarchy3"/>
    <dgm:cxn modelId="{C48BC920-F65A-4D9C-B63D-2445F6E6B69C}" type="presParOf" srcId="{73CC6202-68BC-44C0-9A52-E2D925BD04A5}" destId="{D947D567-D309-4EE2-A2C7-5910B033B78A}" srcOrd="1" destOrd="0" presId="urn:microsoft.com/office/officeart/2005/8/layout/hierarchy3"/>
    <dgm:cxn modelId="{BE02B4C3-763F-4454-80BA-5AD39A779582}" type="presParOf" srcId="{D947D567-D309-4EE2-A2C7-5910B033B78A}" destId="{D44EF55B-E9BF-4D51-8190-1159A58ABF01}" srcOrd="0" destOrd="0" presId="urn:microsoft.com/office/officeart/2005/8/layout/hierarchy3"/>
    <dgm:cxn modelId="{EC7D76C7-2614-45E2-8F51-A39D1B81CC52}" type="presParOf" srcId="{D947D567-D309-4EE2-A2C7-5910B033B78A}" destId="{E0FB4934-D890-400E-99DC-F1BA5C684DE9}" srcOrd="1" destOrd="0" presId="urn:microsoft.com/office/officeart/2005/8/layout/hierarchy3"/>
    <dgm:cxn modelId="{E8DE77DF-5700-4300-8FB4-5D34814AF448}" type="presParOf" srcId="{D947D567-D309-4EE2-A2C7-5910B033B78A}" destId="{3F74B8C7-E00D-41DF-984D-FFDFE964AC69}" srcOrd="2" destOrd="0" presId="urn:microsoft.com/office/officeart/2005/8/layout/hierarchy3"/>
    <dgm:cxn modelId="{EA1AC7FE-96A4-41F3-850A-39A48E0D8B10}" type="presParOf" srcId="{D947D567-D309-4EE2-A2C7-5910B033B78A}" destId="{04042A69-EBA4-48D4-B0E7-BB715E97638E}" srcOrd="3" destOrd="0" presId="urn:microsoft.com/office/officeart/2005/8/layout/hierarchy3"/>
    <dgm:cxn modelId="{DE8084DC-17AE-4282-8201-09F8F26AD744}" type="presParOf" srcId="{D947D567-D309-4EE2-A2C7-5910B033B78A}" destId="{9BADE474-B8DE-4B97-8CB8-F31966E849CB}" srcOrd="4" destOrd="0" presId="urn:microsoft.com/office/officeart/2005/8/layout/hierarchy3"/>
    <dgm:cxn modelId="{35C1DB66-2E13-4560-AE57-E6EB4D20BD96}" type="presParOf" srcId="{D947D567-D309-4EE2-A2C7-5910B033B78A}" destId="{CBD9CCE8-1A63-4774-96F4-66959899DB34}" srcOrd="5" destOrd="0" presId="urn:microsoft.com/office/officeart/2005/8/layout/hierarchy3"/>
    <dgm:cxn modelId="{B40F2993-2BC1-43AA-A71D-A50F11753601}" type="presParOf" srcId="{D947D567-D309-4EE2-A2C7-5910B033B78A}" destId="{83361849-C329-4304-9E42-C48F53E8D6B2}" srcOrd="6" destOrd="0" presId="urn:microsoft.com/office/officeart/2005/8/layout/hierarchy3"/>
    <dgm:cxn modelId="{7C9E0BC8-3B53-4906-92A7-7836B9A23322}" type="presParOf" srcId="{D947D567-D309-4EE2-A2C7-5910B033B78A}" destId="{ED7D0D7F-D025-4FCC-937E-667199C95D41}" srcOrd="7" destOrd="0" presId="urn:microsoft.com/office/officeart/2005/8/layout/hierarchy3"/>
    <dgm:cxn modelId="{602DF926-F2FE-415B-9236-7CDE2C7D7697}" type="presParOf" srcId="{D947D567-D309-4EE2-A2C7-5910B033B78A}" destId="{FDBF1B13-0FA8-4088-9B73-85CB30D1646D}" srcOrd="8" destOrd="0" presId="urn:microsoft.com/office/officeart/2005/8/layout/hierarchy3"/>
    <dgm:cxn modelId="{B0340FEC-111F-4AA0-8F32-882FF19D0576}" type="presParOf" srcId="{D947D567-D309-4EE2-A2C7-5910B033B78A}" destId="{D96CCAEA-06E6-4D1B-8D00-5C0299B3ADD4}" srcOrd="9" destOrd="0" presId="urn:microsoft.com/office/officeart/2005/8/layout/hierarchy3"/>
    <dgm:cxn modelId="{723D3168-53BA-4EBD-B7A5-4C2EBBF3DA4B}" type="presParOf" srcId="{8A979A55-E7E8-4EB1-90B3-2C5D2D6949AC}" destId="{2FF77094-6441-4528-BACD-6B74B464D809}" srcOrd="4" destOrd="0" presId="urn:microsoft.com/office/officeart/2005/8/layout/hierarchy3"/>
    <dgm:cxn modelId="{A0ADD64F-071F-435A-9819-DF9EF7EF29CA}" type="presParOf" srcId="{2FF77094-6441-4528-BACD-6B74B464D809}" destId="{92547DBA-E0B5-42F3-9D98-67426174DEA3}" srcOrd="0" destOrd="0" presId="urn:microsoft.com/office/officeart/2005/8/layout/hierarchy3"/>
    <dgm:cxn modelId="{611ABE10-3046-429D-B052-53739D9F3CDC}" type="presParOf" srcId="{92547DBA-E0B5-42F3-9D98-67426174DEA3}" destId="{81BEFED8-0AA1-47C3-B595-4A2CFD4CB642}" srcOrd="0" destOrd="0" presId="urn:microsoft.com/office/officeart/2005/8/layout/hierarchy3"/>
    <dgm:cxn modelId="{16B40D7F-0C10-4587-AD36-42F99D8561A6}" type="presParOf" srcId="{92547DBA-E0B5-42F3-9D98-67426174DEA3}" destId="{507A65B9-6AAE-47E9-B3AD-38B67CD8EE39}" srcOrd="1" destOrd="0" presId="urn:microsoft.com/office/officeart/2005/8/layout/hierarchy3"/>
    <dgm:cxn modelId="{3D32AEB8-35BF-4017-814F-DD0A480A850C}" type="presParOf" srcId="{2FF77094-6441-4528-BACD-6B74B464D809}" destId="{AEA8B275-DB59-4723-8D19-0B89F7DA1A7E}" srcOrd="1" destOrd="0" presId="urn:microsoft.com/office/officeart/2005/8/layout/hierarchy3"/>
    <dgm:cxn modelId="{8358E1A8-C267-49C7-BC2F-10A414A1E239}" type="presParOf" srcId="{AEA8B275-DB59-4723-8D19-0B89F7DA1A7E}" destId="{B3A27D68-3432-44DF-B194-F6BF09030ECC}" srcOrd="0" destOrd="0" presId="urn:microsoft.com/office/officeart/2005/8/layout/hierarchy3"/>
    <dgm:cxn modelId="{585B28C2-D34F-48A5-971A-4346D7B5653C}" type="presParOf" srcId="{AEA8B275-DB59-4723-8D19-0B89F7DA1A7E}" destId="{03934B2A-E2AC-46A1-A3F3-7CF011F0E4FE}" srcOrd="1" destOrd="0" presId="urn:microsoft.com/office/officeart/2005/8/layout/hierarchy3"/>
    <dgm:cxn modelId="{1AB02496-4EFC-42A0-BC96-D2C0B089C62A}" type="presParOf" srcId="{AEA8B275-DB59-4723-8D19-0B89F7DA1A7E}" destId="{A9226E2C-8936-4076-9107-AD876A39CCC8}" srcOrd="2" destOrd="0" presId="urn:microsoft.com/office/officeart/2005/8/layout/hierarchy3"/>
    <dgm:cxn modelId="{0A5DC119-B401-414D-85B5-837695164EDA}" type="presParOf" srcId="{AEA8B275-DB59-4723-8D19-0B89F7DA1A7E}" destId="{DBA229FD-DFB5-448A-9BC1-1B3AF4234737}" srcOrd="3" destOrd="0" presId="urn:microsoft.com/office/officeart/2005/8/layout/hierarchy3"/>
    <dgm:cxn modelId="{C5EE0C56-E83C-419A-87B3-3A043C54A575}" type="presParOf" srcId="{AEA8B275-DB59-4723-8D19-0B89F7DA1A7E}" destId="{4752FC79-B75B-4423-AF83-0AFFD1C2F8F4}" srcOrd="4" destOrd="0" presId="urn:microsoft.com/office/officeart/2005/8/layout/hierarchy3"/>
    <dgm:cxn modelId="{BD53DBD4-43AA-4B20-85AF-0886E7A8E59F}" type="presParOf" srcId="{AEA8B275-DB59-4723-8D19-0B89F7DA1A7E}" destId="{158B1A95-8A23-4EF2-881F-37B25CF5AE46}" srcOrd="5" destOrd="0" presId="urn:microsoft.com/office/officeart/2005/8/layout/hierarchy3"/>
    <dgm:cxn modelId="{8ABF902A-C61E-4E90-98AA-A183B06AE20D}" type="presParOf" srcId="{AEA8B275-DB59-4723-8D19-0B89F7DA1A7E}" destId="{9DC90158-06EC-477B-BC36-F66E8C402F0D}" srcOrd="6" destOrd="0" presId="urn:microsoft.com/office/officeart/2005/8/layout/hierarchy3"/>
    <dgm:cxn modelId="{8BA5F6B4-75DA-49A9-B7FF-48244EEC83C5}" type="presParOf" srcId="{AEA8B275-DB59-4723-8D19-0B89F7DA1A7E}" destId="{F889B83D-8A02-4678-8124-031CFD318A89}" srcOrd="7" destOrd="0" presId="urn:microsoft.com/office/officeart/2005/8/layout/hierarchy3"/>
    <dgm:cxn modelId="{DC76BAF3-C8B0-491B-B24C-173127405262}" type="presParOf" srcId="{AEA8B275-DB59-4723-8D19-0B89F7DA1A7E}" destId="{4F4D845B-CE64-41DF-A99B-EF8456C0372C}" srcOrd="8" destOrd="0" presId="urn:microsoft.com/office/officeart/2005/8/layout/hierarchy3"/>
    <dgm:cxn modelId="{B8B9AA55-919D-4E3A-B983-2664F37F7AB0}" type="presParOf" srcId="{AEA8B275-DB59-4723-8D19-0B89F7DA1A7E}" destId="{1A557A89-F80E-4F08-91BC-9C51A4BE68D8}" srcOrd="9" destOrd="0" presId="urn:microsoft.com/office/officeart/2005/8/layout/hierarchy3"/>
    <dgm:cxn modelId="{E3DCFB58-FDCC-46A5-96EA-D764885769B5}" type="presParOf" srcId="{AEA8B275-DB59-4723-8D19-0B89F7DA1A7E}" destId="{C63A9431-A922-48BE-9F0D-31867E1F059D}" srcOrd="10" destOrd="0" presId="urn:microsoft.com/office/officeart/2005/8/layout/hierarchy3"/>
    <dgm:cxn modelId="{27BAC5E4-1D3D-4BC5-9634-010C70B204FA}" type="presParOf" srcId="{AEA8B275-DB59-4723-8D19-0B89F7DA1A7E}" destId="{65933C70-702F-4B61-8A4E-93C200E2438F}" srcOrd="11" destOrd="0" presId="urn:microsoft.com/office/officeart/2005/8/layout/hierarchy3"/>
    <dgm:cxn modelId="{3CFC464F-3EB6-45ED-880B-71BE6768958E}" type="presParOf" srcId="{AEA8B275-DB59-4723-8D19-0B89F7DA1A7E}" destId="{541F840B-4B3B-4D2B-83F1-B6D84AF50936}" srcOrd="12" destOrd="0" presId="urn:microsoft.com/office/officeart/2005/8/layout/hierarchy3"/>
    <dgm:cxn modelId="{CF841BC0-068B-469D-936D-082F6E1CDF04}" type="presParOf" srcId="{AEA8B275-DB59-4723-8D19-0B89F7DA1A7E}" destId="{7244275D-E54F-4A74-AAA0-5AEC5642EE29}" srcOrd="13" destOrd="0" presId="urn:microsoft.com/office/officeart/2005/8/layout/hierarchy3"/>
  </dgm:cxnLst>
  <dgm:bg>
    <a:solidFill>
      <a:schemeClr val="bg1"/>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5D43A-39A1-424B-B142-8BB90DC5C75D}">
      <dsp:nvSpPr>
        <dsp:cNvPr id="0" name=""/>
        <dsp:cNvSpPr/>
      </dsp:nvSpPr>
      <dsp:spPr>
        <a:xfrm>
          <a:off x="136820" y="1750660"/>
          <a:ext cx="1544009" cy="96180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6ABEF-20D1-41E8-800A-4DE91B590CCF}">
      <dsp:nvSpPr>
        <dsp:cNvPr id="0" name=""/>
        <dsp:cNvSpPr/>
      </dsp:nvSpPr>
      <dsp:spPr>
        <a:xfrm>
          <a:off x="1022836" y="1749822"/>
          <a:ext cx="2162774" cy="2162774"/>
        </a:xfrm>
        <a:prstGeom prst="leftCircularArrow">
          <a:avLst>
            <a:gd name="adj1" fmla="val 3894"/>
            <a:gd name="adj2" fmla="val 487794"/>
            <a:gd name="adj3" fmla="val 2466467"/>
            <a:gd name="adj4" fmla="val 9227651"/>
            <a:gd name="adj5" fmla="val 454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12A7F7-9F88-4EC5-BD18-B850400CA4AB}">
      <dsp:nvSpPr>
        <dsp:cNvPr id="0" name=""/>
        <dsp:cNvSpPr/>
      </dsp:nvSpPr>
      <dsp:spPr>
        <a:xfrm>
          <a:off x="408434" y="2489329"/>
          <a:ext cx="1614840" cy="7791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Light" panose="020F0302020204030204"/>
            </a:rPr>
            <a:t>1500 Respondents</a:t>
          </a:r>
          <a:endParaRPr lang="en-US" sz="1200" kern="1200" dirty="0"/>
        </a:p>
      </dsp:txBody>
      <dsp:txXfrm>
        <a:off x="431254" y="2512149"/>
        <a:ext cx="1569200" cy="733484"/>
      </dsp:txXfrm>
    </dsp:sp>
    <dsp:sp modelId="{164A8B0C-BC2A-4783-B7F2-7D9F19F16908}">
      <dsp:nvSpPr>
        <dsp:cNvPr id="0" name=""/>
        <dsp:cNvSpPr/>
      </dsp:nvSpPr>
      <dsp:spPr>
        <a:xfrm>
          <a:off x="2545865" y="1721385"/>
          <a:ext cx="1565173" cy="11617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AE5AC-B420-4C32-8DAC-D48082CBB851}">
      <dsp:nvSpPr>
        <dsp:cNvPr id="0" name=""/>
        <dsp:cNvSpPr/>
      </dsp:nvSpPr>
      <dsp:spPr>
        <a:xfrm>
          <a:off x="3392343" y="598282"/>
          <a:ext cx="2445855" cy="2445855"/>
        </a:xfrm>
        <a:prstGeom prst="circularArrow">
          <a:avLst>
            <a:gd name="adj1" fmla="val 3444"/>
            <a:gd name="adj2" fmla="val 426701"/>
            <a:gd name="adj3" fmla="val 19148770"/>
            <a:gd name="adj4" fmla="val 12326493"/>
            <a:gd name="adj5" fmla="val 401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123401-DD3A-4000-AA09-11E2D64EA633}">
      <dsp:nvSpPr>
        <dsp:cNvPr id="0" name=""/>
        <dsp:cNvSpPr/>
      </dsp:nvSpPr>
      <dsp:spPr>
        <a:xfrm>
          <a:off x="2785914" y="1335050"/>
          <a:ext cx="1614840" cy="7880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9 participants &amp; 3 community researchers</a:t>
          </a:r>
          <a:endParaRPr lang="en-US" sz="1200" kern="1200" dirty="0"/>
        </a:p>
      </dsp:txBody>
      <dsp:txXfrm>
        <a:off x="2808997" y="1358133"/>
        <a:ext cx="1568674" cy="741929"/>
      </dsp:txXfrm>
    </dsp:sp>
    <dsp:sp modelId="{BADD50C3-4857-4AB4-8C42-6C677F8CA125}">
      <dsp:nvSpPr>
        <dsp:cNvPr id="0" name=""/>
        <dsp:cNvSpPr/>
      </dsp:nvSpPr>
      <dsp:spPr>
        <a:xfrm>
          <a:off x="4971959" y="1735714"/>
          <a:ext cx="1552238" cy="104791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C12594-C11B-4552-A0F4-96C9E0101519}">
      <dsp:nvSpPr>
        <dsp:cNvPr id="0" name=""/>
        <dsp:cNvSpPr/>
      </dsp:nvSpPr>
      <dsp:spPr>
        <a:xfrm>
          <a:off x="5849908" y="1672724"/>
          <a:ext cx="2238857" cy="2238857"/>
        </a:xfrm>
        <a:prstGeom prst="leftCircularArrow">
          <a:avLst>
            <a:gd name="adj1" fmla="val 3762"/>
            <a:gd name="adj2" fmla="val 469717"/>
            <a:gd name="adj3" fmla="val 2418182"/>
            <a:gd name="adj4" fmla="val 9197443"/>
            <a:gd name="adj5" fmla="val 438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FA50CD-2835-4FF8-A6DD-A2E101204ABE}">
      <dsp:nvSpPr>
        <dsp:cNvPr id="0" name=""/>
        <dsp:cNvSpPr/>
      </dsp:nvSpPr>
      <dsp:spPr>
        <a:xfrm>
          <a:off x="5162400" y="2587604"/>
          <a:ext cx="1776921" cy="6666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Approximately 115 residents</a:t>
          </a:r>
          <a:endParaRPr lang="en-US" sz="1200" kern="1200" dirty="0"/>
        </a:p>
      </dsp:txBody>
      <dsp:txXfrm>
        <a:off x="5181926" y="2607130"/>
        <a:ext cx="1737869" cy="627628"/>
      </dsp:txXfrm>
    </dsp:sp>
    <dsp:sp modelId="{09AB282D-D44B-45A6-BC9A-0028D2F2DC42}">
      <dsp:nvSpPr>
        <dsp:cNvPr id="0" name=""/>
        <dsp:cNvSpPr/>
      </dsp:nvSpPr>
      <dsp:spPr>
        <a:xfrm>
          <a:off x="7459611" y="1727577"/>
          <a:ext cx="1541502" cy="109841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ECCB6A-25E8-4A84-8A28-A0EAD62EB0FE}">
      <dsp:nvSpPr>
        <dsp:cNvPr id="0" name=""/>
        <dsp:cNvSpPr/>
      </dsp:nvSpPr>
      <dsp:spPr>
        <a:xfrm>
          <a:off x="8347901" y="503639"/>
          <a:ext cx="2393166" cy="2393166"/>
        </a:xfrm>
        <a:prstGeom prst="circularArrow">
          <a:avLst>
            <a:gd name="adj1" fmla="val 3519"/>
            <a:gd name="adj2" fmla="val 436885"/>
            <a:gd name="adj3" fmla="val 19212508"/>
            <a:gd name="adj4" fmla="val 12400415"/>
            <a:gd name="adj5" fmla="val 41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78DFDC-D69C-47AA-8771-A48DAA50DE55}">
      <dsp:nvSpPr>
        <dsp:cNvPr id="0" name=""/>
        <dsp:cNvSpPr/>
      </dsp:nvSpPr>
      <dsp:spPr>
        <a:xfrm>
          <a:off x="7749357" y="1204028"/>
          <a:ext cx="1614840" cy="593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Sent to 145 residents</a:t>
          </a:r>
          <a:endParaRPr lang="en-US" sz="1200" kern="1200" dirty="0"/>
        </a:p>
      </dsp:txBody>
      <dsp:txXfrm>
        <a:off x="7766747" y="1221418"/>
        <a:ext cx="1580060" cy="558969"/>
      </dsp:txXfrm>
    </dsp:sp>
    <dsp:sp modelId="{D7018DFB-71F0-4A37-A329-AAAEEA1E41D0}">
      <dsp:nvSpPr>
        <dsp:cNvPr id="0" name=""/>
        <dsp:cNvSpPr/>
      </dsp:nvSpPr>
      <dsp:spPr>
        <a:xfrm>
          <a:off x="9797178" y="1651325"/>
          <a:ext cx="1742392" cy="10437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8006E-B82B-4F74-A71C-E89DAE2240FC}">
      <dsp:nvSpPr>
        <dsp:cNvPr id="0" name=""/>
        <dsp:cNvSpPr/>
      </dsp:nvSpPr>
      <dsp:spPr>
        <a:xfrm>
          <a:off x="10055590" y="2416092"/>
          <a:ext cx="1831131" cy="10125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dirty="0"/>
            <a:t>Action plans shared with Older Peoples’ Reference Group for feedback</a:t>
          </a:r>
          <a:endParaRPr lang="en-US" sz="1200" kern="1200" dirty="0"/>
        </a:p>
      </dsp:txBody>
      <dsp:txXfrm>
        <a:off x="10085248" y="2445750"/>
        <a:ext cx="1771815" cy="953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3CFB2-969E-4160-915B-409C2B94761C}">
      <dsp:nvSpPr>
        <dsp:cNvPr id="0" name=""/>
        <dsp:cNvSpPr/>
      </dsp:nvSpPr>
      <dsp:spPr>
        <a:xfrm>
          <a:off x="347092" y="2832"/>
          <a:ext cx="1735986" cy="513255"/>
        </a:xfrm>
        <a:prstGeom prst="roundRect">
          <a:avLst>
            <a:gd name="adj" fmla="val 10000"/>
          </a:avLst>
        </a:prstGeom>
        <a:solidFill>
          <a:srgbClr val="EF7D04"/>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bg1"/>
              </a:solidFill>
            </a:rPr>
            <a:t>I</a:t>
          </a:r>
          <a:r>
            <a:rPr lang="en-US" sz="1200" b="1" kern="1200" dirty="0">
              <a:solidFill>
                <a:schemeClr val="bg1"/>
              </a:solidFill>
              <a:latin typeface="Calibri"/>
              <a:cs typeface="Calibri"/>
            </a:rPr>
            <a:t>nformation and Communication</a:t>
          </a:r>
        </a:p>
      </dsp:txBody>
      <dsp:txXfrm>
        <a:off x="362125" y="17865"/>
        <a:ext cx="1705920" cy="483189"/>
      </dsp:txXfrm>
    </dsp:sp>
    <dsp:sp modelId="{77F9D31B-A7F3-4FCC-B295-BA8E1BC483B6}">
      <dsp:nvSpPr>
        <dsp:cNvPr id="0" name=""/>
        <dsp:cNvSpPr/>
      </dsp:nvSpPr>
      <dsp:spPr>
        <a:xfrm>
          <a:off x="520690" y="516087"/>
          <a:ext cx="173598" cy="498048"/>
        </a:xfrm>
        <a:custGeom>
          <a:avLst/>
          <a:gdLst/>
          <a:ahLst/>
          <a:cxnLst/>
          <a:rect l="0" t="0" r="0" b="0"/>
          <a:pathLst>
            <a:path>
              <a:moveTo>
                <a:pt x="0" y="0"/>
              </a:moveTo>
              <a:lnTo>
                <a:pt x="0" y="498048"/>
              </a:lnTo>
              <a:lnTo>
                <a:pt x="173598" y="4980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9D71D-B162-4B73-8562-BBDD32C5797A}">
      <dsp:nvSpPr>
        <dsp:cNvPr id="0" name=""/>
        <dsp:cNvSpPr/>
      </dsp:nvSpPr>
      <dsp:spPr>
        <a:xfrm>
          <a:off x="694289" y="625242"/>
          <a:ext cx="1796630" cy="777788"/>
        </a:xfrm>
        <a:prstGeom prst="roundRect">
          <a:avLst>
            <a:gd name="adj" fmla="val 10000"/>
          </a:avLst>
        </a:prstGeom>
        <a:solidFill>
          <a:srgbClr val="FFF5EB">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Positive Visibility of Healthy Ageing &amp; older residents as consumers &amp; active participants</a:t>
          </a:r>
        </a:p>
      </dsp:txBody>
      <dsp:txXfrm>
        <a:off x="717070" y="648023"/>
        <a:ext cx="1751068" cy="732226"/>
      </dsp:txXfrm>
    </dsp:sp>
    <dsp:sp modelId="{E6DA931D-52FE-4802-A620-F2EB254BE157}">
      <dsp:nvSpPr>
        <dsp:cNvPr id="0" name=""/>
        <dsp:cNvSpPr/>
      </dsp:nvSpPr>
      <dsp:spPr>
        <a:xfrm>
          <a:off x="520690" y="516087"/>
          <a:ext cx="173598" cy="1547263"/>
        </a:xfrm>
        <a:custGeom>
          <a:avLst/>
          <a:gdLst/>
          <a:ahLst/>
          <a:cxnLst/>
          <a:rect l="0" t="0" r="0" b="0"/>
          <a:pathLst>
            <a:path>
              <a:moveTo>
                <a:pt x="0" y="0"/>
              </a:moveTo>
              <a:lnTo>
                <a:pt x="0" y="1547263"/>
              </a:lnTo>
              <a:lnTo>
                <a:pt x="173598" y="1547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87CC0B-D969-4C8F-8F60-001761BE37BB}">
      <dsp:nvSpPr>
        <dsp:cNvPr id="0" name=""/>
        <dsp:cNvSpPr/>
      </dsp:nvSpPr>
      <dsp:spPr>
        <a:xfrm>
          <a:off x="694289" y="1512184"/>
          <a:ext cx="1756783" cy="1102334"/>
        </a:xfrm>
        <a:prstGeom prst="roundRect">
          <a:avLst>
            <a:gd name="adj" fmla="val 10000"/>
          </a:avLst>
        </a:prstGeom>
        <a:solidFill>
          <a:srgbClr val="FFF5EB">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Effectively Communicating Information to Residents – Helping Them To Make Informed Decisions</a:t>
          </a:r>
        </a:p>
      </dsp:txBody>
      <dsp:txXfrm>
        <a:off x="726575" y="1544470"/>
        <a:ext cx="1692211" cy="1037762"/>
      </dsp:txXfrm>
    </dsp:sp>
    <dsp:sp modelId="{1C9DE695-BE97-48E2-8BD8-611485AEDF73}">
      <dsp:nvSpPr>
        <dsp:cNvPr id="0" name=""/>
        <dsp:cNvSpPr/>
      </dsp:nvSpPr>
      <dsp:spPr>
        <a:xfrm>
          <a:off x="520690" y="516087"/>
          <a:ext cx="173598" cy="2671967"/>
        </a:xfrm>
        <a:custGeom>
          <a:avLst/>
          <a:gdLst/>
          <a:ahLst/>
          <a:cxnLst/>
          <a:rect l="0" t="0" r="0" b="0"/>
          <a:pathLst>
            <a:path>
              <a:moveTo>
                <a:pt x="0" y="0"/>
              </a:moveTo>
              <a:lnTo>
                <a:pt x="0" y="2671967"/>
              </a:lnTo>
              <a:lnTo>
                <a:pt x="173598" y="26719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FA0B35-042F-48CA-8029-8DA1598C13C9}">
      <dsp:nvSpPr>
        <dsp:cNvPr id="0" name=""/>
        <dsp:cNvSpPr/>
      </dsp:nvSpPr>
      <dsp:spPr>
        <a:xfrm>
          <a:off x="694289" y="2723672"/>
          <a:ext cx="1712849" cy="928765"/>
        </a:xfrm>
        <a:prstGeom prst="roundRect">
          <a:avLst>
            <a:gd name="adj" fmla="val 10000"/>
          </a:avLst>
        </a:prstGeom>
        <a:solidFill>
          <a:srgbClr val="FFF5EB">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Enabling Residents to Communicate What They Need and Their Preferences</a:t>
          </a:r>
        </a:p>
      </dsp:txBody>
      <dsp:txXfrm>
        <a:off x="721492" y="2750875"/>
        <a:ext cx="1658443" cy="874359"/>
      </dsp:txXfrm>
    </dsp:sp>
    <dsp:sp modelId="{45D78A06-8FA5-4CF2-B682-C2906F0A8CAE}">
      <dsp:nvSpPr>
        <dsp:cNvPr id="0" name=""/>
        <dsp:cNvSpPr/>
      </dsp:nvSpPr>
      <dsp:spPr>
        <a:xfrm>
          <a:off x="520690" y="516087"/>
          <a:ext cx="173598" cy="3401071"/>
        </a:xfrm>
        <a:custGeom>
          <a:avLst/>
          <a:gdLst/>
          <a:ahLst/>
          <a:cxnLst/>
          <a:rect l="0" t="0" r="0" b="0"/>
          <a:pathLst>
            <a:path>
              <a:moveTo>
                <a:pt x="0" y="0"/>
              </a:moveTo>
              <a:lnTo>
                <a:pt x="0" y="3401071"/>
              </a:lnTo>
              <a:lnTo>
                <a:pt x="173598" y="3401071"/>
              </a:lnTo>
            </a:path>
          </a:pathLst>
        </a:custGeom>
        <a:noFill/>
        <a:ln w="12700" cap="flat" cmpd="sng" algn="ctr">
          <a:solidFill>
            <a:srgbClr val="00A897"/>
          </a:solidFill>
          <a:prstDash val="solid"/>
          <a:miter lim="800000"/>
        </a:ln>
        <a:effectLst/>
      </dsp:spPr>
      <dsp:style>
        <a:lnRef idx="2">
          <a:scrgbClr r="0" g="0" b="0"/>
        </a:lnRef>
        <a:fillRef idx="0">
          <a:scrgbClr r="0" g="0" b="0"/>
        </a:fillRef>
        <a:effectRef idx="0">
          <a:scrgbClr r="0" g="0" b="0"/>
        </a:effectRef>
        <a:fontRef idx="minor"/>
      </dsp:style>
    </dsp:sp>
    <dsp:sp modelId="{8DE5D3EC-B61C-459D-8A66-E377AA0F9D5B}">
      <dsp:nvSpPr>
        <dsp:cNvPr id="0" name=""/>
        <dsp:cNvSpPr/>
      </dsp:nvSpPr>
      <dsp:spPr>
        <a:xfrm>
          <a:off x="694289" y="3761592"/>
          <a:ext cx="1777580" cy="311132"/>
        </a:xfrm>
        <a:prstGeom prst="roundRect">
          <a:avLst>
            <a:gd name="adj" fmla="val 10000"/>
          </a:avLst>
        </a:prstGeom>
        <a:solidFill>
          <a:srgbClr val="FFF5EB">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Digital Inclusion</a:t>
          </a:r>
        </a:p>
      </dsp:txBody>
      <dsp:txXfrm>
        <a:off x="703402" y="3770705"/>
        <a:ext cx="1759354" cy="292906"/>
      </dsp:txXfrm>
    </dsp:sp>
    <dsp:sp modelId="{2C1CE42B-AAF9-4A0D-A249-96CD4538709C}">
      <dsp:nvSpPr>
        <dsp:cNvPr id="0" name=""/>
        <dsp:cNvSpPr/>
      </dsp:nvSpPr>
      <dsp:spPr>
        <a:xfrm>
          <a:off x="2362031" y="2832"/>
          <a:ext cx="1735986" cy="523345"/>
        </a:xfrm>
        <a:prstGeom prst="roundRect">
          <a:avLst>
            <a:gd name="adj" fmla="val 10000"/>
          </a:avLst>
        </a:prstGeom>
        <a:solidFill>
          <a:srgbClr val="E5232E"/>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a:cs typeface="Calibri"/>
            </a:rPr>
            <a:t>Home</a:t>
          </a:r>
        </a:p>
      </dsp:txBody>
      <dsp:txXfrm>
        <a:off x="2377359" y="18160"/>
        <a:ext cx="1705330" cy="492689"/>
      </dsp:txXfrm>
    </dsp:sp>
    <dsp:sp modelId="{29FAEF74-416F-40B6-8249-9984E32B4927}">
      <dsp:nvSpPr>
        <dsp:cNvPr id="0" name=""/>
        <dsp:cNvSpPr/>
      </dsp:nvSpPr>
      <dsp:spPr>
        <a:xfrm>
          <a:off x="2535630" y="526178"/>
          <a:ext cx="173598" cy="255405"/>
        </a:xfrm>
        <a:custGeom>
          <a:avLst/>
          <a:gdLst/>
          <a:ahLst/>
          <a:cxnLst/>
          <a:rect l="0" t="0" r="0" b="0"/>
          <a:pathLst>
            <a:path>
              <a:moveTo>
                <a:pt x="0" y="0"/>
              </a:moveTo>
              <a:lnTo>
                <a:pt x="0" y="255405"/>
              </a:lnTo>
              <a:lnTo>
                <a:pt x="173598" y="2554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F07F42-B1CA-4E36-A211-7333B5DBD647}">
      <dsp:nvSpPr>
        <dsp:cNvPr id="0" name=""/>
        <dsp:cNvSpPr/>
      </dsp:nvSpPr>
      <dsp:spPr>
        <a:xfrm>
          <a:off x="2709228" y="635332"/>
          <a:ext cx="1577749" cy="292502"/>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Calibri"/>
              <a:cs typeface="Calibri"/>
            </a:rPr>
            <a:t>Communication</a:t>
          </a:r>
        </a:p>
      </dsp:txBody>
      <dsp:txXfrm>
        <a:off x="2717795" y="643899"/>
        <a:ext cx="1560615" cy="275368"/>
      </dsp:txXfrm>
    </dsp:sp>
    <dsp:sp modelId="{7CC1F5B4-5BDE-4240-8934-2957661F6F0C}">
      <dsp:nvSpPr>
        <dsp:cNvPr id="0" name=""/>
        <dsp:cNvSpPr/>
      </dsp:nvSpPr>
      <dsp:spPr>
        <a:xfrm>
          <a:off x="2535630" y="526178"/>
          <a:ext cx="173598" cy="656312"/>
        </a:xfrm>
        <a:custGeom>
          <a:avLst/>
          <a:gdLst/>
          <a:ahLst/>
          <a:cxnLst/>
          <a:rect l="0" t="0" r="0" b="0"/>
          <a:pathLst>
            <a:path>
              <a:moveTo>
                <a:pt x="0" y="0"/>
              </a:moveTo>
              <a:lnTo>
                <a:pt x="0" y="656312"/>
              </a:lnTo>
              <a:lnTo>
                <a:pt x="173598" y="6563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76637-FB54-4C73-860F-38BBE2E31E19}">
      <dsp:nvSpPr>
        <dsp:cNvPr id="0" name=""/>
        <dsp:cNvSpPr/>
      </dsp:nvSpPr>
      <dsp:spPr>
        <a:xfrm>
          <a:off x="2709228" y="1036988"/>
          <a:ext cx="1577749" cy="291004"/>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Calibri"/>
              <a:cs typeface="Calibri"/>
            </a:rPr>
            <a:t>Warm Home</a:t>
          </a:r>
        </a:p>
      </dsp:txBody>
      <dsp:txXfrm>
        <a:off x="2717751" y="1045511"/>
        <a:ext cx="1560703" cy="273958"/>
      </dsp:txXfrm>
    </dsp:sp>
    <dsp:sp modelId="{B34CC10E-B988-4DD9-BE20-7F5D35E03858}">
      <dsp:nvSpPr>
        <dsp:cNvPr id="0" name=""/>
        <dsp:cNvSpPr/>
      </dsp:nvSpPr>
      <dsp:spPr>
        <a:xfrm>
          <a:off x="2535630" y="526178"/>
          <a:ext cx="173598" cy="1161548"/>
        </a:xfrm>
        <a:custGeom>
          <a:avLst/>
          <a:gdLst/>
          <a:ahLst/>
          <a:cxnLst/>
          <a:rect l="0" t="0" r="0" b="0"/>
          <a:pathLst>
            <a:path>
              <a:moveTo>
                <a:pt x="0" y="0"/>
              </a:moveTo>
              <a:lnTo>
                <a:pt x="0" y="1161548"/>
              </a:lnTo>
              <a:lnTo>
                <a:pt x="173598" y="1161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49B72C-72F2-4CAE-ACB8-CCE8D8961054}">
      <dsp:nvSpPr>
        <dsp:cNvPr id="0" name=""/>
        <dsp:cNvSpPr/>
      </dsp:nvSpPr>
      <dsp:spPr>
        <a:xfrm>
          <a:off x="2709228" y="1437147"/>
          <a:ext cx="1577749" cy="501157"/>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Safety, Maintenance, Adaptations and Independence</a:t>
          </a:r>
        </a:p>
      </dsp:txBody>
      <dsp:txXfrm>
        <a:off x="2723906" y="1451825"/>
        <a:ext cx="1548393" cy="471801"/>
      </dsp:txXfrm>
    </dsp:sp>
    <dsp:sp modelId="{C43260CC-5A9F-4B1E-9DAA-6A79A58A2DC7}">
      <dsp:nvSpPr>
        <dsp:cNvPr id="0" name=""/>
        <dsp:cNvSpPr/>
      </dsp:nvSpPr>
      <dsp:spPr>
        <a:xfrm>
          <a:off x="2535630" y="526178"/>
          <a:ext cx="173598" cy="1739588"/>
        </a:xfrm>
        <a:custGeom>
          <a:avLst/>
          <a:gdLst/>
          <a:ahLst/>
          <a:cxnLst/>
          <a:rect l="0" t="0" r="0" b="0"/>
          <a:pathLst>
            <a:path>
              <a:moveTo>
                <a:pt x="0" y="0"/>
              </a:moveTo>
              <a:lnTo>
                <a:pt x="0" y="1739588"/>
              </a:lnTo>
              <a:lnTo>
                <a:pt x="173598" y="17395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307F50-19C0-4588-A267-737C1D4A7A07}">
      <dsp:nvSpPr>
        <dsp:cNvPr id="0" name=""/>
        <dsp:cNvSpPr/>
      </dsp:nvSpPr>
      <dsp:spPr>
        <a:xfrm>
          <a:off x="2709228" y="2047458"/>
          <a:ext cx="1577749" cy="436616"/>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Specialist Housing</a:t>
          </a:r>
        </a:p>
      </dsp:txBody>
      <dsp:txXfrm>
        <a:off x="2722016" y="2060246"/>
        <a:ext cx="1552173" cy="411040"/>
      </dsp:txXfrm>
    </dsp:sp>
    <dsp:sp modelId="{92BF3506-B009-44D6-958F-B79B68E84104}">
      <dsp:nvSpPr>
        <dsp:cNvPr id="0" name=""/>
        <dsp:cNvSpPr/>
      </dsp:nvSpPr>
      <dsp:spPr>
        <a:xfrm>
          <a:off x="2535630" y="526178"/>
          <a:ext cx="173598" cy="2285359"/>
        </a:xfrm>
        <a:custGeom>
          <a:avLst/>
          <a:gdLst/>
          <a:ahLst/>
          <a:cxnLst/>
          <a:rect l="0" t="0" r="0" b="0"/>
          <a:pathLst>
            <a:path>
              <a:moveTo>
                <a:pt x="0" y="0"/>
              </a:moveTo>
              <a:lnTo>
                <a:pt x="0" y="2285359"/>
              </a:lnTo>
              <a:lnTo>
                <a:pt x="173598" y="22853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E0556-CA1C-435D-815B-D35F82473171}">
      <dsp:nvSpPr>
        <dsp:cNvPr id="0" name=""/>
        <dsp:cNvSpPr/>
      </dsp:nvSpPr>
      <dsp:spPr>
        <a:xfrm>
          <a:off x="2709228" y="2593229"/>
          <a:ext cx="1577749" cy="436616"/>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Homelessness and Rough Sleeping</a:t>
          </a:r>
        </a:p>
      </dsp:txBody>
      <dsp:txXfrm>
        <a:off x="2722016" y="2606017"/>
        <a:ext cx="1552173" cy="411040"/>
      </dsp:txXfrm>
    </dsp:sp>
    <dsp:sp modelId="{901C0A6F-B6F7-4FFB-8FF1-D12896D64BB5}">
      <dsp:nvSpPr>
        <dsp:cNvPr id="0" name=""/>
        <dsp:cNvSpPr/>
      </dsp:nvSpPr>
      <dsp:spPr>
        <a:xfrm>
          <a:off x="2535630" y="526178"/>
          <a:ext cx="173598" cy="2758131"/>
        </a:xfrm>
        <a:custGeom>
          <a:avLst/>
          <a:gdLst/>
          <a:ahLst/>
          <a:cxnLst/>
          <a:rect l="0" t="0" r="0" b="0"/>
          <a:pathLst>
            <a:path>
              <a:moveTo>
                <a:pt x="0" y="0"/>
              </a:moveTo>
              <a:lnTo>
                <a:pt x="0" y="2758131"/>
              </a:lnTo>
              <a:lnTo>
                <a:pt x="173598" y="27581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B3225-B0F2-497E-8929-8E0FB12309D3}">
      <dsp:nvSpPr>
        <dsp:cNvPr id="0" name=""/>
        <dsp:cNvSpPr/>
      </dsp:nvSpPr>
      <dsp:spPr>
        <a:xfrm>
          <a:off x="2709228" y="3138999"/>
          <a:ext cx="1577749" cy="290620"/>
        </a:xfrm>
        <a:prstGeom prst="roundRect">
          <a:avLst>
            <a:gd name="adj" fmla="val 10000"/>
          </a:avLst>
        </a:prstGeom>
        <a:solidFill>
          <a:srgbClr val="FDEDEE">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Calibri"/>
              <a:cs typeface="Calibri"/>
            </a:rPr>
            <a:t>Domestic and Sexual </a:t>
          </a:r>
          <a:r>
            <a:rPr lang="en-US" sz="1200" b="0" kern="1200">
              <a:latin typeface="Calibri"/>
              <a:cs typeface="Calibri"/>
            </a:rPr>
            <a:t>Violence</a:t>
          </a:r>
        </a:p>
      </dsp:txBody>
      <dsp:txXfrm>
        <a:off x="2717740" y="3147511"/>
        <a:ext cx="1560725" cy="273596"/>
      </dsp:txXfrm>
    </dsp:sp>
    <dsp:sp modelId="{57F824C7-1A89-4E8D-AF69-7117DD77D33C}">
      <dsp:nvSpPr>
        <dsp:cNvPr id="0" name=""/>
        <dsp:cNvSpPr/>
      </dsp:nvSpPr>
      <dsp:spPr>
        <a:xfrm>
          <a:off x="4316326" y="2832"/>
          <a:ext cx="1913025" cy="436616"/>
        </a:xfrm>
        <a:prstGeom prst="roundRect">
          <a:avLst>
            <a:gd name="adj" fmla="val 10000"/>
          </a:avLst>
        </a:prstGeom>
        <a:solidFill>
          <a:srgbClr val="7552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n-lt"/>
              <a:cs typeface="Calibri"/>
            </a:rPr>
            <a:t>Finance, Employment, Volunteering and Retirement</a:t>
          </a:r>
          <a:endParaRPr lang="en-US" sz="1200" kern="1200" dirty="0">
            <a:solidFill>
              <a:schemeClr val="bg1"/>
            </a:solidFill>
            <a:latin typeface="+mn-lt"/>
          </a:endParaRPr>
        </a:p>
      </dsp:txBody>
      <dsp:txXfrm>
        <a:off x="4329114" y="15620"/>
        <a:ext cx="1887449" cy="411040"/>
      </dsp:txXfrm>
    </dsp:sp>
    <dsp:sp modelId="{ED0DF5B2-D294-4F5F-8328-59D10828C793}">
      <dsp:nvSpPr>
        <dsp:cNvPr id="0" name=""/>
        <dsp:cNvSpPr/>
      </dsp:nvSpPr>
      <dsp:spPr>
        <a:xfrm>
          <a:off x="4507628" y="439448"/>
          <a:ext cx="191302" cy="327462"/>
        </a:xfrm>
        <a:custGeom>
          <a:avLst/>
          <a:gdLst/>
          <a:ahLst/>
          <a:cxnLst/>
          <a:rect l="0" t="0" r="0" b="0"/>
          <a:pathLst>
            <a:path>
              <a:moveTo>
                <a:pt x="0" y="0"/>
              </a:moveTo>
              <a:lnTo>
                <a:pt x="0" y="327462"/>
              </a:lnTo>
              <a:lnTo>
                <a:pt x="191302" y="3274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561F2-54A8-470F-A20F-C563F529F2E6}">
      <dsp:nvSpPr>
        <dsp:cNvPr id="0" name=""/>
        <dsp:cNvSpPr/>
      </dsp:nvSpPr>
      <dsp:spPr>
        <a:xfrm>
          <a:off x="4698931" y="548602"/>
          <a:ext cx="1825573" cy="436616"/>
        </a:xfrm>
        <a:prstGeom prst="roundRect">
          <a:avLst>
            <a:gd name="adj" fmla="val 10000"/>
          </a:avLst>
        </a:prstGeom>
        <a:solidFill>
          <a:srgbClr val="F2EEF6">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Income </a:t>
          </a:r>
          <a:r>
            <a:rPr lang="en-US" sz="1200" kern="1200" dirty="0" err="1">
              <a:latin typeface="Calibri"/>
              <a:cs typeface="Calibri"/>
            </a:rPr>
            <a:t>Maximisation</a:t>
          </a:r>
          <a:endParaRPr lang="en-US" sz="1200" kern="1200" dirty="0">
            <a:latin typeface="Calibri"/>
            <a:cs typeface="Calibri"/>
          </a:endParaRPr>
        </a:p>
      </dsp:txBody>
      <dsp:txXfrm>
        <a:off x="4711719" y="561390"/>
        <a:ext cx="1799997" cy="411040"/>
      </dsp:txXfrm>
    </dsp:sp>
    <dsp:sp modelId="{E212C3C1-3B4A-47D6-A7EE-B5276AFCE7BD}">
      <dsp:nvSpPr>
        <dsp:cNvPr id="0" name=""/>
        <dsp:cNvSpPr/>
      </dsp:nvSpPr>
      <dsp:spPr>
        <a:xfrm>
          <a:off x="4507628" y="439448"/>
          <a:ext cx="191302" cy="1001466"/>
        </a:xfrm>
        <a:custGeom>
          <a:avLst/>
          <a:gdLst/>
          <a:ahLst/>
          <a:cxnLst/>
          <a:rect l="0" t="0" r="0" b="0"/>
          <a:pathLst>
            <a:path>
              <a:moveTo>
                <a:pt x="0" y="0"/>
              </a:moveTo>
              <a:lnTo>
                <a:pt x="0" y="1001466"/>
              </a:lnTo>
              <a:lnTo>
                <a:pt x="191302" y="10014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04D354-AF19-4E3F-A650-9F4FFCA37954}">
      <dsp:nvSpPr>
        <dsp:cNvPr id="0" name=""/>
        <dsp:cNvSpPr/>
      </dsp:nvSpPr>
      <dsp:spPr>
        <a:xfrm>
          <a:off x="4698931" y="1094373"/>
          <a:ext cx="1844616" cy="693084"/>
        </a:xfrm>
        <a:prstGeom prst="roundRect">
          <a:avLst>
            <a:gd name="adj" fmla="val 10000"/>
          </a:avLst>
        </a:prstGeom>
        <a:solidFill>
          <a:srgbClr val="F2EEF6">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Calibri"/>
              <a:cs typeface="Calibri"/>
            </a:rPr>
            <a:t>Employment Opportunities, Variety and Support</a:t>
          </a:r>
        </a:p>
      </dsp:txBody>
      <dsp:txXfrm>
        <a:off x="4719231" y="1114673"/>
        <a:ext cx="1804016" cy="652484"/>
      </dsp:txXfrm>
    </dsp:sp>
    <dsp:sp modelId="{ACFF6B75-4F64-4A77-B6DC-D3148465A3F6}">
      <dsp:nvSpPr>
        <dsp:cNvPr id="0" name=""/>
        <dsp:cNvSpPr/>
      </dsp:nvSpPr>
      <dsp:spPr>
        <a:xfrm>
          <a:off x="4507628" y="439448"/>
          <a:ext cx="191302" cy="1731317"/>
        </a:xfrm>
        <a:custGeom>
          <a:avLst/>
          <a:gdLst/>
          <a:ahLst/>
          <a:cxnLst/>
          <a:rect l="0" t="0" r="0" b="0"/>
          <a:pathLst>
            <a:path>
              <a:moveTo>
                <a:pt x="0" y="0"/>
              </a:moveTo>
              <a:lnTo>
                <a:pt x="0" y="1731317"/>
              </a:lnTo>
              <a:lnTo>
                <a:pt x="191302" y="1731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3938D0-96A3-4119-94F8-667A696EBF08}">
      <dsp:nvSpPr>
        <dsp:cNvPr id="0" name=""/>
        <dsp:cNvSpPr/>
      </dsp:nvSpPr>
      <dsp:spPr>
        <a:xfrm>
          <a:off x="4698931" y="1896612"/>
          <a:ext cx="1750873" cy="548307"/>
        </a:xfrm>
        <a:prstGeom prst="roundRect">
          <a:avLst>
            <a:gd name="adj" fmla="val 10000"/>
          </a:avLst>
        </a:prstGeom>
        <a:solidFill>
          <a:srgbClr val="F2EEF6">
            <a:alpha val="90000"/>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Volunteering Opportunities and Variety</a:t>
          </a:r>
        </a:p>
      </dsp:txBody>
      <dsp:txXfrm>
        <a:off x="4714990" y="1912671"/>
        <a:ext cx="1718755" cy="516189"/>
      </dsp:txXfrm>
    </dsp:sp>
    <dsp:sp modelId="{38405C99-A126-4B23-AB40-624D575016F6}">
      <dsp:nvSpPr>
        <dsp:cNvPr id="0" name=""/>
        <dsp:cNvSpPr/>
      </dsp:nvSpPr>
      <dsp:spPr>
        <a:xfrm>
          <a:off x="6447660" y="2832"/>
          <a:ext cx="1735986" cy="525280"/>
        </a:xfrm>
        <a:prstGeom prst="roundRect">
          <a:avLst>
            <a:gd name="adj" fmla="val 10000"/>
          </a:avLst>
        </a:prstGeom>
        <a:solidFill>
          <a:srgbClr val="FAC323"/>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Calibri"/>
              <a:cs typeface="Calibri"/>
            </a:rPr>
            <a:t>Community, Connection and </a:t>
          </a:r>
          <a:r>
            <a:rPr lang="en-US" sz="1200" b="1" kern="1200" dirty="0" err="1">
              <a:solidFill>
                <a:schemeClr val="tx1"/>
              </a:solidFill>
              <a:latin typeface="Calibri"/>
              <a:cs typeface="Calibri"/>
            </a:rPr>
            <a:t>Neighbourhood</a:t>
          </a:r>
          <a:endParaRPr lang="en-US" sz="1200" b="1" kern="1200" dirty="0">
            <a:solidFill>
              <a:schemeClr val="tx1"/>
            </a:solidFill>
            <a:latin typeface="Calibri"/>
            <a:cs typeface="Calibri"/>
          </a:endParaRPr>
        </a:p>
      </dsp:txBody>
      <dsp:txXfrm>
        <a:off x="6463045" y="18217"/>
        <a:ext cx="1705216" cy="494510"/>
      </dsp:txXfrm>
    </dsp:sp>
    <dsp:sp modelId="{D44EF55B-E9BF-4D51-8190-1159A58ABF01}">
      <dsp:nvSpPr>
        <dsp:cNvPr id="0" name=""/>
        <dsp:cNvSpPr/>
      </dsp:nvSpPr>
      <dsp:spPr>
        <a:xfrm>
          <a:off x="6621259" y="528112"/>
          <a:ext cx="173598" cy="554708"/>
        </a:xfrm>
        <a:custGeom>
          <a:avLst/>
          <a:gdLst/>
          <a:ahLst/>
          <a:cxnLst/>
          <a:rect l="0" t="0" r="0" b="0"/>
          <a:pathLst>
            <a:path>
              <a:moveTo>
                <a:pt x="0" y="0"/>
              </a:moveTo>
              <a:lnTo>
                <a:pt x="0" y="554708"/>
              </a:lnTo>
              <a:lnTo>
                <a:pt x="173598" y="55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FB4934-D890-400E-99DC-F1BA5C684DE9}">
      <dsp:nvSpPr>
        <dsp:cNvPr id="0" name=""/>
        <dsp:cNvSpPr/>
      </dsp:nvSpPr>
      <dsp:spPr>
        <a:xfrm>
          <a:off x="6794857" y="637266"/>
          <a:ext cx="1578169" cy="891107"/>
        </a:xfrm>
        <a:prstGeom prst="roundRect">
          <a:avLst>
            <a:gd name="adj" fmla="val 10000"/>
          </a:avLst>
        </a:prstGeom>
        <a:solidFill>
          <a:srgbClr val="FEF8E8">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Calibri"/>
              <a:cs typeface="Calibri"/>
            </a:rPr>
            <a:t>An Urban Environment that is Healthy, Accessible, Inclusive and Supports Independence</a:t>
          </a:r>
          <a:endParaRPr lang="en-US" sz="1200" kern="1200" dirty="0">
            <a:latin typeface="Calibri"/>
            <a:cs typeface="Calibri"/>
          </a:endParaRPr>
        </a:p>
      </dsp:txBody>
      <dsp:txXfrm>
        <a:off x="6820957" y="663366"/>
        <a:ext cx="1525969" cy="838907"/>
      </dsp:txXfrm>
    </dsp:sp>
    <dsp:sp modelId="{3F74B8C7-E00D-41DF-984D-FFDFE964AC69}">
      <dsp:nvSpPr>
        <dsp:cNvPr id="0" name=""/>
        <dsp:cNvSpPr/>
      </dsp:nvSpPr>
      <dsp:spPr>
        <a:xfrm>
          <a:off x="6621259" y="528112"/>
          <a:ext cx="173598" cy="1235709"/>
        </a:xfrm>
        <a:custGeom>
          <a:avLst/>
          <a:gdLst/>
          <a:ahLst/>
          <a:cxnLst/>
          <a:rect l="0" t="0" r="0" b="0"/>
          <a:pathLst>
            <a:path>
              <a:moveTo>
                <a:pt x="0" y="0"/>
              </a:moveTo>
              <a:lnTo>
                <a:pt x="0" y="1235709"/>
              </a:lnTo>
              <a:lnTo>
                <a:pt x="173598" y="12357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042A69-EBA4-48D4-B0E7-BB715E97638E}">
      <dsp:nvSpPr>
        <dsp:cNvPr id="0" name=""/>
        <dsp:cNvSpPr/>
      </dsp:nvSpPr>
      <dsp:spPr>
        <a:xfrm>
          <a:off x="6794857" y="1637528"/>
          <a:ext cx="1578169" cy="252586"/>
        </a:xfrm>
        <a:prstGeom prst="roundRect">
          <a:avLst>
            <a:gd name="adj" fmla="val 10000"/>
          </a:avLst>
        </a:prstGeom>
        <a:solidFill>
          <a:srgbClr val="FEF8E8">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Eating Well</a:t>
          </a:r>
        </a:p>
      </dsp:txBody>
      <dsp:txXfrm>
        <a:off x="6802255" y="1644926"/>
        <a:ext cx="1563373" cy="237790"/>
      </dsp:txXfrm>
    </dsp:sp>
    <dsp:sp modelId="{9BADE474-B8DE-4B97-8CB8-F31966E849CB}">
      <dsp:nvSpPr>
        <dsp:cNvPr id="0" name=""/>
        <dsp:cNvSpPr/>
      </dsp:nvSpPr>
      <dsp:spPr>
        <a:xfrm>
          <a:off x="6621259" y="528112"/>
          <a:ext cx="173598" cy="1689465"/>
        </a:xfrm>
        <a:custGeom>
          <a:avLst/>
          <a:gdLst/>
          <a:ahLst/>
          <a:cxnLst/>
          <a:rect l="0" t="0" r="0" b="0"/>
          <a:pathLst>
            <a:path>
              <a:moveTo>
                <a:pt x="0" y="0"/>
              </a:moveTo>
              <a:lnTo>
                <a:pt x="0" y="1689465"/>
              </a:lnTo>
              <a:lnTo>
                <a:pt x="173598" y="16894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D9CCE8-1A63-4774-96F4-66959899DB34}">
      <dsp:nvSpPr>
        <dsp:cNvPr id="0" name=""/>
        <dsp:cNvSpPr/>
      </dsp:nvSpPr>
      <dsp:spPr>
        <a:xfrm>
          <a:off x="6794857" y="1999269"/>
          <a:ext cx="1578169" cy="436616"/>
        </a:xfrm>
        <a:prstGeom prst="roundRect">
          <a:avLst>
            <a:gd name="adj" fmla="val 10000"/>
          </a:avLst>
        </a:prstGeom>
        <a:solidFill>
          <a:srgbClr val="FEF8E8">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Safe Neighbourhoods</a:t>
          </a:r>
        </a:p>
      </dsp:txBody>
      <dsp:txXfrm>
        <a:off x="6807645" y="2012057"/>
        <a:ext cx="1552593" cy="411040"/>
      </dsp:txXfrm>
    </dsp:sp>
    <dsp:sp modelId="{83361849-C329-4304-9E42-C48F53E8D6B2}">
      <dsp:nvSpPr>
        <dsp:cNvPr id="0" name=""/>
        <dsp:cNvSpPr/>
      </dsp:nvSpPr>
      <dsp:spPr>
        <a:xfrm>
          <a:off x="6621259" y="528112"/>
          <a:ext cx="173598" cy="2235235"/>
        </a:xfrm>
        <a:custGeom>
          <a:avLst/>
          <a:gdLst/>
          <a:ahLst/>
          <a:cxnLst/>
          <a:rect l="0" t="0" r="0" b="0"/>
          <a:pathLst>
            <a:path>
              <a:moveTo>
                <a:pt x="0" y="0"/>
              </a:moveTo>
              <a:lnTo>
                <a:pt x="0" y="2235235"/>
              </a:lnTo>
              <a:lnTo>
                <a:pt x="173598" y="22352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7D0D7F-D025-4FCC-937E-667199C95D41}">
      <dsp:nvSpPr>
        <dsp:cNvPr id="0" name=""/>
        <dsp:cNvSpPr/>
      </dsp:nvSpPr>
      <dsp:spPr>
        <a:xfrm>
          <a:off x="6794857" y="2545039"/>
          <a:ext cx="1578169" cy="436616"/>
        </a:xfrm>
        <a:prstGeom prst="roundRect">
          <a:avLst>
            <a:gd name="adj" fmla="val 10000"/>
          </a:avLst>
        </a:prstGeom>
        <a:solidFill>
          <a:srgbClr val="FEF8E8">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Local Services and Activities</a:t>
          </a:r>
        </a:p>
      </dsp:txBody>
      <dsp:txXfrm>
        <a:off x="6807645" y="2557827"/>
        <a:ext cx="1552593" cy="411040"/>
      </dsp:txXfrm>
    </dsp:sp>
    <dsp:sp modelId="{FDBF1B13-0FA8-4088-9B73-85CB30D1646D}">
      <dsp:nvSpPr>
        <dsp:cNvPr id="0" name=""/>
        <dsp:cNvSpPr/>
      </dsp:nvSpPr>
      <dsp:spPr>
        <a:xfrm>
          <a:off x="6621259" y="528112"/>
          <a:ext cx="173598" cy="2810228"/>
        </a:xfrm>
        <a:custGeom>
          <a:avLst/>
          <a:gdLst/>
          <a:ahLst/>
          <a:cxnLst/>
          <a:rect l="0" t="0" r="0" b="0"/>
          <a:pathLst>
            <a:path>
              <a:moveTo>
                <a:pt x="0" y="0"/>
              </a:moveTo>
              <a:lnTo>
                <a:pt x="0" y="2810228"/>
              </a:lnTo>
              <a:lnTo>
                <a:pt x="173598" y="2810228"/>
              </a:lnTo>
            </a:path>
          </a:pathLst>
        </a:custGeom>
        <a:noFill/>
        <a:ln w="12700" cap="flat" cmpd="sng" algn="ctr">
          <a:solidFill>
            <a:srgbClr val="00A897"/>
          </a:solidFill>
          <a:prstDash val="solid"/>
          <a:miter lim="800000"/>
        </a:ln>
        <a:effectLst/>
      </dsp:spPr>
      <dsp:style>
        <a:lnRef idx="2">
          <a:scrgbClr r="0" g="0" b="0"/>
        </a:lnRef>
        <a:fillRef idx="0">
          <a:scrgbClr r="0" g="0" b="0"/>
        </a:fillRef>
        <a:effectRef idx="0">
          <a:scrgbClr r="0" g="0" b="0"/>
        </a:effectRef>
        <a:fontRef idx="minor"/>
      </dsp:style>
    </dsp:sp>
    <dsp:sp modelId="{D96CCAEA-06E6-4D1B-8D00-5C0299B3ADD4}">
      <dsp:nvSpPr>
        <dsp:cNvPr id="0" name=""/>
        <dsp:cNvSpPr/>
      </dsp:nvSpPr>
      <dsp:spPr>
        <a:xfrm>
          <a:off x="6794857" y="3090810"/>
          <a:ext cx="1578169" cy="495061"/>
        </a:xfrm>
        <a:prstGeom prst="roundRect">
          <a:avLst>
            <a:gd name="adj" fmla="val 10000"/>
          </a:avLst>
        </a:prstGeom>
        <a:solidFill>
          <a:srgbClr val="FEF8E8">
            <a:alpha val="89804"/>
          </a:srgb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a:cs typeface="Calibri"/>
            </a:rPr>
            <a:t>Connected and Integrated Communities</a:t>
          </a:r>
        </a:p>
      </dsp:txBody>
      <dsp:txXfrm>
        <a:off x="6809357" y="3105310"/>
        <a:ext cx="1549169" cy="466061"/>
      </dsp:txXfrm>
    </dsp:sp>
    <dsp:sp modelId="{81BEFED8-0AA1-47C3-B595-4A2CFD4CB642}">
      <dsp:nvSpPr>
        <dsp:cNvPr id="0" name=""/>
        <dsp:cNvSpPr/>
      </dsp:nvSpPr>
      <dsp:spPr>
        <a:xfrm>
          <a:off x="8401955" y="2832"/>
          <a:ext cx="2623802" cy="525280"/>
        </a:xfrm>
        <a:prstGeom prst="roundRect">
          <a:avLst>
            <a:gd name="adj" fmla="val 10000"/>
          </a:avLst>
        </a:prstGeom>
        <a:solidFill>
          <a:srgbClr val="0069B4"/>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a:cs typeface="Calibri"/>
            </a:rPr>
            <a:t>Planning and Preparing for Later Life</a:t>
          </a:r>
        </a:p>
      </dsp:txBody>
      <dsp:txXfrm>
        <a:off x="8417340" y="18217"/>
        <a:ext cx="2593032" cy="494510"/>
      </dsp:txXfrm>
    </dsp:sp>
    <dsp:sp modelId="{B3A27D68-3432-44DF-B194-F6BF09030ECC}">
      <dsp:nvSpPr>
        <dsp:cNvPr id="0" name=""/>
        <dsp:cNvSpPr/>
      </dsp:nvSpPr>
      <dsp:spPr>
        <a:xfrm>
          <a:off x="8664335" y="528112"/>
          <a:ext cx="262380" cy="330295"/>
        </a:xfrm>
        <a:custGeom>
          <a:avLst/>
          <a:gdLst/>
          <a:ahLst/>
          <a:cxnLst/>
          <a:rect l="0" t="0" r="0" b="0"/>
          <a:pathLst>
            <a:path>
              <a:moveTo>
                <a:pt x="0" y="0"/>
              </a:moveTo>
              <a:lnTo>
                <a:pt x="0" y="330295"/>
              </a:lnTo>
              <a:lnTo>
                <a:pt x="262380" y="330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934B2A-E2AC-46A1-A3F3-7CF011F0E4FE}">
      <dsp:nvSpPr>
        <dsp:cNvPr id="0" name=""/>
        <dsp:cNvSpPr/>
      </dsp:nvSpPr>
      <dsp:spPr>
        <a:xfrm>
          <a:off x="8926715" y="640100"/>
          <a:ext cx="2059921" cy="436616"/>
        </a:xfrm>
        <a:prstGeom prst="roundRect">
          <a:avLst>
            <a:gd name="adj" fmla="val 10000"/>
          </a:avLst>
        </a:prstGeom>
        <a:solidFill>
          <a:schemeClr val="accent1">
            <a:lumMod val="20000"/>
            <a:lumOff val="80000"/>
          </a:scheme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cs typeface="Calibri"/>
            </a:rPr>
            <a:t>Advanced Planning</a:t>
          </a:r>
        </a:p>
      </dsp:txBody>
      <dsp:txXfrm>
        <a:off x="8939503" y="652888"/>
        <a:ext cx="2034345" cy="411040"/>
      </dsp:txXfrm>
    </dsp:sp>
    <dsp:sp modelId="{A9226E2C-8936-4076-9107-AD876A39CCC8}">
      <dsp:nvSpPr>
        <dsp:cNvPr id="0" name=""/>
        <dsp:cNvSpPr/>
      </dsp:nvSpPr>
      <dsp:spPr>
        <a:xfrm>
          <a:off x="8664335" y="528112"/>
          <a:ext cx="262380" cy="876066"/>
        </a:xfrm>
        <a:custGeom>
          <a:avLst/>
          <a:gdLst/>
          <a:ahLst/>
          <a:cxnLst/>
          <a:rect l="0" t="0" r="0" b="0"/>
          <a:pathLst>
            <a:path>
              <a:moveTo>
                <a:pt x="0" y="0"/>
              </a:moveTo>
              <a:lnTo>
                <a:pt x="0" y="876066"/>
              </a:lnTo>
              <a:lnTo>
                <a:pt x="262380" y="8760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229FD-DFB5-448A-9BC1-1B3AF4234737}">
      <dsp:nvSpPr>
        <dsp:cNvPr id="0" name=""/>
        <dsp:cNvSpPr/>
      </dsp:nvSpPr>
      <dsp:spPr>
        <a:xfrm>
          <a:off x="8926715" y="1185870"/>
          <a:ext cx="2038628" cy="436616"/>
        </a:xfrm>
        <a:prstGeom prst="roundRect">
          <a:avLst>
            <a:gd name="adj" fmla="val 1000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cs typeface="Calibri"/>
            </a:rPr>
            <a:t>Primary Care</a:t>
          </a:r>
        </a:p>
      </dsp:txBody>
      <dsp:txXfrm>
        <a:off x="8939503" y="1198658"/>
        <a:ext cx="2013052" cy="411040"/>
      </dsp:txXfrm>
    </dsp:sp>
    <dsp:sp modelId="{4752FC79-B75B-4423-AF83-0AFFD1C2F8F4}">
      <dsp:nvSpPr>
        <dsp:cNvPr id="0" name=""/>
        <dsp:cNvSpPr/>
      </dsp:nvSpPr>
      <dsp:spPr>
        <a:xfrm>
          <a:off x="8664335" y="528112"/>
          <a:ext cx="262380" cy="1421836"/>
        </a:xfrm>
        <a:custGeom>
          <a:avLst/>
          <a:gdLst/>
          <a:ahLst/>
          <a:cxnLst/>
          <a:rect l="0" t="0" r="0" b="0"/>
          <a:pathLst>
            <a:path>
              <a:moveTo>
                <a:pt x="0" y="0"/>
              </a:moveTo>
              <a:lnTo>
                <a:pt x="0" y="1421836"/>
              </a:lnTo>
              <a:lnTo>
                <a:pt x="262380" y="1421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8B1A95-8A23-4EF2-881F-37B25CF5AE46}">
      <dsp:nvSpPr>
        <dsp:cNvPr id="0" name=""/>
        <dsp:cNvSpPr/>
      </dsp:nvSpPr>
      <dsp:spPr>
        <a:xfrm>
          <a:off x="8926715" y="1731641"/>
          <a:ext cx="2038628" cy="436616"/>
        </a:xfrm>
        <a:prstGeom prst="roundRect">
          <a:avLst>
            <a:gd name="adj" fmla="val 1000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cs typeface="Calibri"/>
            </a:rPr>
            <a:t>Integrated Care</a:t>
          </a:r>
        </a:p>
      </dsp:txBody>
      <dsp:txXfrm>
        <a:off x="8939503" y="1744429"/>
        <a:ext cx="2013052" cy="411040"/>
      </dsp:txXfrm>
    </dsp:sp>
    <dsp:sp modelId="{9DC90158-06EC-477B-BC36-F66E8C402F0D}">
      <dsp:nvSpPr>
        <dsp:cNvPr id="0" name=""/>
        <dsp:cNvSpPr/>
      </dsp:nvSpPr>
      <dsp:spPr>
        <a:xfrm>
          <a:off x="8664335" y="528112"/>
          <a:ext cx="262380" cy="1967607"/>
        </a:xfrm>
        <a:custGeom>
          <a:avLst/>
          <a:gdLst/>
          <a:ahLst/>
          <a:cxnLst/>
          <a:rect l="0" t="0" r="0" b="0"/>
          <a:pathLst>
            <a:path>
              <a:moveTo>
                <a:pt x="0" y="0"/>
              </a:moveTo>
              <a:lnTo>
                <a:pt x="0" y="1967607"/>
              </a:lnTo>
              <a:lnTo>
                <a:pt x="262380" y="1967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89B83D-8A02-4678-8124-031CFD318A89}">
      <dsp:nvSpPr>
        <dsp:cNvPr id="0" name=""/>
        <dsp:cNvSpPr/>
      </dsp:nvSpPr>
      <dsp:spPr>
        <a:xfrm>
          <a:off x="8926715" y="2277411"/>
          <a:ext cx="2038628" cy="436616"/>
        </a:xfrm>
        <a:prstGeom prst="roundRect">
          <a:avLst>
            <a:gd name="adj" fmla="val 1000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cs typeface="Calibri"/>
            </a:rPr>
            <a:t>Adult Social Care</a:t>
          </a:r>
        </a:p>
      </dsp:txBody>
      <dsp:txXfrm>
        <a:off x="8939503" y="2290199"/>
        <a:ext cx="2013052" cy="411040"/>
      </dsp:txXfrm>
    </dsp:sp>
    <dsp:sp modelId="{4F4D845B-CE64-41DF-A99B-EF8456C0372C}">
      <dsp:nvSpPr>
        <dsp:cNvPr id="0" name=""/>
        <dsp:cNvSpPr/>
      </dsp:nvSpPr>
      <dsp:spPr>
        <a:xfrm>
          <a:off x="8664335" y="528112"/>
          <a:ext cx="262380" cy="2513377"/>
        </a:xfrm>
        <a:custGeom>
          <a:avLst/>
          <a:gdLst/>
          <a:ahLst/>
          <a:cxnLst/>
          <a:rect l="0" t="0" r="0" b="0"/>
          <a:pathLst>
            <a:path>
              <a:moveTo>
                <a:pt x="0" y="0"/>
              </a:moveTo>
              <a:lnTo>
                <a:pt x="0" y="2513377"/>
              </a:lnTo>
              <a:lnTo>
                <a:pt x="262380" y="25133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557A89-F80E-4F08-91BC-9C51A4BE68D8}">
      <dsp:nvSpPr>
        <dsp:cNvPr id="0" name=""/>
        <dsp:cNvSpPr/>
      </dsp:nvSpPr>
      <dsp:spPr>
        <a:xfrm>
          <a:off x="8926715" y="2823181"/>
          <a:ext cx="2038628" cy="436616"/>
        </a:xfrm>
        <a:prstGeom prst="roundRect">
          <a:avLst>
            <a:gd name="adj" fmla="val 1000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cs typeface="Calibri"/>
            </a:rPr>
            <a:t>Living Well with Chronic Conditions</a:t>
          </a:r>
        </a:p>
      </dsp:txBody>
      <dsp:txXfrm>
        <a:off x="8939503" y="2835969"/>
        <a:ext cx="2013052" cy="411040"/>
      </dsp:txXfrm>
    </dsp:sp>
    <dsp:sp modelId="{C63A9431-A922-48BE-9F0D-31867E1F059D}">
      <dsp:nvSpPr>
        <dsp:cNvPr id="0" name=""/>
        <dsp:cNvSpPr/>
      </dsp:nvSpPr>
      <dsp:spPr>
        <a:xfrm>
          <a:off x="8664335" y="528112"/>
          <a:ext cx="262380" cy="3056314"/>
        </a:xfrm>
        <a:custGeom>
          <a:avLst/>
          <a:gdLst/>
          <a:ahLst/>
          <a:cxnLst/>
          <a:rect l="0" t="0" r="0" b="0"/>
          <a:pathLst>
            <a:path>
              <a:moveTo>
                <a:pt x="0" y="0"/>
              </a:moveTo>
              <a:lnTo>
                <a:pt x="0" y="3056314"/>
              </a:lnTo>
              <a:lnTo>
                <a:pt x="262380" y="3056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933C70-702F-4B61-8A4E-93C200E2438F}">
      <dsp:nvSpPr>
        <dsp:cNvPr id="0" name=""/>
        <dsp:cNvSpPr/>
      </dsp:nvSpPr>
      <dsp:spPr>
        <a:xfrm>
          <a:off x="8926715" y="3366118"/>
          <a:ext cx="2038628" cy="436616"/>
        </a:xfrm>
        <a:prstGeom prst="roundRect">
          <a:avLst>
            <a:gd name="adj" fmla="val 10000"/>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Living</a:t>
          </a:r>
          <a:r>
            <a:rPr lang="en-US" sz="1200" kern="1200" dirty="0">
              <a:latin typeface="+mn-lt"/>
              <a:cs typeface="Calibri"/>
            </a:rPr>
            <a:t> Well with Dementia</a:t>
          </a:r>
        </a:p>
      </dsp:txBody>
      <dsp:txXfrm>
        <a:off x="8939503" y="3378906"/>
        <a:ext cx="2013052" cy="411040"/>
      </dsp:txXfrm>
    </dsp:sp>
    <dsp:sp modelId="{541F840B-4B3B-4D2B-83F1-B6D84AF50936}">
      <dsp:nvSpPr>
        <dsp:cNvPr id="0" name=""/>
        <dsp:cNvSpPr/>
      </dsp:nvSpPr>
      <dsp:spPr>
        <a:xfrm>
          <a:off x="8664335" y="528112"/>
          <a:ext cx="262380" cy="3604917"/>
        </a:xfrm>
        <a:custGeom>
          <a:avLst/>
          <a:gdLst/>
          <a:ahLst/>
          <a:cxnLst/>
          <a:rect l="0" t="0" r="0" b="0"/>
          <a:pathLst>
            <a:path>
              <a:moveTo>
                <a:pt x="0" y="0"/>
              </a:moveTo>
              <a:lnTo>
                <a:pt x="0" y="3604917"/>
              </a:lnTo>
              <a:lnTo>
                <a:pt x="262380" y="3604917"/>
              </a:lnTo>
            </a:path>
          </a:pathLst>
        </a:custGeom>
        <a:noFill/>
        <a:ln w="12700" cap="flat" cmpd="sng" algn="ctr">
          <a:solidFill>
            <a:srgbClr val="00A897"/>
          </a:solidFill>
          <a:prstDash val="solid"/>
          <a:miter lim="800000"/>
        </a:ln>
        <a:effectLst/>
      </dsp:spPr>
      <dsp:style>
        <a:lnRef idx="2">
          <a:scrgbClr r="0" g="0" b="0"/>
        </a:lnRef>
        <a:fillRef idx="0">
          <a:scrgbClr r="0" g="0" b="0"/>
        </a:fillRef>
        <a:effectRef idx="0">
          <a:scrgbClr r="0" g="0" b="0"/>
        </a:effectRef>
        <a:fontRef idx="minor"/>
      </dsp:style>
    </dsp:sp>
    <dsp:sp modelId="{7244275D-E54F-4A74-AAA0-5AEC5642EE29}">
      <dsp:nvSpPr>
        <dsp:cNvPr id="0" name=""/>
        <dsp:cNvSpPr/>
      </dsp:nvSpPr>
      <dsp:spPr>
        <a:xfrm>
          <a:off x="8926715" y="3914721"/>
          <a:ext cx="2073466" cy="436616"/>
        </a:xfrm>
        <a:prstGeom prst="roundRect">
          <a:avLst>
            <a:gd name="adj" fmla="val 10000"/>
          </a:avLst>
        </a:prstGeom>
        <a:solidFill>
          <a:schemeClr val="accent1">
            <a:lumMod val="20000"/>
            <a:lumOff val="80000"/>
          </a:schemeClr>
        </a:solidFill>
        <a:ln w="12700" cap="flat" cmpd="sng" algn="ctr">
          <a:solidFill>
            <a:srgbClr val="00A89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n-lt"/>
              <a:cs typeface="Calibri"/>
            </a:rPr>
            <a:t>End of Life Care</a:t>
          </a:r>
        </a:p>
      </dsp:txBody>
      <dsp:txXfrm>
        <a:off x="8939503" y="3927509"/>
        <a:ext cx="2047890" cy="4110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21E7C-55AD-4133-8ED8-A5BEACEC4DA8}"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E6C39-EDA7-4B6A-BA1A-3E729769AFF9}" type="slidenum">
              <a:rPr lang="en-GB" smtClean="0"/>
              <a:t>‹#›</a:t>
            </a:fld>
            <a:endParaRPr lang="en-GB"/>
          </a:p>
        </p:txBody>
      </p:sp>
    </p:spTree>
    <p:extLst>
      <p:ext uri="{BB962C8B-B14F-4D97-AF65-F5344CB8AC3E}">
        <p14:creationId xmlns:p14="http://schemas.microsoft.com/office/powerpoint/2010/main" val="383309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1</a:t>
            </a:fld>
            <a:endParaRPr lang="en-GB"/>
          </a:p>
        </p:txBody>
      </p:sp>
    </p:spTree>
    <p:extLst>
      <p:ext uri="{BB962C8B-B14F-4D97-AF65-F5344CB8AC3E}">
        <p14:creationId xmlns:p14="http://schemas.microsoft.com/office/powerpoint/2010/main" val="348686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9999"/>
                </a:solidFill>
              </a:rPr>
              <a:t>Wording of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9999"/>
                </a:solidFill>
              </a:rPr>
              <a:t>Do you care for someone who needs help because of illness, frailty, disability, a mental health problem or an addiction; and cannot cope without this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9999"/>
                </a:solidFill>
              </a:rPr>
              <a:t>Does your caring role limit your activities in any way?</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49</a:t>
            </a:fld>
            <a:endParaRPr lang="en-GB"/>
          </a:p>
        </p:txBody>
      </p:sp>
    </p:spTree>
    <p:extLst>
      <p:ext uri="{BB962C8B-B14F-4D97-AF65-F5344CB8AC3E}">
        <p14:creationId xmlns:p14="http://schemas.microsoft.com/office/powerpoint/2010/main" val="95027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53</a:t>
            </a:fld>
            <a:endParaRPr lang="en-GB"/>
          </a:p>
        </p:txBody>
      </p:sp>
    </p:spTree>
    <p:extLst>
      <p:ext uri="{BB962C8B-B14F-4D97-AF65-F5344CB8AC3E}">
        <p14:creationId xmlns:p14="http://schemas.microsoft.com/office/powerpoint/2010/main" val="90496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54</a:t>
            </a:fld>
            <a:endParaRPr lang="en-GB"/>
          </a:p>
        </p:txBody>
      </p:sp>
    </p:spTree>
    <p:extLst>
      <p:ext uri="{BB962C8B-B14F-4D97-AF65-F5344CB8AC3E}">
        <p14:creationId xmlns:p14="http://schemas.microsoft.com/office/powerpoint/2010/main" val="100228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Wording of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 you care for someone who needs help because of illness, frailty, disability, a mental health problem or an addiction; and cannot cope without this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Does your caring role limit your activities in any way?</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55</a:t>
            </a:fld>
            <a:endParaRPr lang="en-GB"/>
          </a:p>
        </p:txBody>
      </p:sp>
    </p:spTree>
    <p:extLst>
      <p:ext uri="{BB962C8B-B14F-4D97-AF65-F5344CB8AC3E}">
        <p14:creationId xmlns:p14="http://schemas.microsoft.com/office/powerpoint/2010/main" val="349169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Wording of questions in the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 you have any long standing illness or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Does this illness or disability limit your activities in any way?</a:t>
            </a:r>
            <a:endParaRPr lang="en-GB" b="0"/>
          </a:p>
          <a:p>
            <a:endParaRPr lang="en-GB" b="0"/>
          </a:p>
        </p:txBody>
      </p:sp>
      <p:sp>
        <p:nvSpPr>
          <p:cNvPr id="4" name="Slide Number Placeholder 3"/>
          <p:cNvSpPr>
            <a:spLocks noGrp="1"/>
          </p:cNvSpPr>
          <p:nvPr>
            <p:ph type="sldNum" sz="quarter" idx="10"/>
          </p:nvPr>
        </p:nvSpPr>
        <p:spPr/>
        <p:txBody>
          <a:bodyPr/>
          <a:lstStyle/>
          <a:p>
            <a:fld id="{0D7E6C39-EDA7-4B6A-BA1A-3E729769AFF9}" type="slidenum">
              <a:rPr lang="en-GB" smtClean="0"/>
              <a:t>56</a:t>
            </a:fld>
            <a:endParaRPr lang="en-GB"/>
          </a:p>
        </p:txBody>
      </p:sp>
    </p:spTree>
    <p:extLst>
      <p:ext uri="{BB962C8B-B14F-4D97-AF65-F5344CB8AC3E}">
        <p14:creationId xmlns:p14="http://schemas.microsoft.com/office/powerpoint/2010/main" val="97257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Wording of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 you care for someone who needs help because of illness, frailty, disability, a mental health problem or an addiction; and cannot cope without this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09999"/>
                </a:solidFill>
              </a:rPr>
              <a:t>Does your caring role limit your activities in any way?</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57</a:t>
            </a:fld>
            <a:endParaRPr lang="en-GB"/>
          </a:p>
        </p:txBody>
      </p:sp>
    </p:spTree>
    <p:extLst>
      <p:ext uri="{BB962C8B-B14F-4D97-AF65-F5344CB8AC3E}">
        <p14:creationId xmlns:p14="http://schemas.microsoft.com/office/powerpoint/2010/main" val="141251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3</a:t>
            </a:fld>
            <a:endParaRPr lang="en-GB"/>
          </a:p>
        </p:txBody>
      </p:sp>
    </p:spTree>
    <p:extLst>
      <p:ext uri="{BB962C8B-B14F-4D97-AF65-F5344CB8AC3E}">
        <p14:creationId xmlns:p14="http://schemas.microsoft.com/office/powerpoint/2010/main" val="400042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8</a:t>
            </a:fld>
            <a:endParaRPr lang="en-GB"/>
          </a:p>
        </p:txBody>
      </p:sp>
    </p:spTree>
    <p:extLst>
      <p:ext uri="{BB962C8B-B14F-4D97-AF65-F5344CB8AC3E}">
        <p14:creationId xmlns:p14="http://schemas.microsoft.com/office/powerpoint/2010/main" val="64151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9</a:t>
            </a:fld>
            <a:endParaRPr lang="en-GB"/>
          </a:p>
        </p:txBody>
      </p:sp>
    </p:spTree>
    <p:extLst>
      <p:ext uri="{BB962C8B-B14F-4D97-AF65-F5344CB8AC3E}">
        <p14:creationId xmlns:p14="http://schemas.microsoft.com/office/powerpoint/2010/main" val="243473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10</a:t>
            </a:fld>
            <a:endParaRPr lang="en-GB"/>
          </a:p>
        </p:txBody>
      </p:sp>
    </p:spTree>
    <p:extLst>
      <p:ext uri="{BB962C8B-B14F-4D97-AF65-F5344CB8AC3E}">
        <p14:creationId xmlns:p14="http://schemas.microsoft.com/office/powerpoint/2010/main" val="2359596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11</a:t>
            </a:fld>
            <a:endParaRPr lang="en-GB"/>
          </a:p>
        </p:txBody>
      </p:sp>
    </p:spTree>
    <p:extLst>
      <p:ext uri="{BB962C8B-B14F-4D97-AF65-F5344CB8AC3E}">
        <p14:creationId xmlns:p14="http://schemas.microsoft.com/office/powerpoint/2010/main" val="139303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35</a:t>
            </a:fld>
            <a:endParaRPr lang="en-GB"/>
          </a:p>
        </p:txBody>
      </p:sp>
    </p:spTree>
    <p:extLst>
      <p:ext uri="{BB962C8B-B14F-4D97-AF65-F5344CB8AC3E}">
        <p14:creationId xmlns:p14="http://schemas.microsoft.com/office/powerpoint/2010/main" val="48532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36</a:t>
            </a:fld>
            <a:endParaRPr lang="en-GB"/>
          </a:p>
        </p:txBody>
      </p:sp>
    </p:spTree>
    <p:extLst>
      <p:ext uri="{BB962C8B-B14F-4D97-AF65-F5344CB8AC3E}">
        <p14:creationId xmlns:p14="http://schemas.microsoft.com/office/powerpoint/2010/main" val="412318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7E6C39-EDA7-4B6A-BA1A-3E729769AFF9}" type="slidenum">
              <a:rPr lang="en-GB" smtClean="0"/>
              <a:t>37</a:t>
            </a:fld>
            <a:endParaRPr lang="en-GB"/>
          </a:p>
        </p:txBody>
      </p:sp>
    </p:spTree>
    <p:extLst>
      <p:ext uri="{BB962C8B-B14F-4D97-AF65-F5344CB8AC3E}">
        <p14:creationId xmlns:p14="http://schemas.microsoft.com/office/powerpoint/2010/main" val="360864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F8BBCBD-E4EE-45B4-A90F-4E3AF56733DA}"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8098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30258E-7DAC-42A7-A335-956105BDBDCD}"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779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429455-A1A5-4528-B558-2BE65CD9B988}"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5604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A1EAFD-5B6D-4C84-AFD9-2025FF6A6FF4}"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23920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107A61-8BAF-4107-8FAE-A41AE4A06EB5}"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39144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073458-464B-4529-A314-1EFCC912396A}"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443558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1C5E24-E80B-4A92-8A39-D6AD233E9C70}"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63760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E6327A-ADD6-4974-9BF7-AB78A84F0C15}"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9154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191044-65FF-46DB-A668-9E8DA2B718C5}"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94489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DEE52-C005-4A71-A8B0-AB226EC97980}"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0807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6DFFA0-73E9-4F94-BD97-40821EE23B18}"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0956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7162B8-0C77-4FB4-92AE-95BC10111674}"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79177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3C8427-E0EE-4A9F-B264-026B67856723}"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818253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19D739-573D-42D0-99F5-B494C5597617}"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2407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9EAD583-AA86-461F-A8A2-02A4A54B680F}"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76620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AECD3EE-AAAB-467C-9692-AB70EA5584D9}"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10763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BA0F89-8276-4BA8-BA61-7FFB34AC3ACB}"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7211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179899-581A-4F54-91D1-6E3BCE8E639E}"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2808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2EF607-8407-43B9-98FC-A4821C3F63E4}"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77647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40BAD55-69DD-468C-AD99-C2713D683898}"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404414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5D7E7A-75CC-416D-A516-D67E5AEF96F0}"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587078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E19C-A4BF-4EA9-A8E0-17EE7DB1F23D}"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84964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12EF33-3D43-4852-931C-563B8E1D2167}"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7946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EDBA5F-93BD-4EBF-AB5C-3E41265D1BFD}"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92771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D288FF-A1EC-40A7-9BAF-15045BE2A295}"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696376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881628-F2BC-4F50-B63F-2BAE1EBEBBBF}"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95139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94F5B-2FB3-40FD-AC77-ADCC476C423B}"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32798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CD067A-125F-4739-9674-742F26204238}"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104757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B8CF1C-0C7A-4599-B6C2-97B54C4CDB9F}"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18375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55C3A3-B517-4613-9117-1921FA0C7CEC}"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38022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ADCC80-AE32-4638-A54F-78749D1B46C2}"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631622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A43B89A-63A7-4500-B3A3-FA1F82511CF7}"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42652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FAFA3C-D1EE-44EC-89C8-6363C03D502E}"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5263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C18C11-CD06-4717-8107-9B1BB89B54FC}"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92312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110EC-CC87-4CA1-900E-AEAC37F0494D}"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9685564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75B30-8205-4A5F-B113-B0CD12F98E91}"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98029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B63FF8-315D-4E73-9F4A-00D6AD390D82}"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627944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1BCBA8-CB77-40FA-9C6F-2E6D643E4785}"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58238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3CE3A2-CF6B-4C86-9974-665044A91DB1}"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8362458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C7F885-C7E9-46B4-BD72-B73A1325F4D2}"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39210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6E4213-6C8E-4C07-8950-6D2ACDE685A6}"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0417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6FFFEC-31A3-4943-A1B3-B8B6221997D9}"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3471924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ED6DC5-69F6-48DC-A3E9-EE7CDD3E70D1}"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6251134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89FC88-A0EB-41D7-9251-DDB0488843A2}"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87931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648A34-DE2E-46FD-9D1D-DCAB5C6FADE0}"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226911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223D6A-0EC1-4397-8430-A6FF1816BBE7}"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092667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7B7EB-0C5B-4835-9880-70C0FCA0555D}"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647183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F35A1-2886-46CC-8966-CF1CA81E6070}"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889359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73449-F17F-4E4F-B636-3663118F4A64}"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26629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1D875E-4C08-40B0-9765-85705AF4558D}"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020740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C832CA-1FAC-41D0-A43F-8131E1513A78}"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185735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B18B9C-FF60-4C3C-B71F-F335A9AED615}"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427013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EA89E-1ADA-442C-915F-738C02F21B48}"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532899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EEE1A7-CCBB-415A-BCCD-CFECB4324A99}"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541144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7C7FA6C-108C-4818-B295-E5576B6D77EA}"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04890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C9715B-C4F9-457F-B841-D611D60BD46C}"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343947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0CC0B7-B3F4-4620-9265-A1B206432245}" type="datetime1">
              <a:rPr lang="en-GB" smtClean="0"/>
              <a:t>25/05/2023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231707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DCF151-35D2-4D2F-A8F1-DABAD6454386}" type="datetime1">
              <a:rPr lang="en-GB" smtClean="0"/>
              <a:t>25/05/2023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08417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2CA3B-00D4-46C2-BF8E-2BB8A7D0188E}"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308905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334B5B-F044-4C44-9AF3-CF77642C6F4A}"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594659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3CBE07-FFAF-49C1-9E80-884A743D083A}"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978016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C29E6C-2A2A-48CD-A9C8-49A8B498E707}"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3781637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F34565-E64D-4857-AF1D-E73EED9891DF}" type="datetime1">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55679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28CA-E753-4DFD-A12B-7224D39BDEDC}" type="datetime1">
              <a:rPr lang="en-GB" smtClean="0"/>
              <a:t>25/05/2023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72697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86B5B-681D-4C2A-9D34-3ED1FB77AC3F}"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24456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C33445-B0B3-4DB9-AD73-F0EA6D1CF351}" type="datetime1">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6A474-E995-4CFF-B637-3E06DD65BD29}" type="slidenum">
              <a:rPr lang="en-GB" smtClean="0"/>
              <a:t>‹#›</a:t>
            </a:fld>
            <a:endParaRPr lang="en-GB"/>
          </a:p>
        </p:txBody>
      </p:sp>
    </p:spTree>
    <p:extLst>
      <p:ext uri="{BB962C8B-B14F-4D97-AF65-F5344CB8AC3E}">
        <p14:creationId xmlns:p14="http://schemas.microsoft.com/office/powerpoint/2010/main" val="168535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5A5BA-3D66-4DA7-9062-763238B5B2A9}"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083355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 rectangle&#10;&#10;Description automatically generated">
            <a:extLst>
              <a:ext uri="{FF2B5EF4-FFF2-40B4-BE49-F238E27FC236}">
                <a16:creationId xmlns:a16="http://schemas.microsoft.com/office/drawing/2014/main" id="{31B233CB-0385-164A-A9EA-3ACDEA14FEF1}"/>
              </a:ext>
            </a:extLst>
          </p:cNvPr>
          <p:cNvPicPr>
            <a:picLocks noChangeAspect="1"/>
          </p:cNvPicPr>
          <p:nvPr userDrawn="1"/>
        </p:nvPicPr>
        <p:blipFill>
          <a:blip r:embed="rId13"/>
          <a:stretch>
            <a:fillRect/>
          </a:stretch>
        </p:blipFill>
        <p:spPr>
          <a:xfrm>
            <a:off x="0" y="7188"/>
            <a:ext cx="12192000" cy="68436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1B2AD-8566-45F3-B61A-7E7C3B400D26}"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0158977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34819-C2E2-41B0-9659-356DC31D291B}"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5126623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B3CD6-F386-4919-AC7F-FDA22F3E346B}"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4020430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529" y="5799"/>
            <a:ext cx="12193057" cy="68464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8E04D-8C8F-4663-8106-5EB83B65BCFD}"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4013559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D247E9CC-3DFD-A74C-BEF1-61FBD58AE592}"/>
              </a:ext>
            </a:extLst>
          </p:cNvPr>
          <p:cNvPicPr>
            <a:picLocks noChangeAspect="1"/>
          </p:cNvPicPr>
          <p:nvPr userDrawn="1"/>
        </p:nvPicPr>
        <p:blipFill>
          <a:blip r:embed="rId13"/>
          <a:stretch>
            <a:fillRect/>
          </a:stretch>
        </p:blipFill>
        <p:spPr>
          <a:xfrm>
            <a:off x="0" y="7188"/>
            <a:ext cx="12192000" cy="68436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FE891-8003-436D-A09C-1085DE84E7E7}" type="datetime1">
              <a:rPr lang="en-GB" smtClean="0"/>
              <a:t>25/05/2023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6A474-E995-4CFF-B637-3E06DD65BD29}" type="slidenum">
              <a:rPr lang="en-GB" smtClean="0"/>
              <a:t>‹#›</a:t>
            </a:fld>
            <a:endParaRPr lang="en-GB"/>
          </a:p>
        </p:txBody>
      </p:sp>
    </p:spTree>
    <p:extLst>
      <p:ext uri="{BB962C8B-B14F-4D97-AF65-F5344CB8AC3E}">
        <p14:creationId xmlns:p14="http://schemas.microsoft.com/office/powerpoint/2010/main" val="33768484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longtermplan.nhs.uk/areas-of-work/ageing-well/"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s://www.newham.gov.uk/health-adult-social-care/carer-2/4"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14218"/>
            <a:ext cx="9144000" cy="2387600"/>
          </a:xfrm>
        </p:spPr>
        <p:txBody>
          <a:bodyPr>
            <a:normAutofit/>
          </a:bodyPr>
          <a:lstStyle/>
          <a:p>
            <a:r>
              <a:rPr lang="en-GB" sz="5400" b="1" dirty="0">
                <a:latin typeface="+mn-lt"/>
                <a:cs typeface="Arial"/>
              </a:rPr>
              <a:t>Newham Ageing Well Strategy: Resident Engagement</a:t>
            </a:r>
          </a:p>
        </p:txBody>
      </p:sp>
    </p:spTree>
    <p:extLst>
      <p:ext uri="{BB962C8B-B14F-4D97-AF65-F5344CB8AC3E}">
        <p14:creationId xmlns:p14="http://schemas.microsoft.com/office/powerpoint/2010/main" val="353229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189" y="228600"/>
            <a:ext cx="10515600" cy="1018335"/>
          </a:xfrm>
        </p:spPr>
        <p:txBody>
          <a:bodyPr>
            <a:normAutofit/>
          </a:bodyPr>
          <a:lstStyle/>
          <a:p>
            <a:r>
              <a:rPr lang="en-GB" sz="3200" b="1" dirty="0">
                <a:solidFill>
                  <a:schemeClr val="bg1"/>
                </a:solidFill>
                <a:latin typeface="+mn-lt"/>
                <a:cs typeface="Arial"/>
              </a:rPr>
              <a:t>Healthy Ageing</a:t>
            </a:r>
            <a:endParaRPr lang="en-US" sz="3200" b="1" dirty="0">
              <a:solidFill>
                <a:schemeClr val="bg1"/>
              </a:solidFill>
              <a:latin typeface="+mn-lt"/>
            </a:endParaRPr>
          </a:p>
        </p:txBody>
      </p:sp>
      <p:pic>
        <p:nvPicPr>
          <p:cNvPr id="4" name="Picture 4" descr="Chart, bar chart&#10;&#10;Description automatically generated">
            <a:extLst>
              <a:ext uri="{FF2B5EF4-FFF2-40B4-BE49-F238E27FC236}">
                <a16:creationId xmlns:a16="http://schemas.microsoft.com/office/drawing/2014/main" id="{1A955760-CB9A-4FCD-55BF-22D9EC4BDAE4}"/>
              </a:ext>
            </a:extLst>
          </p:cNvPr>
          <p:cNvPicPr>
            <a:picLocks noChangeAspect="1"/>
          </p:cNvPicPr>
          <p:nvPr/>
        </p:nvPicPr>
        <p:blipFill>
          <a:blip r:embed="rId3"/>
          <a:stretch>
            <a:fillRect/>
          </a:stretch>
        </p:blipFill>
        <p:spPr>
          <a:xfrm>
            <a:off x="213444" y="1566755"/>
            <a:ext cx="5094016" cy="4400934"/>
          </a:xfrm>
          <a:prstGeom prst="rect">
            <a:avLst/>
          </a:prstGeom>
        </p:spPr>
      </p:pic>
      <p:sp>
        <p:nvSpPr>
          <p:cNvPr id="5" name="TextBox 4">
            <a:extLst>
              <a:ext uri="{FF2B5EF4-FFF2-40B4-BE49-F238E27FC236}">
                <a16:creationId xmlns:a16="http://schemas.microsoft.com/office/drawing/2014/main" id="{25F89D94-36C3-DB1F-135F-22BFA3652DC3}"/>
              </a:ext>
            </a:extLst>
          </p:cNvPr>
          <p:cNvSpPr txBox="1"/>
          <p:nvPr/>
        </p:nvSpPr>
        <p:spPr>
          <a:xfrm>
            <a:off x="209910" y="6104626"/>
            <a:ext cx="4123426" cy="646331"/>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A large majority of the respondents reported as having good physical health.</a:t>
            </a:r>
          </a:p>
        </p:txBody>
      </p:sp>
      <p:pic>
        <p:nvPicPr>
          <p:cNvPr id="6" name="Picture 6" descr="Chart, bar chart&#10;&#10;Description automatically generated">
            <a:extLst>
              <a:ext uri="{FF2B5EF4-FFF2-40B4-BE49-F238E27FC236}">
                <a16:creationId xmlns:a16="http://schemas.microsoft.com/office/drawing/2014/main" id="{F194C599-2BD2-5F49-8CCE-2DCA52E18B08}"/>
              </a:ext>
            </a:extLst>
          </p:cNvPr>
          <p:cNvPicPr>
            <a:picLocks noChangeAspect="1"/>
          </p:cNvPicPr>
          <p:nvPr/>
        </p:nvPicPr>
        <p:blipFill>
          <a:blip r:embed="rId4"/>
          <a:stretch>
            <a:fillRect/>
          </a:stretch>
        </p:blipFill>
        <p:spPr>
          <a:xfrm>
            <a:off x="6636589" y="1563465"/>
            <a:ext cx="5388633" cy="4493069"/>
          </a:xfrm>
          <a:prstGeom prst="rect">
            <a:avLst/>
          </a:prstGeom>
        </p:spPr>
      </p:pic>
      <p:sp>
        <p:nvSpPr>
          <p:cNvPr id="8" name="TextBox 7">
            <a:extLst>
              <a:ext uri="{FF2B5EF4-FFF2-40B4-BE49-F238E27FC236}">
                <a16:creationId xmlns:a16="http://schemas.microsoft.com/office/drawing/2014/main" id="{1BCA9ECD-0F81-376C-5DAF-0EAA28EC237C}"/>
              </a:ext>
            </a:extLst>
          </p:cNvPr>
          <p:cNvSpPr txBox="1"/>
          <p:nvPr/>
        </p:nvSpPr>
        <p:spPr>
          <a:xfrm>
            <a:off x="7829909" y="6104625"/>
            <a:ext cx="4123426" cy="646331"/>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cs typeface="Calibri"/>
              </a:rPr>
              <a:t>A large majority of the respondents reported as having good mental health.</a:t>
            </a:r>
          </a:p>
        </p:txBody>
      </p:sp>
    </p:spTree>
    <p:extLst>
      <p:ext uri="{BB962C8B-B14F-4D97-AF65-F5344CB8AC3E}">
        <p14:creationId xmlns:p14="http://schemas.microsoft.com/office/powerpoint/2010/main" val="184492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189" y="228600"/>
            <a:ext cx="10515600" cy="1018335"/>
          </a:xfrm>
        </p:spPr>
        <p:txBody>
          <a:bodyPr/>
          <a:lstStyle/>
          <a:p>
            <a:r>
              <a:rPr lang="en-GB" sz="3200" b="1" dirty="0">
                <a:solidFill>
                  <a:schemeClr val="bg1"/>
                </a:solidFill>
                <a:latin typeface="+mn-lt"/>
                <a:cs typeface="Arial"/>
              </a:rPr>
              <a:t>Healthy Ageing </a:t>
            </a:r>
            <a:r>
              <a:rPr lang="en-GB" sz="3200" b="1" dirty="0" err="1">
                <a:solidFill>
                  <a:schemeClr val="bg1"/>
                </a:solidFill>
                <a:latin typeface="+mn-lt"/>
                <a:cs typeface="Arial"/>
              </a:rPr>
              <a:t>Cont</a:t>
            </a:r>
            <a:r>
              <a:rPr lang="en-GB" dirty="0">
                <a:solidFill>
                  <a:schemeClr val="bg1"/>
                </a:solidFill>
                <a:latin typeface="Arial"/>
                <a:cs typeface="Arial"/>
              </a:rPr>
              <a:t>…</a:t>
            </a:r>
            <a:endParaRPr lang="en-GB" dirty="0">
              <a:solidFill>
                <a:schemeClr val="bg1"/>
              </a:solidFill>
            </a:endParaRPr>
          </a:p>
        </p:txBody>
      </p:sp>
      <p:pic>
        <p:nvPicPr>
          <p:cNvPr id="4" name="Picture 4" descr="Chart, pie chart&#10;&#10;Description automatically generated">
            <a:extLst>
              <a:ext uri="{FF2B5EF4-FFF2-40B4-BE49-F238E27FC236}">
                <a16:creationId xmlns:a16="http://schemas.microsoft.com/office/drawing/2014/main" id="{958C2026-C32F-87ED-ED47-F52FEC6C49E7}"/>
              </a:ext>
            </a:extLst>
          </p:cNvPr>
          <p:cNvPicPr>
            <a:picLocks noChangeAspect="1"/>
          </p:cNvPicPr>
          <p:nvPr/>
        </p:nvPicPr>
        <p:blipFill>
          <a:blip r:embed="rId3"/>
          <a:stretch>
            <a:fillRect/>
          </a:stretch>
        </p:blipFill>
        <p:spPr>
          <a:xfrm>
            <a:off x="2362978" y="1476443"/>
            <a:ext cx="7452609" cy="4335491"/>
          </a:xfrm>
          <a:prstGeom prst="rect">
            <a:avLst/>
          </a:prstGeom>
        </p:spPr>
      </p:pic>
      <p:sp>
        <p:nvSpPr>
          <p:cNvPr id="5" name="TextBox 4">
            <a:extLst>
              <a:ext uri="{FF2B5EF4-FFF2-40B4-BE49-F238E27FC236}">
                <a16:creationId xmlns:a16="http://schemas.microsoft.com/office/drawing/2014/main" id="{8CE8F51F-8181-E839-EE2C-F799E2FACC64}"/>
              </a:ext>
            </a:extLst>
          </p:cNvPr>
          <p:cNvSpPr txBox="1"/>
          <p:nvPr/>
        </p:nvSpPr>
        <p:spPr>
          <a:xfrm>
            <a:off x="3632664" y="5929741"/>
            <a:ext cx="4922901" cy="646331"/>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Majority of the residents responded as being quite satisfied with their life at the moment.</a:t>
            </a:r>
          </a:p>
        </p:txBody>
      </p:sp>
    </p:spTree>
    <p:extLst>
      <p:ext uri="{BB962C8B-B14F-4D97-AF65-F5344CB8AC3E}">
        <p14:creationId xmlns:p14="http://schemas.microsoft.com/office/powerpoint/2010/main" val="316534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1645" y="372790"/>
            <a:ext cx="10515600" cy="958041"/>
          </a:xfrm>
        </p:spPr>
        <p:txBody>
          <a:bodyPr>
            <a:normAutofit/>
          </a:bodyPr>
          <a:lstStyle/>
          <a:p>
            <a:r>
              <a:rPr lang="en-GB" sz="3200" b="1" dirty="0">
                <a:solidFill>
                  <a:schemeClr val="bg1"/>
                </a:solidFill>
                <a:latin typeface="+mn-lt"/>
              </a:rPr>
              <a:t>What Does Ageing Well Mean To You? </a:t>
            </a:r>
            <a:endParaRPr lang="en-GB" sz="3200" b="1" dirty="0">
              <a:latin typeface="+mn-lt"/>
            </a:endParaRPr>
          </a:p>
        </p:txBody>
      </p:sp>
      <p:sp>
        <p:nvSpPr>
          <p:cNvPr id="5" name="Slide Number Placeholder 4"/>
          <p:cNvSpPr>
            <a:spLocks noGrp="1"/>
          </p:cNvSpPr>
          <p:nvPr>
            <p:ph type="sldNum" sz="quarter" idx="12"/>
          </p:nvPr>
        </p:nvSpPr>
        <p:spPr/>
        <p:txBody>
          <a:bodyPr/>
          <a:lstStyle/>
          <a:p>
            <a:fld id="{7476A474-E995-4CFF-B637-3E06DD65BD29}" type="slidenum">
              <a:rPr lang="en-GB" smtClean="0"/>
              <a:t>12</a:t>
            </a:fld>
            <a:endParaRPr lang="en-GB"/>
          </a:p>
        </p:txBody>
      </p:sp>
      <p:sp>
        <p:nvSpPr>
          <p:cNvPr id="18" name="TextBox 17"/>
          <p:cNvSpPr txBox="1"/>
          <p:nvPr/>
        </p:nvSpPr>
        <p:spPr>
          <a:xfrm>
            <a:off x="6217920" y="3613121"/>
            <a:ext cx="5727468" cy="685188"/>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Mobility; access to rapid low-level and urgent level health care; living in a safe and pleasant environment (low traffic levels, well-maintained parks and walking areas </a:t>
            </a:r>
            <a:r>
              <a:rPr lang="en-GB" sz="1200" i="1" dirty="0" err="1">
                <a:ea typeface="Calibri" panose="020F0502020204030204" pitchFamily="34" charset="0"/>
                <a:cs typeface="Times New Roman" panose="02020603050405020304" pitchFamily="18" charset="0"/>
              </a:rPr>
              <a:t>etc</a:t>
            </a:r>
            <a:r>
              <a:rPr lang="en-GB" sz="1200" i="1" dirty="0">
                <a:ea typeface="Calibri" panose="020F0502020204030204" pitchFamily="34" charset="0"/>
                <a:cs typeface="Times New Roman" panose="02020603050405020304" pitchFamily="18" charset="0"/>
              </a:rPr>
              <a:t>); maintenance of basic home comforts</a:t>
            </a:r>
            <a:endParaRPr lang="en-GB" sz="1200" i="1" dirty="0">
              <a:effectLst/>
              <a:ea typeface="Calibri" panose="020F0502020204030204" pitchFamily="34" charset="0"/>
              <a:cs typeface="Times New Roman" panose="02020603050405020304" pitchFamily="18" charset="0"/>
            </a:endParaRPr>
          </a:p>
        </p:txBody>
      </p:sp>
      <p:sp>
        <p:nvSpPr>
          <p:cNvPr id="20" name="TextBox 19"/>
          <p:cNvSpPr txBox="1"/>
          <p:nvPr/>
        </p:nvSpPr>
        <p:spPr>
          <a:xfrm>
            <a:off x="6217920" y="2049994"/>
            <a:ext cx="5727468" cy="882806"/>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Being fit and well enough to live independently, maintain an orderly house, keep sociable and not lonely, and enjoy favourite pastimes that involve physical and mental activity and going out from time to time. Being able to obtain the services that may be required from time to time as aging takes its toll.</a:t>
            </a:r>
            <a:endParaRPr lang="en-GB" sz="1200" i="1" dirty="0">
              <a:effectLst/>
              <a:ea typeface="Calibri" panose="020F0502020204030204" pitchFamily="34" charset="0"/>
              <a:cs typeface="Times New Roman" panose="02020603050405020304" pitchFamily="18" charset="0"/>
            </a:endParaRPr>
          </a:p>
        </p:txBody>
      </p:sp>
      <p:sp>
        <p:nvSpPr>
          <p:cNvPr id="22" name="TextBox 21"/>
          <p:cNvSpPr txBox="1"/>
          <p:nvPr/>
        </p:nvSpPr>
        <p:spPr>
          <a:xfrm>
            <a:off x="6217919" y="1516046"/>
            <a:ext cx="5727469"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Arial" panose="020B0604020202020204" pitchFamily="34" charset="0"/>
              </a:rPr>
              <a:t>Being able to lead an independent, active life. Not being hindered by health issues. Enjoying the range of activities available in Newham / London.</a:t>
            </a:r>
          </a:p>
        </p:txBody>
      </p:sp>
      <p:sp>
        <p:nvSpPr>
          <p:cNvPr id="27" name="TextBox 26"/>
          <p:cNvSpPr txBox="1"/>
          <p:nvPr/>
        </p:nvSpPr>
        <p:spPr>
          <a:xfrm>
            <a:off x="6217920" y="5168723"/>
            <a:ext cx="5727468"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Being reasonably fit and well and able to get about and look after yourself and help those closest to you. It also means being financially independent with somewhere decent to live.</a:t>
            </a:r>
            <a:endParaRPr lang="en-GB" sz="1200" i="1" dirty="0">
              <a:effectLst/>
              <a:ea typeface="Calibri" panose="020F0502020204030204" pitchFamily="34" charset="0"/>
              <a:cs typeface="Times New Roman" panose="02020603050405020304" pitchFamily="18" charset="0"/>
            </a:endParaRPr>
          </a:p>
        </p:txBody>
      </p:sp>
      <p:sp>
        <p:nvSpPr>
          <p:cNvPr id="12" name="TextBox 11"/>
          <p:cNvSpPr txBox="1"/>
          <p:nvPr/>
        </p:nvSpPr>
        <p:spPr>
          <a:xfrm>
            <a:off x="142831" y="1469991"/>
            <a:ext cx="5908834" cy="685188"/>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Keeping physically fit so that I can take care of myself and my needs, staying mentally well, continuing to be engaged in life, having a good network of contacts, continuing to have a part to play in society and things to look forward to.</a:t>
            </a:r>
            <a:endParaRPr lang="en-GB" sz="1200" i="1" dirty="0">
              <a:effectLst/>
              <a:ea typeface="Calibri" panose="020F0502020204030204" pitchFamily="34" charset="0"/>
              <a:cs typeface="Times New Roman" panose="02020603050405020304" pitchFamily="18" charset="0"/>
            </a:endParaRPr>
          </a:p>
        </p:txBody>
      </p:sp>
      <p:sp>
        <p:nvSpPr>
          <p:cNvPr id="15" name="TextBox 14"/>
          <p:cNvSpPr txBox="1"/>
          <p:nvPr/>
        </p:nvSpPr>
        <p:spPr>
          <a:xfrm>
            <a:off x="6217920" y="4376392"/>
            <a:ext cx="5727468" cy="685188"/>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Feeling safe when walking the streets. A supportive local community where I can help and be helped. If required support from local government professionals with help and advice with age related issues. Feeling safe in my home.</a:t>
            </a:r>
            <a:endParaRPr lang="en-GB" sz="1200" i="1" dirty="0">
              <a:effectLst/>
              <a:ea typeface="Calibri" panose="020F0502020204030204" pitchFamily="34" charset="0"/>
              <a:cs typeface="Times New Roman" panose="02020603050405020304" pitchFamily="18" charset="0"/>
            </a:endParaRPr>
          </a:p>
        </p:txBody>
      </p:sp>
      <p:sp>
        <p:nvSpPr>
          <p:cNvPr id="16" name="TextBox 15"/>
          <p:cNvSpPr txBox="1"/>
          <p:nvPr/>
        </p:nvSpPr>
        <p:spPr>
          <a:xfrm>
            <a:off x="6217920" y="5806565"/>
            <a:ext cx="5727468" cy="46166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200" i="1" dirty="0"/>
              <a:t>Being able to carry out the normal functions of daily life with minimum impediments from poor health, lack of social contacts or financial barriers.</a:t>
            </a:r>
          </a:p>
        </p:txBody>
      </p:sp>
      <p:sp>
        <p:nvSpPr>
          <p:cNvPr id="17" name="TextBox 16"/>
          <p:cNvSpPr txBox="1"/>
          <p:nvPr/>
        </p:nvSpPr>
        <p:spPr>
          <a:xfrm>
            <a:off x="151645" y="5867262"/>
            <a:ext cx="5908834" cy="46166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200" i="1"/>
              <a:t>Maintaining good physical and mental health, retaining a youthful and open outlook and engaging with the community.</a:t>
            </a:r>
          </a:p>
        </p:txBody>
      </p:sp>
      <p:sp>
        <p:nvSpPr>
          <p:cNvPr id="13" name="TextBox 12"/>
          <p:cNvSpPr txBox="1"/>
          <p:nvPr/>
        </p:nvSpPr>
        <p:spPr>
          <a:xfrm>
            <a:off x="142831" y="2262610"/>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Keeping fit, healthy. Maintaining a healthy, active lifestyle. Feeling part of my community and contributing to my community. Being valued, respected and feeling safe.</a:t>
            </a:r>
            <a:endParaRPr lang="en-GB" sz="1200" i="1" dirty="0">
              <a:effectLst/>
              <a:ea typeface="Calibri" panose="020F0502020204030204" pitchFamily="34" charset="0"/>
              <a:cs typeface="Times New Roman" panose="02020603050405020304" pitchFamily="18" charset="0"/>
            </a:endParaRPr>
          </a:p>
        </p:txBody>
      </p:sp>
      <p:sp>
        <p:nvSpPr>
          <p:cNvPr id="19" name="TextBox 18"/>
          <p:cNvSpPr txBox="1"/>
          <p:nvPr/>
        </p:nvSpPr>
        <p:spPr>
          <a:xfrm>
            <a:off x="6217920" y="3026737"/>
            <a:ext cx="5727468"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Being reasonably fit and well and able to get about and look after yourself and help those closest to you. It also means being financially independent with somewhere decent to live.</a:t>
            </a:r>
            <a:endParaRPr lang="en-GB" sz="1200" i="1" dirty="0">
              <a:effectLst/>
              <a:ea typeface="Calibri" panose="020F0502020204030204" pitchFamily="34" charset="0"/>
              <a:cs typeface="Times New Roman" panose="02020603050405020304" pitchFamily="18" charset="0"/>
            </a:endParaRPr>
          </a:p>
        </p:txBody>
      </p:sp>
      <p:sp>
        <p:nvSpPr>
          <p:cNvPr id="24" name="TextBox 23"/>
          <p:cNvSpPr txBox="1"/>
          <p:nvPr/>
        </p:nvSpPr>
        <p:spPr>
          <a:xfrm>
            <a:off x="151645" y="3511866"/>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Good health, enough income to be comfortable, friends, relatives, mobility, nice environment, good quality housing, food, local services.</a:t>
            </a:r>
            <a:endParaRPr lang="en-GB" sz="1200" i="1" dirty="0">
              <a:effectLst/>
              <a:ea typeface="Calibri" panose="020F0502020204030204" pitchFamily="34" charset="0"/>
              <a:cs typeface="Times New Roman" panose="02020603050405020304" pitchFamily="18" charset="0"/>
            </a:endParaRPr>
          </a:p>
        </p:txBody>
      </p:sp>
      <p:sp>
        <p:nvSpPr>
          <p:cNvPr id="25" name="TextBox 24"/>
          <p:cNvSpPr txBox="1"/>
          <p:nvPr/>
        </p:nvSpPr>
        <p:spPr>
          <a:xfrm>
            <a:off x="142831" y="4109699"/>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Able to do what you wish to; living in good health; neither having to live in poverty nor having to look after every penny; having a purpose and finding life enjoyable.</a:t>
            </a:r>
            <a:endParaRPr lang="en-GB" sz="1200" i="1" dirty="0">
              <a:effectLst/>
              <a:ea typeface="Calibri" panose="020F0502020204030204" pitchFamily="34" charset="0"/>
              <a:cs typeface="Times New Roman" panose="02020603050405020304" pitchFamily="18" charset="0"/>
            </a:endParaRPr>
          </a:p>
        </p:txBody>
      </p:sp>
      <p:sp>
        <p:nvSpPr>
          <p:cNvPr id="26" name="TextBox 25"/>
          <p:cNvSpPr txBox="1"/>
          <p:nvPr/>
        </p:nvSpPr>
        <p:spPr>
          <a:xfrm>
            <a:off x="142831" y="4710563"/>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Being fit and well enough to look after myself and others, to carry out activities I enjoy, and to live life to the fullest. Also, to have enough money to live on and a safe, warm place to live.</a:t>
            </a:r>
            <a:endParaRPr lang="en-GB" sz="1200" i="1" dirty="0">
              <a:effectLst/>
              <a:ea typeface="Calibri" panose="020F0502020204030204" pitchFamily="34" charset="0"/>
              <a:cs typeface="Times New Roman" panose="02020603050405020304" pitchFamily="18" charset="0"/>
            </a:endParaRPr>
          </a:p>
        </p:txBody>
      </p:sp>
      <p:sp>
        <p:nvSpPr>
          <p:cNvPr id="29" name="TextBox 28"/>
          <p:cNvSpPr txBox="1"/>
          <p:nvPr/>
        </p:nvSpPr>
        <p:spPr>
          <a:xfrm>
            <a:off x="142831" y="5264021"/>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a:ea typeface="Calibri" panose="020F0502020204030204" pitchFamily="34" charset="0"/>
                <a:cs typeface="Times New Roman" panose="02020603050405020304" pitchFamily="18" charset="0"/>
              </a:rPr>
              <a:t>Remaining in good health, being physically active and being financially secure and independent.</a:t>
            </a:r>
            <a:endParaRPr lang="en-GB" sz="1200" i="1">
              <a:effectLst/>
              <a:ea typeface="Calibri" panose="020F0502020204030204" pitchFamily="34" charset="0"/>
              <a:cs typeface="Times New Roman" panose="02020603050405020304" pitchFamily="18" charset="0"/>
            </a:endParaRPr>
          </a:p>
        </p:txBody>
      </p:sp>
      <p:sp>
        <p:nvSpPr>
          <p:cNvPr id="30" name="TextBox 29"/>
          <p:cNvSpPr txBox="1"/>
          <p:nvPr/>
        </p:nvSpPr>
        <p:spPr>
          <a:xfrm>
            <a:off x="142831" y="2914337"/>
            <a:ext cx="5908834" cy="4875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200" i="1" dirty="0">
                <a:ea typeface="Calibri" panose="020F0502020204030204" pitchFamily="34" charset="0"/>
                <a:cs typeface="Times New Roman" panose="02020603050405020304" pitchFamily="18" charset="0"/>
              </a:rPr>
              <a:t>Being able to continue with an active and stimulating lifestyle and have a sense of belonging , valued and not being cast aside. Value a lifetime of learning and experience.</a:t>
            </a:r>
            <a:endParaRPr lang="en-GB" sz="12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44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bg1"/>
                </a:solidFill>
                <a:latin typeface="Calibri"/>
                <a:cs typeface="Arial"/>
              </a:rPr>
              <a:t>Priority Areas</a:t>
            </a:r>
            <a:endParaRPr lang="en-GB" sz="3200" b="1" dirty="0">
              <a:solidFill>
                <a:schemeClr val="bg1"/>
              </a:solidFill>
              <a:latin typeface="Calibri"/>
            </a:endParaRPr>
          </a:p>
        </p:txBody>
      </p:sp>
      <p:graphicFrame>
        <p:nvGraphicFramePr>
          <p:cNvPr id="6" name="Content Placeholder 5"/>
          <p:cNvGraphicFramePr>
            <a:graphicFrameLocks noGrp="1"/>
          </p:cNvGraphicFramePr>
          <p:nvPr>
            <p:ph idx="1"/>
          </p:nvPr>
        </p:nvGraphicFramePr>
        <p:xfrm>
          <a:off x="447675" y="2370137"/>
          <a:ext cx="113728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7476A474-E995-4CFF-B637-3E06DD65BD29}" type="slidenum">
              <a:rPr lang="en-GB" smtClean="0"/>
              <a:t>13</a:t>
            </a:fld>
            <a:endParaRPr lang="en-GB"/>
          </a:p>
        </p:txBody>
      </p:sp>
      <p:sp>
        <p:nvSpPr>
          <p:cNvPr id="8" name="Rectangle 7"/>
          <p:cNvSpPr/>
          <p:nvPr/>
        </p:nvSpPr>
        <p:spPr>
          <a:xfrm>
            <a:off x="838200" y="1551695"/>
            <a:ext cx="10515600" cy="707886"/>
          </a:xfrm>
          <a:prstGeom prst="rect">
            <a:avLst/>
          </a:prstGeom>
          <a:ln w="28575">
            <a:noFill/>
          </a:ln>
        </p:spPr>
        <p:txBody>
          <a:bodyPr wrap="square" lIns="91440" tIns="45720" rIns="91440" bIns="45720" anchor="t">
            <a:spAutoFit/>
          </a:bodyPr>
          <a:lstStyle/>
          <a:p>
            <a:r>
              <a:rPr lang="en-GB" sz="2000" dirty="0">
                <a:latin typeface="Calibri"/>
                <a:ea typeface="Calibri" panose="020F0502020204030204" pitchFamily="34" charset="0"/>
                <a:cs typeface="Arial"/>
              </a:rPr>
              <a:t>Working with residents and stakeholders, the Ageing Well Strategy sets out five priority areas and a co-produced Action Plan for each.</a:t>
            </a:r>
            <a:r>
              <a:rPr lang="en-GB" sz="2000" dirty="0">
                <a:latin typeface="Arial"/>
                <a:ea typeface="Calibri" panose="020F0502020204030204" pitchFamily="34" charset="0"/>
                <a:cs typeface="Arial"/>
              </a:rPr>
              <a:t> </a:t>
            </a:r>
            <a:endParaRPr lang="en-GB"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284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76A474-E995-4CFF-B637-3E06DD65BD29}" type="slidenum">
              <a:rPr lang="en-GB" smtClean="0"/>
              <a:t>14</a:t>
            </a:fld>
            <a:endParaRPr lang="en-GB"/>
          </a:p>
        </p:txBody>
      </p:sp>
      <p:sp>
        <p:nvSpPr>
          <p:cNvPr id="4" name="TextBox 3"/>
          <p:cNvSpPr txBox="1"/>
          <p:nvPr/>
        </p:nvSpPr>
        <p:spPr>
          <a:xfrm>
            <a:off x="1136468" y="3487783"/>
            <a:ext cx="9692641" cy="707886"/>
          </a:xfrm>
          <a:prstGeom prst="rect">
            <a:avLst/>
          </a:prstGeom>
          <a:noFill/>
        </p:spPr>
        <p:txBody>
          <a:bodyPr wrap="square" rtlCol="0">
            <a:spAutoFit/>
          </a:bodyPr>
          <a:lstStyle/>
          <a:p>
            <a:pPr algn="ctr"/>
            <a:r>
              <a:rPr lang="en-GB" sz="4000" b="1" dirty="0">
                <a:cs typeface="Arial" panose="020B0604020202020204" pitchFamily="34" charset="0"/>
              </a:rPr>
              <a:t>Theme 1: Information and Communication</a:t>
            </a:r>
          </a:p>
        </p:txBody>
      </p:sp>
    </p:spTree>
    <p:extLst>
      <p:ext uri="{BB962C8B-B14F-4D97-AF65-F5344CB8AC3E}">
        <p14:creationId xmlns:p14="http://schemas.microsoft.com/office/powerpoint/2010/main" val="85253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prstClr val="white"/>
                </a:solidFill>
                <a:latin typeface="+mn-lt"/>
              </a:rPr>
              <a:t>Summary</a:t>
            </a:r>
            <a:endParaRPr lang="en-GB" sz="3200" b="1" dirty="0">
              <a:solidFill>
                <a:schemeClr val="bg1"/>
              </a:solidFill>
              <a:latin typeface="+mn-lt"/>
            </a:endParaRPr>
          </a:p>
        </p:txBody>
      </p:sp>
      <p:sp>
        <p:nvSpPr>
          <p:cNvPr id="4" name="Slide Number Placeholder 3"/>
          <p:cNvSpPr>
            <a:spLocks noGrp="1"/>
          </p:cNvSpPr>
          <p:nvPr>
            <p:ph type="sldNum" sz="quarter" idx="12"/>
          </p:nvPr>
        </p:nvSpPr>
        <p:spPr/>
        <p:txBody>
          <a:bodyPr/>
          <a:lstStyle/>
          <a:p>
            <a:fld id="{7476A474-E995-4CFF-B637-3E06DD65BD29}" type="slidenum">
              <a:rPr lang="en-GB" smtClean="0">
                <a:latin typeface="Arial" panose="020B0604020202020204" pitchFamily="34" charset="0"/>
                <a:cs typeface="Arial" panose="020B0604020202020204" pitchFamily="34" charset="0"/>
              </a:rPr>
              <a:t>15</a:t>
            </a:fld>
            <a:endParaRPr lang="en-GB">
              <a:latin typeface="Arial" panose="020B0604020202020204" pitchFamily="34" charset="0"/>
              <a:cs typeface="Arial" panose="020B0604020202020204" pitchFamily="34" charset="0"/>
            </a:endParaRPr>
          </a:p>
        </p:txBody>
      </p:sp>
      <p:sp>
        <p:nvSpPr>
          <p:cNvPr id="8" name="TextBox 7"/>
          <p:cNvSpPr txBox="1"/>
          <p:nvPr/>
        </p:nvSpPr>
        <p:spPr>
          <a:xfrm>
            <a:off x="838200" y="1782309"/>
            <a:ext cx="10515600" cy="3785652"/>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Many older residents said they do not feel visible, especially as Newham is a relatively young borough. This suggests the Council and its partners could do more to promote healthy ageing and ensure communications are diverse and inclusive of residents aged 50+. </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Throughout the engagament, residents demonstrated that they were unaware of certain services / support that is available. This suggests the Council and its partners could promote its services more widely and in more accessible ways to reach a greater proportion of residents aged 50+. </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Many residents said they do not know who to contact about the services / support they want to access, and that they find the ways of getting in touch inaccessible. This suggests the Council and its partners could improve the ways residents are enabled to get in touch.</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Digital exclusion is a barrier to independence and engagement for many residents. For some this has worsened as more services have moved online. This indicates there is a need for information and communication to be available in a range of formats and that some residents may benefit from digital support. </a:t>
            </a:r>
          </a:p>
        </p:txBody>
      </p:sp>
    </p:spTree>
    <p:extLst>
      <p:ext uri="{BB962C8B-B14F-4D97-AF65-F5344CB8AC3E}">
        <p14:creationId xmlns:p14="http://schemas.microsoft.com/office/powerpoint/2010/main" val="304414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469333" y="191622"/>
            <a:ext cx="10515600" cy="1325563"/>
          </a:xfrm>
        </p:spPr>
        <p:txBody>
          <a:bodyPr>
            <a:noAutofit/>
          </a:bodyPr>
          <a:lstStyle/>
          <a:p>
            <a:r>
              <a:rPr lang="en-GB" sz="3200" b="1" dirty="0">
                <a:solidFill>
                  <a:schemeClr val="bg1"/>
                </a:solidFill>
                <a:latin typeface="+mn-lt"/>
              </a:rPr>
              <a:t>Survey Results</a:t>
            </a:r>
          </a:p>
        </p:txBody>
      </p:sp>
      <p:sp>
        <p:nvSpPr>
          <p:cNvPr id="5" name="Slide Number Placeholder 4"/>
          <p:cNvSpPr>
            <a:spLocks noGrp="1"/>
          </p:cNvSpPr>
          <p:nvPr>
            <p:ph type="sldNum" sz="quarter" idx="12"/>
          </p:nvPr>
        </p:nvSpPr>
        <p:spPr/>
        <p:txBody>
          <a:bodyPr/>
          <a:lstStyle/>
          <a:p>
            <a:fld id="{7476A474-E995-4CFF-B637-3E06DD65BD29}" type="slidenum">
              <a:rPr lang="en-GB" smtClean="0"/>
              <a:t>16</a:t>
            </a:fld>
            <a:endParaRPr lang="en-GB"/>
          </a:p>
        </p:txBody>
      </p:sp>
      <p:sp>
        <p:nvSpPr>
          <p:cNvPr id="2" name="TextBox 1"/>
          <p:cNvSpPr txBox="1"/>
          <p:nvPr/>
        </p:nvSpPr>
        <p:spPr>
          <a:xfrm>
            <a:off x="655215" y="1517185"/>
            <a:ext cx="4847037" cy="523220"/>
          </a:xfrm>
          <a:prstGeom prst="rect">
            <a:avLst/>
          </a:prstGeom>
          <a:solidFill>
            <a:schemeClr val="bg1"/>
          </a:solidFill>
        </p:spPr>
        <p:txBody>
          <a:bodyPr wrap="square" rtlCol="0">
            <a:spAutoFit/>
          </a:bodyPr>
          <a:lstStyle/>
          <a:p>
            <a:pPr algn="ctr"/>
            <a:r>
              <a:rPr lang="en-GB" sz="1400">
                <a:latin typeface="Arial" panose="020B0604020202020204" pitchFamily="34" charset="0"/>
                <a:cs typeface="Arial" panose="020B0604020202020204" pitchFamily="34" charset="0"/>
              </a:rPr>
              <a:t>Are you able to communicate your needs and preferences to others (e.g. local services, local community)?</a:t>
            </a:r>
          </a:p>
        </p:txBody>
      </p:sp>
      <p:sp>
        <p:nvSpPr>
          <p:cNvPr id="7" name="TextBox 6"/>
          <p:cNvSpPr txBox="1"/>
          <p:nvPr/>
        </p:nvSpPr>
        <p:spPr>
          <a:xfrm>
            <a:off x="7219474" y="1517185"/>
            <a:ext cx="4228048" cy="523220"/>
          </a:xfrm>
          <a:prstGeom prst="rect">
            <a:avLst/>
          </a:prstGeom>
          <a:solidFill>
            <a:schemeClr val="bg1"/>
          </a:solidFill>
        </p:spPr>
        <p:txBody>
          <a:bodyPr wrap="square" rtlCol="0">
            <a:spAutoFit/>
          </a:bodyPr>
          <a:lstStyle/>
          <a:p>
            <a:pPr algn="ctr"/>
            <a:r>
              <a:rPr lang="en-GB" sz="1400">
                <a:latin typeface="Arial" panose="020B0604020202020204" pitchFamily="34" charset="0"/>
                <a:cs typeface="Arial" panose="020B0604020202020204" pitchFamily="34" charset="0"/>
              </a:rPr>
              <a:t>Are you able get the information you need to have good health and wellbeing?</a:t>
            </a:r>
          </a:p>
        </p:txBody>
      </p:sp>
      <p:pic>
        <p:nvPicPr>
          <p:cNvPr id="8" name="Picture 7"/>
          <p:cNvPicPr>
            <a:picLocks noChangeAspect="1"/>
          </p:cNvPicPr>
          <p:nvPr/>
        </p:nvPicPr>
        <p:blipFill>
          <a:blip r:embed="rId2"/>
          <a:stretch>
            <a:fillRect/>
          </a:stretch>
        </p:blipFill>
        <p:spPr>
          <a:xfrm>
            <a:off x="469333" y="2089631"/>
            <a:ext cx="4914210" cy="3722886"/>
          </a:xfrm>
          <a:prstGeom prst="rect">
            <a:avLst/>
          </a:prstGeom>
        </p:spPr>
      </p:pic>
      <p:pic>
        <p:nvPicPr>
          <p:cNvPr id="9" name="Picture 8"/>
          <p:cNvPicPr>
            <a:picLocks noChangeAspect="1"/>
          </p:cNvPicPr>
          <p:nvPr/>
        </p:nvPicPr>
        <p:blipFill>
          <a:blip r:embed="rId3"/>
          <a:stretch>
            <a:fillRect/>
          </a:stretch>
        </p:blipFill>
        <p:spPr>
          <a:xfrm>
            <a:off x="6959600" y="2036754"/>
            <a:ext cx="4920168" cy="3747439"/>
          </a:xfrm>
          <a:prstGeom prst="rect">
            <a:avLst/>
          </a:prstGeom>
        </p:spPr>
      </p:pic>
      <p:sp>
        <p:nvSpPr>
          <p:cNvPr id="3" name="TextBox 2"/>
          <p:cNvSpPr txBox="1"/>
          <p:nvPr/>
        </p:nvSpPr>
        <p:spPr>
          <a:xfrm>
            <a:off x="119360" y="6012543"/>
            <a:ext cx="5382892" cy="738664"/>
          </a:xfrm>
          <a:prstGeom prst="rect">
            <a:avLst/>
          </a:prstGeom>
          <a:solidFill>
            <a:schemeClr val="bg1"/>
          </a:solidFill>
          <a:ln>
            <a:solidFill>
              <a:schemeClr val="accent4">
                <a:lumMod val="60000"/>
                <a:lumOff val="40000"/>
              </a:schemeClr>
            </a:solidFill>
          </a:ln>
        </p:spPr>
        <p:txBody>
          <a:bodyPr wrap="square" rtlCol="0">
            <a:spAutoFit/>
          </a:bodyPr>
          <a:lstStyle/>
          <a:p>
            <a:r>
              <a:rPr lang="en-GB" sz="1400"/>
              <a:t>Majority of the respondents (n=460, n=424) felt that they could communicate their needs &amp; preferences to others and only a small number felt that they could not.</a:t>
            </a:r>
          </a:p>
        </p:txBody>
      </p:sp>
      <p:sp>
        <p:nvSpPr>
          <p:cNvPr id="10" name="TextBox 9"/>
          <p:cNvSpPr txBox="1"/>
          <p:nvPr/>
        </p:nvSpPr>
        <p:spPr>
          <a:xfrm>
            <a:off x="6596374" y="5808435"/>
            <a:ext cx="5474247" cy="954107"/>
          </a:xfrm>
          <a:prstGeom prst="rect">
            <a:avLst/>
          </a:prstGeom>
          <a:solidFill>
            <a:schemeClr val="bg1"/>
          </a:solidFill>
          <a:ln>
            <a:solidFill>
              <a:schemeClr val="accent4">
                <a:lumMod val="60000"/>
                <a:lumOff val="40000"/>
              </a:schemeClr>
            </a:solidFill>
          </a:ln>
        </p:spPr>
        <p:txBody>
          <a:bodyPr wrap="square" lIns="91440" tIns="45720" rIns="91440" bIns="45720" rtlCol="0" anchor="t">
            <a:spAutoFit/>
          </a:bodyPr>
          <a:lstStyle/>
          <a:p>
            <a:pPr algn="r"/>
            <a:r>
              <a:rPr lang="en-GB" sz="1400"/>
              <a:t>The highest number of respondents felt that most of the time they were able to get information that they needed, 240 felt that they got it all the time and 396 felt that they only got it some of the time with a small number also mentioning that they rarely got it or never got it.</a:t>
            </a:r>
          </a:p>
        </p:txBody>
      </p:sp>
    </p:spTree>
    <p:extLst>
      <p:ext uri="{BB962C8B-B14F-4D97-AF65-F5344CB8AC3E}">
        <p14:creationId xmlns:p14="http://schemas.microsoft.com/office/powerpoint/2010/main" val="326452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17</a:t>
            </a:fld>
            <a:endParaRPr lang="en-GB"/>
          </a:p>
        </p:txBody>
      </p:sp>
      <p:pic>
        <p:nvPicPr>
          <p:cNvPr id="7" name="Picture 6"/>
          <p:cNvPicPr>
            <a:picLocks noChangeAspect="1"/>
          </p:cNvPicPr>
          <p:nvPr/>
        </p:nvPicPr>
        <p:blipFill rotWithShape="1">
          <a:blip r:embed="rId2"/>
          <a:srcRect t="16495"/>
          <a:stretch/>
        </p:blipFill>
        <p:spPr>
          <a:xfrm>
            <a:off x="6328161" y="2113665"/>
            <a:ext cx="5569779" cy="3753735"/>
          </a:xfrm>
          <a:prstGeom prst="rect">
            <a:avLst/>
          </a:prstGeom>
          <a:ln>
            <a:noFill/>
          </a:ln>
        </p:spPr>
      </p:pic>
      <p:pic>
        <p:nvPicPr>
          <p:cNvPr id="8" name="Picture 7"/>
          <p:cNvPicPr>
            <a:picLocks noChangeAspect="1"/>
          </p:cNvPicPr>
          <p:nvPr/>
        </p:nvPicPr>
        <p:blipFill rotWithShape="1">
          <a:blip r:embed="rId3"/>
          <a:srcRect t="15648"/>
          <a:stretch/>
        </p:blipFill>
        <p:spPr>
          <a:xfrm>
            <a:off x="475530" y="2113665"/>
            <a:ext cx="5122746" cy="3612260"/>
          </a:xfrm>
          <a:prstGeom prst="rect">
            <a:avLst/>
          </a:prstGeom>
          <a:ln>
            <a:noFill/>
          </a:ln>
        </p:spPr>
      </p:pic>
      <p:sp>
        <p:nvSpPr>
          <p:cNvPr id="2" name="Title 1"/>
          <p:cNvSpPr>
            <a:spLocks noGrp="1"/>
          </p:cNvSpPr>
          <p:nvPr>
            <p:ph type="title"/>
          </p:nvPr>
        </p:nvSpPr>
        <p:spPr>
          <a:xfrm>
            <a:off x="248193" y="187569"/>
            <a:ext cx="10515600" cy="994124"/>
          </a:xfrm>
        </p:spPr>
        <p:txBody>
          <a:bodyPr>
            <a:normAutofit/>
          </a:bodyPr>
          <a:lstStyle/>
          <a:p>
            <a:r>
              <a:rPr lang="en-GB" sz="3200" b="1" dirty="0">
                <a:solidFill>
                  <a:schemeClr val="bg1"/>
                </a:solidFill>
                <a:latin typeface="+mn-lt"/>
              </a:rPr>
              <a:t>Survey Results</a:t>
            </a:r>
            <a:endParaRPr lang="en-GB" sz="3200" b="1" dirty="0">
              <a:latin typeface="+mn-lt"/>
            </a:endParaRPr>
          </a:p>
        </p:txBody>
      </p:sp>
      <p:sp>
        <p:nvSpPr>
          <p:cNvPr id="9" name="TextBox 8"/>
          <p:cNvSpPr txBox="1"/>
          <p:nvPr/>
        </p:nvSpPr>
        <p:spPr>
          <a:xfrm>
            <a:off x="248193" y="1467334"/>
            <a:ext cx="5577420" cy="646331"/>
          </a:xfrm>
          <a:prstGeom prst="rect">
            <a:avLst/>
          </a:prstGeom>
          <a:solidFill>
            <a:schemeClr val="bg1"/>
          </a:solidFill>
        </p:spPr>
        <p:txBody>
          <a:bodyPr wrap="square" rtlCol="0">
            <a:spAutoFit/>
          </a:bodyPr>
          <a:lstStyle/>
          <a:p>
            <a:pPr algn="ctr"/>
            <a:r>
              <a:rPr lang="en-GB">
                <a:latin typeface="Arial" panose="020B0604020202020204" pitchFamily="34" charset="0"/>
                <a:cs typeface="Arial" panose="020B0604020202020204" pitchFamily="34" charset="0"/>
              </a:rPr>
              <a:t>Are you able communicate easily to the council any concerns or questions you have? </a:t>
            </a:r>
          </a:p>
        </p:txBody>
      </p:sp>
      <p:sp>
        <p:nvSpPr>
          <p:cNvPr id="10" name="TextBox 9"/>
          <p:cNvSpPr txBox="1"/>
          <p:nvPr/>
        </p:nvSpPr>
        <p:spPr>
          <a:xfrm>
            <a:off x="5989433" y="1467334"/>
            <a:ext cx="6015355" cy="646331"/>
          </a:xfrm>
          <a:prstGeom prst="rect">
            <a:avLst/>
          </a:prstGeom>
          <a:solidFill>
            <a:schemeClr val="bg1"/>
          </a:solidFill>
        </p:spPr>
        <p:txBody>
          <a:bodyPr wrap="square" rtlCol="0">
            <a:spAutoFit/>
          </a:bodyPr>
          <a:lstStyle/>
          <a:p>
            <a:pPr algn="ctr"/>
            <a:r>
              <a:rPr lang="en-GB">
                <a:latin typeface="Arial" panose="020B0604020202020204" pitchFamily="34" charset="0"/>
                <a:cs typeface="Arial" panose="020B0604020202020204" pitchFamily="34" charset="0"/>
              </a:rPr>
              <a:t>Are you able to easily get the information you need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about council services you want to use?</a:t>
            </a:r>
          </a:p>
        </p:txBody>
      </p:sp>
      <p:sp>
        <p:nvSpPr>
          <p:cNvPr id="11" name="TextBox 10"/>
          <p:cNvSpPr txBox="1"/>
          <p:nvPr/>
        </p:nvSpPr>
        <p:spPr>
          <a:xfrm>
            <a:off x="190301" y="5982811"/>
            <a:ext cx="5315692" cy="738664"/>
          </a:xfrm>
          <a:prstGeom prst="rect">
            <a:avLst/>
          </a:prstGeom>
          <a:solidFill>
            <a:schemeClr val="bg1"/>
          </a:solidFill>
          <a:ln>
            <a:solidFill>
              <a:srgbClr val="C00000"/>
            </a:solidFill>
          </a:ln>
        </p:spPr>
        <p:txBody>
          <a:bodyPr wrap="square" rtlCol="0">
            <a:spAutoFit/>
          </a:bodyPr>
          <a:lstStyle/>
          <a:p>
            <a:r>
              <a:rPr lang="en-GB" sz="1400"/>
              <a:t>The highest percentage (27.93%) of the respondents felt that they were only sometimes able to communicate easily with the council regarding any concerns or questions that they had.</a:t>
            </a:r>
          </a:p>
        </p:txBody>
      </p:sp>
      <p:sp>
        <p:nvSpPr>
          <p:cNvPr id="12" name="TextBox 11"/>
          <p:cNvSpPr txBox="1"/>
          <p:nvPr/>
        </p:nvSpPr>
        <p:spPr>
          <a:xfrm>
            <a:off x="6550808" y="6008460"/>
            <a:ext cx="5453980" cy="954107"/>
          </a:xfrm>
          <a:prstGeom prst="rect">
            <a:avLst/>
          </a:prstGeom>
          <a:solidFill>
            <a:schemeClr val="bg1"/>
          </a:solidFill>
          <a:ln>
            <a:solidFill>
              <a:srgbClr val="C00000"/>
            </a:solidFill>
          </a:ln>
        </p:spPr>
        <p:txBody>
          <a:bodyPr wrap="square" lIns="91440" tIns="45720" rIns="91440" bIns="45720" rtlCol="0" anchor="t">
            <a:spAutoFit/>
          </a:bodyPr>
          <a:lstStyle/>
          <a:p>
            <a:pPr algn="r"/>
            <a:r>
              <a:rPr lang="en-GB" sz="1400"/>
              <a:t>The highest percentage (31.07%) of the respondents felt that they were  able to get information from the council regarding services whereas, a close percentage (29.13%) felt that the same only some of the time.</a:t>
            </a:r>
          </a:p>
        </p:txBody>
      </p:sp>
    </p:spTree>
    <p:extLst>
      <p:ext uri="{BB962C8B-B14F-4D97-AF65-F5344CB8AC3E}">
        <p14:creationId xmlns:p14="http://schemas.microsoft.com/office/powerpoint/2010/main" val="275865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E36B-EDC8-4051-907A-1A44E8FCF7B0}"/>
              </a:ext>
            </a:extLst>
          </p:cNvPr>
          <p:cNvSpPr>
            <a:spLocks noGrp="1"/>
          </p:cNvSpPr>
          <p:nvPr>
            <p:ph type="title"/>
          </p:nvPr>
        </p:nvSpPr>
        <p:spPr>
          <a:xfrm>
            <a:off x="313544" y="377617"/>
            <a:ext cx="10515600" cy="825891"/>
          </a:xfrm>
        </p:spPr>
        <p:txBody>
          <a:bodyPr>
            <a:normAutofit/>
          </a:bodyPr>
          <a:lstStyle/>
          <a:p>
            <a:r>
              <a:rPr lang="en-US" sz="3200" b="1" dirty="0">
                <a:solidFill>
                  <a:srgbClr val="FFFFFF"/>
                </a:solidFill>
                <a:latin typeface="+mn-lt"/>
                <a:cs typeface="Arial"/>
              </a:rPr>
              <a:t>Survey Results</a:t>
            </a:r>
            <a:endParaRPr lang="en-US" sz="3200" b="1" dirty="0">
              <a:solidFill>
                <a:srgbClr val="FFFFFF"/>
              </a:solidFill>
              <a:latin typeface="+mn-lt"/>
            </a:endParaRPr>
          </a:p>
        </p:txBody>
      </p:sp>
      <p:sp>
        <p:nvSpPr>
          <p:cNvPr id="4" name="Slide Number Placeholder 3">
            <a:extLst>
              <a:ext uri="{FF2B5EF4-FFF2-40B4-BE49-F238E27FC236}">
                <a16:creationId xmlns:a16="http://schemas.microsoft.com/office/drawing/2014/main" id="{6DF15A51-78FA-4B3A-A5C7-725E0F860B81}"/>
              </a:ext>
            </a:extLst>
          </p:cNvPr>
          <p:cNvSpPr>
            <a:spLocks noGrp="1"/>
          </p:cNvSpPr>
          <p:nvPr>
            <p:ph type="sldNum" sz="quarter" idx="12"/>
          </p:nvPr>
        </p:nvSpPr>
        <p:spPr/>
        <p:txBody>
          <a:bodyPr/>
          <a:lstStyle/>
          <a:p>
            <a:fld id="{7476A474-E995-4CFF-B637-3E06DD65BD29}" type="slidenum">
              <a:rPr lang="en-GB" smtClean="0"/>
              <a:t>18</a:t>
            </a:fld>
            <a:endParaRPr lang="en-GB"/>
          </a:p>
        </p:txBody>
      </p:sp>
      <p:sp>
        <p:nvSpPr>
          <p:cNvPr id="6" name="TextBox 5">
            <a:extLst>
              <a:ext uri="{FF2B5EF4-FFF2-40B4-BE49-F238E27FC236}">
                <a16:creationId xmlns:a16="http://schemas.microsoft.com/office/drawing/2014/main" id="{89A070C4-60A1-2D6B-EF23-9DC28ABD6B70}"/>
              </a:ext>
            </a:extLst>
          </p:cNvPr>
          <p:cNvSpPr txBox="1"/>
          <p:nvPr/>
        </p:nvSpPr>
        <p:spPr>
          <a:xfrm>
            <a:off x="3605213" y="5684837"/>
            <a:ext cx="4973637" cy="670143"/>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The top 3 types of technology used to connect with others were mobile phone, WhatsApp and e-mail.</a:t>
            </a:r>
          </a:p>
        </p:txBody>
      </p:sp>
      <p:pic>
        <p:nvPicPr>
          <p:cNvPr id="7" name="Picture 7" descr="Chart, bar chart&#10;&#10;Description automatically generated">
            <a:extLst>
              <a:ext uri="{FF2B5EF4-FFF2-40B4-BE49-F238E27FC236}">
                <a16:creationId xmlns:a16="http://schemas.microsoft.com/office/drawing/2014/main" id="{84665E83-6873-C420-68BB-69D8258C912E}"/>
              </a:ext>
            </a:extLst>
          </p:cNvPr>
          <p:cNvPicPr>
            <a:picLocks noChangeAspect="1"/>
          </p:cNvPicPr>
          <p:nvPr/>
        </p:nvPicPr>
        <p:blipFill>
          <a:blip r:embed="rId2"/>
          <a:stretch>
            <a:fillRect/>
          </a:stretch>
        </p:blipFill>
        <p:spPr>
          <a:xfrm>
            <a:off x="2996466" y="1663286"/>
            <a:ext cx="6205171" cy="3812295"/>
          </a:xfrm>
          <a:prstGeom prst="rect">
            <a:avLst/>
          </a:prstGeom>
        </p:spPr>
      </p:pic>
    </p:spTree>
    <p:extLst>
      <p:ext uri="{BB962C8B-B14F-4D97-AF65-F5344CB8AC3E}">
        <p14:creationId xmlns:p14="http://schemas.microsoft.com/office/powerpoint/2010/main" val="3922223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E36B-EDC8-4051-907A-1A44E8FCF7B0}"/>
              </a:ext>
            </a:extLst>
          </p:cNvPr>
          <p:cNvSpPr>
            <a:spLocks noGrp="1"/>
          </p:cNvSpPr>
          <p:nvPr>
            <p:ph type="title"/>
          </p:nvPr>
        </p:nvSpPr>
        <p:spPr>
          <a:xfrm>
            <a:off x="313544" y="377617"/>
            <a:ext cx="10515600" cy="825891"/>
          </a:xfrm>
        </p:spPr>
        <p:txBody>
          <a:bodyPr>
            <a:normAutofit/>
          </a:bodyPr>
          <a:lstStyle/>
          <a:p>
            <a:r>
              <a:rPr lang="en-US" sz="3200" b="1" dirty="0">
                <a:solidFill>
                  <a:srgbClr val="FFFFFF"/>
                </a:solidFill>
                <a:latin typeface="+mn-lt"/>
                <a:cs typeface="Arial"/>
              </a:rPr>
              <a:t>Survey Results</a:t>
            </a:r>
            <a:endParaRPr lang="en-US" sz="3200" b="1" dirty="0">
              <a:solidFill>
                <a:srgbClr val="FFFFFF"/>
              </a:solidFill>
              <a:latin typeface="+mn-lt"/>
            </a:endParaRPr>
          </a:p>
        </p:txBody>
      </p:sp>
      <p:sp>
        <p:nvSpPr>
          <p:cNvPr id="4" name="Slide Number Placeholder 3">
            <a:extLst>
              <a:ext uri="{FF2B5EF4-FFF2-40B4-BE49-F238E27FC236}">
                <a16:creationId xmlns:a16="http://schemas.microsoft.com/office/drawing/2014/main" id="{6DF15A51-78FA-4B3A-A5C7-725E0F860B81}"/>
              </a:ext>
            </a:extLst>
          </p:cNvPr>
          <p:cNvSpPr>
            <a:spLocks noGrp="1"/>
          </p:cNvSpPr>
          <p:nvPr>
            <p:ph type="sldNum" sz="quarter" idx="12"/>
          </p:nvPr>
        </p:nvSpPr>
        <p:spPr/>
        <p:txBody>
          <a:bodyPr/>
          <a:lstStyle/>
          <a:p>
            <a:fld id="{7476A474-E995-4CFF-B637-3E06DD65BD29}" type="slidenum">
              <a:rPr lang="en-GB" smtClean="0"/>
              <a:t>19</a:t>
            </a:fld>
            <a:endParaRPr lang="en-GB"/>
          </a:p>
        </p:txBody>
      </p:sp>
      <p:sp>
        <p:nvSpPr>
          <p:cNvPr id="6" name="TextBox 5">
            <a:extLst>
              <a:ext uri="{FF2B5EF4-FFF2-40B4-BE49-F238E27FC236}">
                <a16:creationId xmlns:a16="http://schemas.microsoft.com/office/drawing/2014/main" id="{89A070C4-60A1-2D6B-EF23-9DC28ABD6B70}"/>
              </a:ext>
            </a:extLst>
          </p:cNvPr>
          <p:cNvSpPr txBox="1"/>
          <p:nvPr/>
        </p:nvSpPr>
        <p:spPr>
          <a:xfrm>
            <a:off x="2968131" y="6109559"/>
            <a:ext cx="6510128" cy="646331"/>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Vast majority of the residents said that they had home access to internet and used it most days.</a:t>
            </a:r>
          </a:p>
        </p:txBody>
      </p:sp>
      <p:pic>
        <p:nvPicPr>
          <p:cNvPr id="3" name="Picture 4" descr="Timeline&#10;&#10;Description automatically generated">
            <a:extLst>
              <a:ext uri="{FF2B5EF4-FFF2-40B4-BE49-F238E27FC236}">
                <a16:creationId xmlns:a16="http://schemas.microsoft.com/office/drawing/2014/main" id="{56429CE5-ED31-BBAA-5EF1-6ECBB67CDD05}"/>
              </a:ext>
            </a:extLst>
          </p:cNvPr>
          <p:cNvPicPr>
            <a:picLocks noChangeAspect="1"/>
          </p:cNvPicPr>
          <p:nvPr/>
        </p:nvPicPr>
        <p:blipFill>
          <a:blip r:embed="rId2"/>
          <a:stretch>
            <a:fillRect/>
          </a:stretch>
        </p:blipFill>
        <p:spPr>
          <a:xfrm>
            <a:off x="3362794" y="1408136"/>
            <a:ext cx="5453920" cy="4641332"/>
          </a:xfrm>
          <a:prstGeom prst="rect">
            <a:avLst/>
          </a:prstGeom>
        </p:spPr>
      </p:pic>
    </p:spTree>
    <p:extLst>
      <p:ext uri="{BB962C8B-B14F-4D97-AF65-F5344CB8AC3E}">
        <p14:creationId xmlns:p14="http://schemas.microsoft.com/office/powerpoint/2010/main" val="401139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lgn="ctr">
              <a:lnSpc>
                <a:spcPct val="100000"/>
              </a:lnSpc>
              <a:spcBef>
                <a:spcPts val="0"/>
              </a:spcBef>
              <a:buNone/>
            </a:pPr>
            <a:r>
              <a:rPr lang="en-GB" sz="2400" i="1" dirty="0">
                <a:latin typeface="Arial"/>
                <a:cs typeface="Arial"/>
              </a:rPr>
              <a:t>"It's a vibrant community, but things for older people tend to forget that we were the generation that invented the internet (for example), and we don't just want knitting, bingo or tea dances. We've lived through - and in lots of cases enjoyed - many quite radical changes in our time such as political and social shifts, punk, fashion...and yet now we're sometimes treated as though we were born in the Victorian age. Our bodies may be letting us down, but that doesn't mean our minds should atrophy through lack of stimulation"</a:t>
            </a:r>
          </a:p>
          <a:p>
            <a:pPr marL="0" indent="0" algn="ctr">
              <a:lnSpc>
                <a:spcPct val="100000"/>
              </a:lnSpc>
              <a:spcBef>
                <a:spcPts val="0"/>
              </a:spcBef>
              <a:buNone/>
            </a:pPr>
            <a:endParaRPr lang="en-GB" sz="2400"/>
          </a:p>
          <a:p>
            <a:pPr marL="0" indent="0" algn="ctr">
              <a:lnSpc>
                <a:spcPct val="100000"/>
              </a:lnSpc>
              <a:spcBef>
                <a:spcPts val="0"/>
              </a:spcBef>
              <a:buNone/>
            </a:pPr>
            <a:r>
              <a:rPr lang="en-GB" sz="2400" dirty="0">
                <a:latin typeface="Arial"/>
                <a:cs typeface="Arial"/>
              </a:rPr>
              <a:t>Newham resident, Ageing Well Survey, 2021</a:t>
            </a:r>
          </a:p>
        </p:txBody>
      </p:sp>
      <p:sp>
        <p:nvSpPr>
          <p:cNvPr id="4" name="Slide Number Placeholder 3"/>
          <p:cNvSpPr>
            <a:spLocks noGrp="1"/>
          </p:cNvSpPr>
          <p:nvPr>
            <p:ph type="sldNum" sz="quarter" idx="12"/>
          </p:nvPr>
        </p:nvSpPr>
        <p:spPr/>
        <p:txBody>
          <a:bodyPr/>
          <a:lstStyle/>
          <a:p>
            <a:fld id="{7476A474-E995-4CFF-B637-3E06DD65BD29}" type="slidenum">
              <a:rPr lang="en-GB" smtClean="0"/>
              <a:t>2</a:t>
            </a:fld>
            <a:endParaRPr lang="en-GB"/>
          </a:p>
        </p:txBody>
      </p:sp>
    </p:spTree>
    <p:extLst>
      <p:ext uri="{BB962C8B-B14F-4D97-AF65-F5344CB8AC3E}">
        <p14:creationId xmlns:p14="http://schemas.microsoft.com/office/powerpoint/2010/main" val="53548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AE36B-EDC8-4051-907A-1A44E8FCF7B0}"/>
              </a:ext>
            </a:extLst>
          </p:cNvPr>
          <p:cNvSpPr>
            <a:spLocks noGrp="1"/>
          </p:cNvSpPr>
          <p:nvPr>
            <p:ph type="title"/>
          </p:nvPr>
        </p:nvSpPr>
        <p:spPr>
          <a:xfrm>
            <a:off x="313544" y="377617"/>
            <a:ext cx="10515600" cy="825891"/>
          </a:xfrm>
        </p:spPr>
        <p:txBody>
          <a:bodyPr>
            <a:normAutofit/>
          </a:bodyPr>
          <a:lstStyle/>
          <a:p>
            <a:r>
              <a:rPr lang="en-US" sz="3200" b="1" dirty="0">
                <a:solidFill>
                  <a:srgbClr val="FFFFFF"/>
                </a:solidFill>
                <a:latin typeface="+mn-lt"/>
                <a:cs typeface="Arial"/>
              </a:rPr>
              <a:t>Survey Results</a:t>
            </a:r>
            <a:endParaRPr lang="en-US" sz="3200" b="1" dirty="0">
              <a:solidFill>
                <a:srgbClr val="FFFFFF"/>
              </a:solidFill>
              <a:latin typeface="+mn-lt"/>
            </a:endParaRPr>
          </a:p>
        </p:txBody>
      </p:sp>
      <p:sp>
        <p:nvSpPr>
          <p:cNvPr id="4" name="Slide Number Placeholder 3">
            <a:extLst>
              <a:ext uri="{FF2B5EF4-FFF2-40B4-BE49-F238E27FC236}">
                <a16:creationId xmlns:a16="http://schemas.microsoft.com/office/drawing/2014/main" id="{6DF15A51-78FA-4B3A-A5C7-725E0F860B81}"/>
              </a:ext>
            </a:extLst>
          </p:cNvPr>
          <p:cNvSpPr>
            <a:spLocks noGrp="1"/>
          </p:cNvSpPr>
          <p:nvPr>
            <p:ph type="sldNum" sz="quarter" idx="12"/>
          </p:nvPr>
        </p:nvSpPr>
        <p:spPr/>
        <p:txBody>
          <a:bodyPr/>
          <a:lstStyle/>
          <a:p>
            <a:fld id="{7476A474-E995-4CFF-B637-3E06DD65BD29}" type="slidenum">
              <a:rPr lang="en-GB" smtClean="0"/>
              <a:t>20</a:t>
            </a:fld>
            <a:endParaRPr lang="en-GB"/>
          </a:p>
        </p:txBody>
      </p:sp>
      <p:pic>
        <p:nvPicPr>
          <p:cNvPr id="6" name="Picture 6" descr="Chart, bar chart&#10;&#10;Description automatically generated">
            <a:extLst>
              <a:ext uri="{FF2B5EF4-FFF2-40B4-BE49-F238E27FC236}">
                <a16:creationId xmlns:a16="http://schemas.microsoft.com/office/drawing/2014/main" id="{70311FE0-6A09-4A48-9A3D-1EC945861295}"/>
              </a:ext>
            </a:extLst>
          </p:cNvPr>
          <p:cNvPicPr>
            <a:picLocks noChangeAspect="1"/>
          </p:cNvPicPr>
          <p:nvPr/>
        </p:nvPicPr>
        <p:blipFill>
          <a:blip r:embed="rId2"/>
          <a:stretch>
            <a:fillRect/>
          </a:stretch>
        </p:blipFill>
        <p:spPr>
          <a:xfrm>
            <a:off x="1923634" y="1676039"/>
            <a:ext cx="8344081" cy="4257509"/>
          </a:xfrm>
          <a:prstGeom prst="rect">
            <a:avLst/>
          </a:prstGeom>
        </p:spPr>
      </p:pic>
      <p:sp>
        <p:nvSpPr>
          <p:cNvPr id="3" name="TextBox 2">
            <a:extLst>
              <a:ext uri="{FF2B5EF4-FFF2-40B4-BE49-F238E27FC236}">
                <a16:creationId xmlns:a16="http://schemas.microsoft.com/office/drawing/2014/main" id="{524DB8B7-4680-4451-51DD-45E1A9F1EE2C}"/>
              </a:ext>
            </a:extLst>
          </p:cNvPr>
          <p:cNvSpPr txBox="1"/>
          <p:nvPr/>
        </p:nvSpPr>
        <p:spPr>
          <a:xfrm>
            <a:off x="6161086" y="5692775"/>
            <a:ext cx="5775326" cy="923330"/>
          </a:xfrm>
          <a:prstGeom prst="rect">
            <a:avLst/>
          </a:prstGeom>
          <a:ln>
            <a:solidFill>
              <a:srgbClr val="C445BA"/>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cs typeface="Calibri"/>
              </a:rPr>
              <a:t>The top 3 means of receiving information about their local area &amp; services were; council letters, flyers or emails, council website and </a:t>
            </a:r>
            <a:r>
              <a:rPr lang="en-US" err="1">
                <a:cs typeface="Calibri"/>
              </a:rPr>
              <a:t>Newham</a:t>
            </a:r>
            <a:r>
              <a:rPr lang="en-US">
                <a:cs typeface="Calibri"/>
              </a:rPr>
              <a:t> Mag.</a:t>
            </a:r>
          </a:p>
        </p:txBody>
      </p:sp>
      <p:sp>
        <p:nvSpPr>
          <p:cNvPr id="5" name="TextBox 4">
            <a:extLst>
              <a:ext uri="{FF2B5EF4-FFF2-40B4-BE49-F238E27FC236}">
                <a16:creationId xmlns:a16="http://schemas.microsoft.com/office/drawing/2014/main" id="{204C96FB-14F0-0E68-AC42-81D9CBFE40F2}"/>
              </a:ext>
            </a:extLst>
          </p:cNvPr>
          <p:cNvSpPr txBox="1"/>
          <p:nvPr/>
        </p:nvSpPr>
        <p:spPr>
          <a:xfrm>
            <a:off x="5645150" y="1779588"/>
            <a:ext cx="4370387" cy="52322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Where do you usually get your information about your local area and services? </a:t>
            </a:r>
            <a:r>
              <a:rPr lang="en-US" sz="1400" i="1"/>
              <a:t>(select all that apply)</a:t>
            </a:r>
            <a:endParaRPr lang="en-US" sz="1400" i="1">
              <a:cs typeface="Calibri"/>
            </a:endParaRPr>
          </a:p>
        </p:txBody>
      </p:sp>
      <p:sp>
        <p:nvSpPr>
          <p:cNvPr id="7" name="TextBox 6">
            <a:extLst>
              <a:ext uri="{FF2B5EF4-FFF2-40B4-BE49-F238E27FC236}">
                <a16:creationId xmlns:a16="http://schemas.microsoft.com/office/drawing/2014/main" id="{D58F867D-9E73-4887-7595-30AE8AA65C2F}"/>
              </a:ext>
            </a:extLst>
          </p:cNvPr>
          <p:cNvSpPr txBox="1"/>
          <p:nvPr/>
        </p:nvSpPr>
        <p:spPr>
          <a:xfrm rot="16200000">
            <a:off x="4577556" y="3615660"/>
            <a:ext cx="1719263" cy="276999"/>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Calibri"/>
              </a:rPr>
              <a:t>Number of Respondents</a:t>
            </a:r>
          </a:p>
        </p:txBody>
      </p:sp>
    </p:spTree>
    <p:extLst>
      <p:ext uri="{BB962C8B-B14F-4D97-AF65-F5344CB8AC3E}">
        <p14:creationId xmlns:p14="http://schemas.microsoft.com/office/powerpoint/2010/main" val="1692198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500062"/>
            <a:ext cx="10515600" cy="801688"/>
          </a:xfrm>
        </p:spPr>
        <p:txBody>
          <a:bodyPr>
            <a:normAutofit/>
          </a:bodyPr>
          <a:lstStyle/>
          <a:p>
            <a:r>
              <a:rPr lang="en-GB" sz="3200" b="1" dirty="0">
                <a:solidFill>
                  <a:schemeClr val="bg1"/>
                </a:solidFill>
                <a:latin typeface="+mn-lt"/>
              </a:rPr>
              <a:t>Voice of Residents – Survey </a:t>
            </a:r>
            <a:endParaRPr lang="en-GB" sz="3200" b="1" dirty="0">
              <a:latin typeface="+mn-lt"/>
            </a:endParaRPr>
          </a:p>
        </p:txBody>
      </p:sp>
      <p:sp>
        <p:nvSpPr>
          <p:cNvPr id="5" name="Slide Number Placeholder 4"/>
          <p:cNvSpPr>
            <a:spLocks noGrp="1"/>
          </p:cNvSpPr>
          <p:nvPr>
            <p:ph type="sldNum" sz="quarter" idx="12"/>
          </p:nvPr>
        </p:nvSpPr>
        <p:spPr/>
        <p:txBody>
          <a:bodyPr/>
          <a:lstStyle/>
          <a:p>
            <a:fld id="{7476A474-E995-4CFF-B637-3E06DD65BD29}" type="slidenum">
              <a:rPr lang="en-GB" smtClean="0"/>
              <a:t>21</a:t>
            </a:fld>
            <a:endParaRPr lang="en-GB"/>
          </a:p>
        </p:txBody>
      </p:sp>
      <p:sp>
        <p:nvSpPr>
          <p:cNvPr id="6" name="Oval 5"/>
          <p:cNvSpPr/>
          <p:nvPr/>
        </p:nvSpPr>
        <p:spPr>
          <a:xfrm>
            <a:off x="5409445" y="3221715"/>
            <a:ext cx="1505596" cy="1448766"/>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7080845" y="3830413"/>
            <a:ext cx="5007404" cy="1233286"/>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‘The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Council telephone line has made it almost impossible to speak to a human being about a query, leaving us in a loop of automated choices that lead nowhere</a:t>
            </a:r>
            <a:r>
              <a:rPr lang="en-GB" sz="1400" i="1">
                <a:latin typeface="Arial" panose="020B0604020202020204" pitchFamily="34" charset="0"/>
                <a:ea typeface="Calibri" panose="020F0502020204030204" pitchFamily="34" charset="0"/>
                <a:cs typeface="Times New Roman" panose="02020603050405020304" pitchFamily="18" charset="0"/>
              </a:rPr>
              <a:t>, or divert us back to the website where information and services are not always easy to access. Orange bags, for instance!’</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7064145" y="2399513"/>
            <a:ext cx="5024104" cy="1244893"/>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‘A LBN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website dedicated to residents wellbeing and activities</a:t>
            </a:r>
            <a:r>
              <a:rPr lang="en-GB" sz="1400" i="1">
                <a:latin typeface="Arial" panose="020B0604020202020204" pitchFamily="34" charset="0"/>
                <a:ea typeface="Calibri" panose="020F0502020204030204" pitchFamily="34" charset="0"/>
                <a:cs typeface="Times New Roman" panose="02020603050405020304" pitchFamily="18" charset="0"/>
              </a:rPr>
              <a:t>, where you can register your individual interests, read about activities and get contacted with information specific to your needs advising what's on, when, and how to participate.’ </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6352701" y="1474842"/>
            <a:ext cx="5735548" cy="738664"/>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ea typeface="Calibri" panose="020F0502020204030204" pitchFamily="34" charset="0"/>
              </a:rPr>
              <a:t>‘Parking visitor passes are now online only. You stopped the yellow paper visitor passes. </a:t>
            </a:r>
            <a:r>
              <a:rPr lang="en-GB" sz="1400" i="1">
                <a:solidFill>
                  <a:srgbClr val="FF0000"/>
                </a:solidFill>
                <a:latin typeface="Arial" panose="020B0604020202020204" pitchFamily="34" charset="0"/>
                <a:ea typeface="Calibri" panose="020F0502020204030204" pitchFamily="34" charset="0"/>
              </a:rPr>
              <a:t>I cannot use the internet/smart phones etc… You are making it more difficult for older people</a:t>
            </a:r>
            <a:endParaRPr lang="en-GB" sz="1400" i="1"/>
          </a:p>
        </p:txBody>
      </p:sp>
      <p:sp>
        <p:nvSpPr>
          <p:cNvPr id="22" name="TextBox 21"/>
          <p:cNvSpPr txBox="1"/>
          <p:nvPr/>
        </p:nvSpPr>
        <p:spPr>
          <a:xfrm>
            <a:off x="142831" y="2543116"/>
            <a:ext cx="5117510" cy="123469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‘Provide a specific support for Council Tax bill, improve their phone Customer Service (as always have bad experience, as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agents are not trained properly to be more tolerant and patient with elder people and to provide with correct information according to a specific need).’</a:t>
            </a:r>
            <a:endParaRPr lang="en-GB" sz="1200" i="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7" name="TextBox 26"/>
          <p:cNvSpPr txBox="1"/>
          <p:nvPr/>
        </p:nvSpPr>
        <p:spPr>
          <a:xfrm>
            <a:off x="142832" y="5140196"/>
            <a:ext cx="5117510"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‘More communication by council at local level of all activities taking place. More information in various formats e.g.</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 for the disabled and BME</a:t>
            </a:r>
            <a:r>
              <a:rPr lang="en-GB" sz="1400" i="1">
                <a:latin typeface="Arial" panose="020B0604020202020204" pitchFamily="34" charset="0"/>
                <a:ea typeface="Calibri" panose="020F0502020204030204" pitchFamily="34" charset="0"/>
                <a:cs typeface="Times New Roman" panose="02020603050405020304" pitchFamily="18" charset="0"/>
              </a:rPr>
              <a:t>.’ </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b="8181"/>
          <a:stretch/>
        </p:blipFill>
        <p:spPr>
          <a:xfrm>
            <a:off x="5721365" y="3512597"/>
            <a:ext cx="873646" cy="863871"/>
          </a:xfrm>
          <a:prstGeom prst="rect">
            <a:avLst/>
          </a:prstGeom>
        </p:spPr>
      </p:pic>
      <p:sp>
        <p:nvSpPr>
          <p:cNvPr id="12" name="TextBox 11"/>
          <p:cNvSpPr txBox="1"/>
          <p:nvPr/>
        </p:nvSpPr>
        <p:spPr>
          <a:xfrm>
            <a:off x="142831" y="1469991"/>
            <a:ext cx="6019412" cy="1014380"/>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‘Although some services are available,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the shift to accessing everything online excludes many people or takes away independence</a:t>
            </a:r>
            <a:r>
              <a:rPr lang="en-GB" sz="1400" i="1">
                <a:latin typeface="Arial" panose="020B0604020202020204" pitchFamily="34" charset="0"/>
                <a:ea typeface="Calibri" panose="020F0502020204030204" pitchFamily="34" charset="0"/>
                <a:cs typeface="Times New Roman" panose="02020603050405020304" pitchFamily="18" charset="0"/>
              </a:rPr>
              <a:t>. Even simple things like no-cash pay by phone for car parking is resulting in some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older drivers avoiding visiting places they normally would</a:t>
            </a:r>
            <a:r>
              <a:rPr lang="en-GB" sz="1400" i="1">
                <a:latin typeface="Arial" panose="020B0604020202020204" pitchFamily="34" charset="0"/>
                <a:ea typeface="Calibri" panose="020F0502020204030204" pitchFamily="34" charset="0"/>
                <a:cs typeface="Times New Roman" panose="02020603050405020304" pitchFamily="18" charset="0"/>
              </a:rPr>
              <a:t>.’</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142831" y="3836558"/>
            <a:ext cx="5106830" cy="1244893"/>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‘I am 75. I do not receive any information from the Council - apart from Council Tax, elections and parking permits.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We have not received the Newham Mag for over a year - and therefore do not receive any information about Council services / what is going on in the Borough.’</a:t>
            </a:r>
            <a:endParaRPr lang="en-GB" sz="1400"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5409445" y="5249706"/>
            <a:ext cx="6678804" cy="1475404"/>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I find the Newham website very difficult to use and impossible to be able to talk to a person about concerns or always find the person who can’t help and am sent on a goose chase around departments, where is never anyone’s job.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When you do successfully use the website the document you have completed disappear when submitted and you never hear what action is being taken or completed. </a:t>
            </a:r>
            <a:r>
              <a:rPr lang="en-GB" sz="1400" i="1">
                <a:latin typeface="Arial" panose="020B0604020202020204" pitchFamily="34" charset="0"/>
                <a:ea typeface="Calibri" panose="020F0502020204030204" pitchFamily="34" charset="0"/>
                <a:cs typeface="Times New Roman" panose="02020603050405020304" pitchFamily="18" charset="0"/>
              </a:rPr>
              <a:t>You have to do another document to find out what’s happening.</a:t>
            </a:r>
            <a:endParaRPr lang="en-GB" sz="1400" i="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142831" y="5982811"/>
            <a:ext cx="5106830" cy="738664"/>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t>‘I feel also as I am lost in the 'future' all around me I see technology and I have no idea how to use any of it so also having even a leaflet to </a:t>
            </a:r>
            <a:r>
              <a:rPr lang="en-GB" sz="1400" i="1">
                <a:solidFill>
                  <a:srgbClr val="FF0000"/>
                </a:solidFill>
              </a:rPr>
              <a:t>show me how to use say a iPhone could extremely help</a:t>
            </a:r>
            <a:r>
              <a:rPr lang="en-GB" sz="1400" i="1"/>
              <a:t>.’</a:t>
            </a:r>
          </a:p>
        </p:txBody>
      </p:sp>
    </p:spTree>
    <p:extLst>
      <p:ext uri="{BB962C8B-B14F-4D97-AF65-F5344CB8AC3E}">
        <p14:creationId xmlns:p14="http://schemas.microsoft.com/office/powerpoint/2010/main" val="63313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 y="546100"/>
            <a:ext cx="10515600" cy="668338"/>
          </a:xfrm>
        </p:spPr>
        <p:txBody>
          <a:bodyPr>
            <a:noAutofit/>
          </a:bodyPr>
          <a:lstStyle/>
          <a:p>
            <a:r>
              <a:rPr lang="en-GB" sz="3200" b="1" dirty="0">
                <a:solidFill>
                  <a:schemeClr val="bg1"/>
                </a:solidFill>
                <a:latin typeface="+mn-lt"/>
              </a:rPr>
              <a:t>Voice of Residents – Workshops and Consultation</a:t>
            </a:r>
          </a:p>
        </p:txBody>
      </p:sp>
      <p:sp>
        <p:nvSpPr>
          <p:cNvPr id="5" name="Slide Number Placeholder 4"/>
          <p:cNvSpPr>
            <a:spLocks noGrp="1"/>
          </p:cNvSpPr>
          <p:nvPr>
            <p:ph type="sldNum" sz="quarter" idx="12"/>
          </p:nvPr>
        </p:nvSpPr>
        <p:spPr/>
        <p:txBody>
          <a:bodyPr/>
          <a:lstStyle/>
          <a:p>
            <a:fld id="{7476A474-E995-4CFF-B637-3E06DD65BD29}" type="slidenum">
              <a:rPr lang="en-GB" smtClean="0"/>
              <a:t>22</a:t>
            </a:fld>
            <a:endParaRPr lang="en-GB"/>
          </a:p>
        </p:txBody>
      </p:sp>
      <p:sp>
        <p:nvSpPr>
          <p:cNvPr id="6" name="Oval 5"/>
          <p:cNvSpPr/>
          <p:nvPr/>
        </p:nvSpPr>
        <p:spPr>
          <a:xfrm>
            <a:off x="5400760" y="3055189"/>
            <a:ext cx="1456689" cy="1446737"/>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8" name="TextBox 17"/>
          <p:cNvSpPr txBox="1"/>
          <p:nvPr/>
        </p:nvSpPr>
        <p:spPr>
          <a:xfrm>
            <a:off x="248185" y="4393602"/>
            <a:ext cx="4633911" cy="976651"/>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effectLst/>
                <a:latin typeface="Arial" panose="020B0604020202020204" pitchFamily="34" charset="0"/>
                <a:ea typeface="Calibri" panose="020F0502020204030204" pitchFamily="34" charset="0"/>
                <a:cs typeface="Arial" panose="020B0604020202020204" pitchFamily="34" charset="0"/>
              </a:rPr>
              <a:t>More and more channels for communication and of varying types because community assemblies and meetings are not enough.</a:t>
            </a:r>
          </a:p>
        </p:txBody>
      </p:sp>
      <p:sp>
        <p:nvSpPr>
          <p:cNvPr id="20" name="TextBox 19"/>
          <p:cNvSpPr txBox="1"/>
          <p:nvPr/>
        </p:nvSpPr>
        <p:spPr>
          <a:xfrm>
            <a:off x="7376110" y="4723032"/>
            <a:ext cx="4633911" cy="919401"/>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latin typeface="Arial" panose="020B0604020202020204" pitchFamily="34" charset="0"/>
                <a:cs typeface="Arial" panose="020B0604020202020204" pitchFamily="34" charset="0"/>
              </a:rPr>
              <a:t>Make sure the council videos are visible as not everyone checks their official YouTube or Twitters.</a:t>
            </a:r>
          </a:p>
        </p:txBody>
      </p:sp>
      <p:sp>
        <p:nvSpPr>
          <p:cNvPr id="21" name="TextBox 20"/>
          <p:cNvSpPr txBox="1"/>
          <p:nvPr/>
        </p:nvSpPr>
        <p:spPr>
          <a:xfrm>
            <a:off x="7376111" y="1830456"/>
            <a:ext cx="4633909" cy="976651"/>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latin typeface="Arial" panose="020B0604020202020204" pitchFamily="34" charset="0"/>
                <a:ea typeface="Calibri" panose="020F0502020204030204" pitchFamily="34" charset="0"/>
                <a:cs typeface="Arial" panose="020B0604020202020204" pitchFamily="34" charset="0"/>
              </a:rPr>
              <a:t>Clearer access to activities and information and making calling easier e.g. reaching out to organisations and departments. </a:t>
            </a:r>
            <a:endParaRPr lang="en-GB" sz="1600" i="1">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p:cNvSpPr txBox="1"/>
          <p:nvPr/>
        </p:nvSpPr>
        <p:spPr>
          <a:xfrm>
            <a:off x="7376110" y="2992979"/>
            <a:ext cx="4633910" cy="68515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latin typeface="Arial" panose="020B0604020202020204" pitchFamily="34" charset="0"/>
                <a:ea typeface="Calibri" panose="020F0502020204030204" pitchFamily="34" charset="0"/>
                <a:cs typeface="Arial" panose="020B0604020202020204" pitchFamily="34" charset="0"/>
              </a:rPr>
              <a:t>Better communication and advertisement (in-person + not on the internet) </a:t>
            </a:r>
            <a:endParaRPr lang="en-GB" sz="1600"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7376109" y="3889702"/>
            <a:ext cx="4633911" cy="68515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latin typeface="Arial" panose="020B0604020202020204" pitchFamily="34" charset="0"/>
                <a:ea typeface="Calibri" panose="020F0502020204030204" pitchFamily="34" charset="0"/>
                <a:cs typeface="Arial" panose="020B0604020202020204" pitchFamily="34" charset="0"/>
              </a:rPr>
              <a:t>Better access in being able to get through the Newham Website.</a:t>
            </a:r>
            <a:endParaRPr lang="en-GB" sz="1600" i="1">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248186" y="1690688"/>
            <a:ext cx="4633911" cy="374571"/>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latin typeface="Arial" panose="020B0604020202020204" pitchFamily="34" charset="0"/>
                <a:cs typeface="Arial" panose="020B0604020202020204" pitchFamily="34" charset="0"/>
              </a:rPr>
              <a:t>Make better use of citizens’ assemblies. </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8181"/>
          <a:stretch/>
        </p:blipFill>
        <p:spPr>
          <a:xfrm>
            <a:off x="5692281" y="3303759"/>
            <a:ext cx="873646" cy="863871"/>
          </a:xfrm>
          <a:prstGeom prst="rect">
            <a:avLst/>
          </a:prstGeom>
        </p:spPr>
      </p:pic>
      <p:sp>
        <p:nvSpPr>
          <p:cNvPr id="16" name="TextBox 15"/>
          <p:cNvSpPr txBox="1"/>
          <p:nvPr/>
        </p:nvSpPr>
        <p:spPr>
          <a:xfrm>
            <a:off x="248185" y="3552986"/>
            <a:ext cx="4633911" cy="646986"/>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latin typeface="Arial" panose="020B0604020202020204" pitchFamily="34" charset="0"/>
                <a:cs typeface="Arial" panose="020B0604020202020204" pitchFamily="34" charset="0"/>
              </a:rPr>
              <a:t>People need to know how to get in contact with their councillors.  </a:t>
            </a:r>
          </a:p>
        </p:txBody>
      </p:sp>
      <p:sp>
        <p:nvSpPr>
          <p:cNvPr id="23" name="TextBox 22"/>
          <p:cNvSpPr txBox="1"/>
          <p:nvPr/>
        </p:nvSpPr>
        <p:spPr>
          <a:xfrm>
            <a:off x="248186" y="2211199"/>
            <a:ext cx="4633911" cy="1191816"/>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latin typeface="Arial" panose="020B0604020202020204" pitchFamily="34" charset="0"/>
                <a:cs typeface="Arial" panose="020B0604020202020204" pitchFamily="34" charset="0"/>
              </a:rPr>
              <a:t>A directory to advise residents where they can get certain advice or services from, it could be online banking or other online services accessing problems.</a:t>
            </a:r>
          </a:p>
        </p:txBody>
      </p:sp>
      <p:sp>
        <p:nvSpPr>
          <p:cNvPr id="17" name="TextBox 16"/>
          <p:cNvSpPr txBox="1"/>
          <p:nvPr/>
        </p:nvSpPr>
        <p:spPr>
          <a:xfrm>
            <a:off x="248185" y="5587451"/>
            <a:ext cx="5777475" cy="976651"/>
          </a:xfrm>
          <a:prstGeom prst="roundRect">
            <a:avLst/>
          </a:prstGeom>
          <a:solidFill>
            <a:schemeClr val="accent2">
              <a:lumMod val="20000"/>
              <a:lumOff val="80000"/>
            </a:schemeClr>
          </a:solidFill>
          <a:ln w="28575">
            <a:solidFill>
              <a:srgbClr val="00A897"/>
            </a:solidFill>
          </a:ln>
        </p:spPr>
        <p:txBody>
          <a:bodyPr wrap="square" lIns="91440" tIns="45720" rIns="91440" bIns="45720" rtlCol="0" anchor="t">
            <a:spAutoFit/>
          </a:bodyPr>
          <a:lstStyle/>
          <a:p>
            <a:pPr>
              <a:lnSpc>
                <a:spcPct val="107000"/>
              </a:lnSpc>
              <a:spcAft>
                <a:spcPts val="0"/>
              </a:spcAft>
            </a:pPr>
            <a:r>
              <a:rPr lang="en-GB" sz="1600" i="1">
                <a:latin typeface="Arial"/>
                <a:ea typeface="Calibri" panose="020F0502020204030204" pitchFamily="34" charset="0"/>
                <a:cs typeface="Arial"/>
              </a:rPr>
              <a:t>No one supported me when I lost my husband in March 2021. I researched on-line, made phone call to get support. Then was told there is a 6 months waiting list…</a:t>
            </a:r>
          </a:p>
        </p:txBody>
      </p:sp>
    </p:spTree>
    <p:extLst>
      <p:ext uri="{BB962C8B-B14F-4D97-AF65-F5344CB8AC3E}">
        <p14:creationId xmlns:p14="http://schemas.microsoft.com/office/powerpoint/2010/main" val="8752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76A474-E995-4CFF-B637-3E06DD65BD29}" type="slidenum">
              <a:rPr lang="en-GB" smtClean="0"/>
              <a:t>23</a:t>
            </a:fld>
            <a:endParaRPr lang="en-GB"/>
          </a:p>
        </p:txBody>
      </p:sp>
      <p:sp>
        <p:nvSpPr>
          <p:cNvPr id="6" name="TextBox 5"/>
          <p:cNvSpPr txBox="1"/>
          <p:nvPr/>
        </p:nvSpPr>
        <p:spPr>
          <a:xfrm>
            <a:off x="3239588" y="3344092"/>
            <a:ext cx="5904412" cy="707886"/>
          </a:xfrm>
          <a:prstGeom prst="rect">
            <a:avLst/>
          </a:prstGeom>
          <a:noFill/>
        </p:spPr>
        <p:txBody>
          <a:bodyPr wrap="square" rtlCol="0">
            <a:spAutoFit/>
          </a:bodyPr>
          <a:lstStyle/>
          <a:p>
            <a:pPr algn="ctr"/>
            <a:r>
              <a:rPr lang="en-GB" sz="4000" b="1" dirty="0">
                <a:cs typeface="Arial" panose="020B0604020202020204" pitchFamily="34" charset="0"/>
              </a:rPr>
              <a:t>Priority 2: Home</a:t>
            </a:r>
          </a:p>
        </p:txBody>
      </p:sp>
    </p:spTree>
    <p:extLst>
      <p:ext uri="{BB962C8B-B14F-4D97-AF65-F5344CB8AC3E}">
        <p14:creationId xmlns:p14="http://schemas.microsoft.com/office/powerpoint/2010/main" val="93705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452437"/>
            <a:ext cx="3959225" cy="777876"/>
          </a:xfrm>
        </p:spPr>
        <p:txBody>
          <a:bodyPr>
            <a:normAutofit/>
          </a:bodyPr>
          <a:lstStyle/>
          <a:p>
            <a:r>
              <a:rPr lang="en-GB" sz="3200" b="1" dirty="0">
                <a:solidFill>
                  <a:prstClr val="white"/>
                </a:solidFill>
                <a:latin typeface="+mn-lt"/>
              </a:rPr>
              <a:t>Summary</a:t>
            </a:r>
            <a:endParaRPr lang="en-GB" sz="3200" b="1" dirty="0">
              <a:solidFill>
                <a:schemeClr val="bg1"/>
              </a:solidFill>
              <a:latin typeface="+mn-lt"/>
            </a:endParaRPr>
          </a:p>
        </p:txBody>
      </p:sp>
      <p:sp>
        <p:nvSpPr>
          <p:cNvPr id="4" name="Slide Number Placeholder 3"/>
          <p:cNvSpPr>
            <a:spLocks noGrp="1"/>
          </p:cNvSpPr>
          <p:nvPr>
            <p:ph type="sldNum" sz="quarter" idx="12"/>
          </p:nvPr>
        </p:nvSpPr>
        <p:spPr/>
        <p:txBody>
          <a:bodyPr/>
          <a:lstStyle/>
          <a:p>
            <a:fld id="{7476A474-E995-4CFF-B637-3E06DD65BD29}" type="slidenum">
              <a:rPr lang="en-GB" smtClean="0">
                <a:latin typeface="Arial" panose="020B0604020202020204" pitchFamily="34" charset="0"/>
                <a:cs typeface="Arial" panose="020B0604020202020204" pitchFamily="34" charset="0"/>
              </a:rPr>
              <a:t>24</a:t>
            </a:fld>
            <a:endParaRPr lang="en-GB">
              <a:latin typeface="Arial" panose="020B0604020202020204" pitchFamily="34" charset="0"/>
              <a:cs typeface="Arial" panose="020B0604020202020204" pitchFamily="34" charset="0"/>
            </a:endParaRPr>
          </a:p>
        </p:txBody>
      </p:sp>
      <p:sp>
        <p:nvSpPr>
          <p:cNvPr id="8" name="TextBox 7"/>
          <p:cNvSpPr txBox="1"/>
          <p:nvPr/>
        </p:nvSpPr>
        <p:spPr>
          <a:xfrm>
            <a:off x="838200" y="1782309"/>
            <a:ext cx="10515600" cy="427809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While many residents said they feel safe and comfortable at home, a significant number did not. The characteristics of the home and surrounding neighbourhood may contribute to this. For example, while some housing blocks create a sense of community and safety, others attract antisocial behaviour which can lead to residents feeling unsafe and isolated. This suggests approaches to design of homes and the surrounding environment can improve safety and comfort at home. </a:t>
            </a:r>
          </a:p>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Many residents feel at risk of being targeted for fraud, including email, telephone and face-to-face scams. This can lead to residents feeling anxious, isolated and concerned about who to trust. </a:t>
            </a:r>
          </a:p>
          <a:p>
            <a:pPr marL="342900" indent="-342900">
              <a:buFont typeface="Arial" panose="020B0604020202020204" pitchFamily="34" charset="0"/>
              <a:buChar char="•"/>
            </a:pPr>
            <a:endParaRPr lang="en-GB" sz="1600" dirty="0">
              <a:latin typeface="Arial"/>
              <a:cs typeface="Arial"/>
            </a:endParaRPr>
          </a:p>
          <a:p>
            <a:pPr marL="342900" indent="-342900">
              <a:buFont typeface="Arial" panose="020B0604020202020204" pitchFamily="34" charset="0"/>
              <a:buChar char="•"/>
            </a:pPr>
            <a:r>
              <a:rPr lang="en-GB" sz="1600" dirty="0">
                <a:latin typeface="Arial"/>
                <a:cs typeface="Arial"/>
              </a:rPr>
              <a:t>Many residents do not know what the different housing types are available, including specialist housing for older people. Greater integration of specialist housing into local communities, and awareness among residents, may build community connection and support some residents to move into more suitable accommodation as they grow older. </a:t>
            </a: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600" dirty="0">
              <a:latin typeface="Arial"/>
              <a:cs typeface="Arial"/>
            </a:endParaRPr>
          </a:p>
          <a:p>
            <a:pPr marL="342900" indent="-342900">
              <a:buFont typeface="Arial" panose="020B0604020202020204" pitchFamily="34" charset="0"/>
              <a:buChar char="•"/>
            </a:pPr>
            <a:r>
              <a:rPr lang="en-GB" sz="1600" dirty="0">
                <a:latin typeface="Arial"/>
                <a:cs typeface="Arial"/>
              </a:rPr>
              <a:t>Many residents said their home meets their needs; some have taken steps to adapt their home to aid their independence as they grow older. However some residents may benefit from more support or signposting to services for adaptations or equipment that would make daily living activities easier.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80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FD3A-D4AD-4898-B234-61CE1901F5DC}"/>
              </a:ext>
            </a:extLst>
          </p:cNvPr>
          <p:cNvSpPr>
            <a:spLocks noGrp="1"/>
          </p:cNvSpPr>
          <p:nvPr>
            <p:ph type="title"/>
          </p:nvPr>
        </p:nvSpPr>
        <p:spPr>
          <a:xfrm>
            <a:off x="376003" y="415092"/>
            <a:ext cx="10515600" cy="788415"/>
          </a:xfrm>
        </p:spPr>
        <p:txBody>
          <a:bodyPr>
            <a:normAutofit/>
          </a:bodyPr>
          <a:lstStyle/>
          <a:p>
            <a:r>
              <a:rPr lang="en-US" sz="3200" b="1" dirty="0">
                <a:solidFill>
                  <a:schemeClr val="bg1"/>
                </a:solidFill>
                <a:latin typeface="+mn-lt"/>
                <a:cs typeface="Arial"/>
              </a:rPr>
              <a:t>Survey Results</a:t>
            </a:r>
            <a:endParaRPr lang="en-US" sz="3200" b="1" dirty="0">
              <a:latin typeface="+mn-lt"/>
            </a:endParaRPr>
          </a:p>
        </p:txBody>
      </p:sp>
      <p:sp>
        <p:nvSpPr>
          <p:cNvPr id="3" name="Slide Number Placeholder 2">
            <a:extLst>
              <a:ext uri="{FF2B5EF4-FFF2-40B4-BE49-F238E27FC236}">
                <a16:creationId xmlns:a16="http://schemas.microsoft.com/office/drawing/2014/main" id="{AAC93152-E0DD-4435-A8A7-FF498A33FD80}"/>
              </a:ext>
            </a:extLst>
          </p:cNvPr>
          <p:cNvSpPr>
            <a:spLocks noGrp="1"/>
          </p:cNvSpPr>
          <p:nvPr>
            <p:ph type="sldNum" sz="quarter" idx="12"/>
          </p:nvPr>
        </p:nvSpPr>
        <p:spPr/>
        <p:txBody>
          <a:bodyPr/>
          <a:lstStyle/>
          <a:p>
            <a:fld id="{7476A474-E995-4CFF-B637-3E06DD65BD29}" type="slidenum">
              <a:rPr lang="en-GB" smtClean="0"/>
              <a:t>25</a:t>
            </a:fld>
            <a:endParaRPr lang="en-GB"/>
          </a:p>
        </p:txBody>
      </p:sp>
      <p:sp>
        <p:nvSpPr>
          <p:cNvPr id="7" name="TextBox 6">
            <a:extLst>
              <a:ext uri="{FF2B5EF4-FFF2-40B4-BE49-F238E27FC236}">
                <a16:creationId xmlns:a16="http://schemas.microsoft.com/office/drawing/2014/main" id="{E614016A-6FE7-7405-00D0-32E82C5CDA92}"/>
              </a:ext>
            </a:extLst>
          </p:cNvPr>
          <p:cNvSpPr txBox="1"/>
          <p:nvPr/>
        </p:nvSpPr>
        <p:spPr>
          <a:xfrm>
            <a:off x="329760" y="6116846"/>
            <a:ext cx="4759324" cy="646331"/>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A significantly high number of respondents (n=535) were home-owners with no mortgage.</a:t>
            </a:r>
          </a:p>
        </p:txBody>
      </p:sp>
      <p:pic>
        <p:nvPicPr>
          <p:cNvPr id="4" name="Picture 5" descr="Chart, bar chart&#10;&#10;Description automatically generated">
            <a:extLst>
              <a:ext uri="{FF2B5EF4-FFF2-40B4-BE49-F238E27FC236}">
                <a16:creationId xmlns:a16="http://schemas.microsoft.com/office/drawing/2014/main" id="{9977E0D1-B560-E398-43B7-6E5915879170}"/>
              </a:ext>
            </a:extLst>
          </p:cNvPr>
          <p:cNvPicPr>
            <a:picLocks noChangeAspect="1"/>
          </p:cNvPicPr>
          <p:nvPr/>
        </p:nvPicPr>
        <p:blipFill>
          <a:blip r:embed="rId2"/>
          <a:stretch>
            <a:fillRect/>
          </a:stretch>
        </p:blipFill>
        <p:spPr>
          <a:xfrm>
            <a:off x="289811" y="1534585"/>
            <a:ext cx="5179101" cy="4350963"/>
          </a:xfrm>
          <a:prstGeom prst="rect">
            <a:avLst/>
          </a:prstGeom>
        </p:spPr>
      </p:pic>
      <p:pic>
        <p:nvPicPr>
          <p:cNvPr id="5" name="Picture 5" descr="Chart, bar chart&#10;&#10;Description automatically generated">
            <a:extLst>
              <a:ext uri="{FF2B5EF4-FFF2-40B4-BE49-F238E27FC236}">
                <a16:creationId xmlns:a16="http://schemas.microsoft.com/office/drawing/2014/main" id="{229B15A7-DA08-15B7-DA60-3E9C9329481A}"/>
              </a:ext>
            </a:extLst>
          </p:cNvPr>
          <p:cNvPicPr>
            <a:picLocks noChangeAspect="1"/>
          </p:cNvPicPr>
          <p:nvPr/>
        </p:nvPicPr>
        <p:blipFill>
          <a:blip r:embed="rId3"/>
          <a:stretch>
            <a:fillRect/>
          </a:stretch>
        </p:blipFill>
        <p:spPr>
          <a:xfrm>
            <a:off x="7185285" y="1489677"/>
            <a:ext cx="4754380" cy="4016055"/>
          </a:xfrm>
          <a:prstGeom prst="rect">
            <a:avLst/>
          </a:prstGeom>
        </p:spPr>
      </p:pic>
      <p:sp>
        <p:nvSpPr>
          <p:cNvPr id="8" name="TextBox 7">
            <a:extLst>
              <a:ext uri="{FF2B5EF4-FFF2-40B4-BE49-F238E27FC236}">
                <a16:creationId xmlns:a16="http://schemas.microsoft.com/office/drawing/2014/main" id="{A12699D9-3AC5-76A2-A6F5-80047CB1B183}"/>
              </a:ext>
            </a:extLst>
          </p:cNvPr>
          <p:cNvSpPr txBox="1"/>
          <p:nvPr/>
        </p:nvSpPr>
        <p:spPr>
          <a:xfrm>
            <a:off x="6663103" y="5879501"/>
            <a:ext cx="5416220" cy="923330"/>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A significantly high number of respondents (n=555) 2 people live with them in their homes along with (n=480) that said it was just them.</a:t>
            </a:r>
          </a:p>
        </p:txBody>
      </p:sp>
    </p:spTree>
    <p:extLst>
      <p:ext uri="{BB962C8B-B14F-4D97-AF65-F5344CB8AC3E}">
        <p14:creationId xmlns:p14="http://schemas.microsoft.com/office/powerpoint/2010/main" val="3545599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121" y="167559"/>
            <a:ext cx="10515600" cy="1325563"/>
          </a:xfrm>
        </p:spPr>
        <p:txBody>
          <a:bodyPr>
            <a:normAutofit/>
          </a:bodyPr>
          <a:lstStyle/>
          <a:p>
            <a:r>
              <a:rPr lang="en-GB" sz="3200" b="1" dirty="0">
                <a:solidFill>
                  <a:schemeClr val="bg1"/>
                </a:solidFill>
                <a:latin typeface="+mn-lt"/>
              </a:rPr>
              <a:t>Survey Results</a:t>
            </a:r>
          </a:p>
        </p:txBody>
      </p:sp>
      <p:pic>
        <p:nvPicPr>
          <p:cNvPr id="6" name="Picture 5"/>
          <p:cNvPicPr>
            <a:picLocks noChangeAspect="1"/>
          </p:cNvPicPr>
          <p:nvPr/>
        </p:nvPicPr>
        <p:blipFill rotWithShape="1">
          <a:blip r:embed="rId2"/>
          <a:srcRect t="6665"/>
          <a:stretch/>
        </p:blipFill>
        <p:spPr>
          <a:xfrm>
            <a:off x="546100" y="1690688"/>
            <a:ext cx="5323168" cy="3791204"/>
          </a:xfrm>
          <a:prstGeom prst="rect">
            <a:avLst/>
          </a:prstGeom>
          <a:ln>
            <a:noFill/>
          </a:ln>
        </p:spPr>
      </p:pic>
      <p:pic>
        <p:nvPicPr>
          <p:cNvPr id="7" name="Picture 6"/>
          <p:cNvPicPr>
            <a:picLocks noChangeAspect="1"/>
          </p:cNvPicPr>
          <p:nvPr/>
        </p:nvPicPr>
        <p:blipFill rotWithShape="1">
          <a:blip r:embed="rId3"/>
          <a:srcRect t="7002"/>
          <a:stretch/>
        </p:blipFill>
        <p:spPr>
          <a:xfrm>
            <a:off x="6573573" y="1961220"/>
            <a:ext cx="5085443" cy="3639876"/>
          </a:xfrm>
          <a:prstGeom prst="rect">
            <a:avLst/>
          </a:prstGeom>
          <a:ln>
            <a:noFill/>
          </a:ln>
        </p:spPr>
      </p:pic>
      <p:sp>
        <p:nvSpPr>
          <p:cNvPr id="8" name="TextBox 7"/>
          <p:cNvSpPr txBox="1"/>
          <p:nvPr/>
        </p:nvSpPr>
        <p:spPr>
          <a:xfrm>
            <a:off x="838199" y="1625601"/>
            <a:ext cx="3910781" cy="369332"/>
          </a:xfrm>
          <a:prstGeom prst="rect">
            <a:avLst/>
          </a:prstGeom>
          <a:solidFill>
            <a:schemeClr val="bg1"/>
          </a:solidFill>
        </p:spPr>
        <p:txBody>
          <a:bodyPr wrap="square" rtlCol="0">
            <a:spAutoFit/>
          </a:bodyPr>
          <a:lstStyle/>
          <a:p>
            <a:pPr algn="ctr"/>
            <a:r>
              <a:rPr lang="en-GB">
                <a:latin typeface="Arial" panose="020B0604020202020204" pitchFamily="34" charset="0"/>
                <a:cs typeface="Arial" panose="020B0604020202020204" pitchFamily="34" charset="0"/>
              </a:rPr>
              <a:t>Do you feel safe in your home?</a:t>
            </a:r>
          </a:p>
        </p:txBody>
      </p:sp>
      <p:sp>
        <p:nvSpPr>
          <p:cNvPr id="9" name="TextBox 8"/>
          <p:cNvSpPr txBox="1"/>
          <p:nvPr/>
        </p:nvSpPr>
        <p:spPr>
          <a:xfrm>
            <a:off x="6301847" y="1568987"/>
            <a:ext cx="5357169" cy="369332"/>
          </a:xfrm>
          <a:prstGeom prst="rect">
            <a:avLst/>
          </a:prstGeom>
          <a:solidFill>
            <a:schemeClr val="bg1"/>
          </a:solidFill>
        </p:spPr>
        <p:txBody>
          <a:bodyPr wrap="square" rtlCol="0">
            <a:spAutoFit/>
          </a:bodyPr>
          <a:lstStyle/>
          <a:p>
            <a:pPr algn="ctr"/>
            <a:r>
              <a:rPr lang="en-GB">
                <a:latin typeface="Arial" panose="020B0604020202020204" pitchFamily="34" charset="0"/>
                <a:cs typeface="Arial" panose="020B0604020202020204" pitchFamily="34" charset="0"/>
              </a:rPr>
              <a:t>Do you feel comfortable and happy in your home?</a:t>
            </a:r>
          </a:p>
        </p:txBody>
      </p:sp>
      <p:sp>
        <p:nvSpPr>
          <p:cNvPr id="2" name="TextBox 1"/>
          <p:cNvSpPr txBox="1"/>
          <p:nvPr/>
        </p:nvSpPr>
        <p:spPr>
          <a:xfrm>
            <a:off x="5626100" y="5746850"/>
            <a:ext cx="6393543" cy="954107"/>
          </a:xfrm>
          <a:prstGeom prst="rect">
            <a:avLst/>
          </a:prstGeom>
          <a:solidFill>
            <a:schemeClr val="bg1"/>
          </a:solidFill>
          <a:ln>
            <a:solidFill>
              <a:srgbClr val="00A897"/>
            </a:solidFill>
            <a:prstDash val="dash"/>
          </a:ln>
        </p:spPr>
        <p:txBody>
          <a:bodyPr wrap="square" lIns="91440" tIns="45720" rIns="91440" bIns="45720" rtlCol="0" anchor="t">
            <a:spAutoFit/>
          </a:bodyPr>
          <a:lstStyle/>
          <a:p>
            <a:pPr algn="r"/>
            <a:r>
              <a:rPr lang="en-GB" sz="1400">
                <a:latin typeface="Arial" panose="020B0604020202020204" pitchFamily="34" charset="0"/>
                <a:cs typeface="Arial" panose="020B0604020202020204" pitchFamily="34" charset="0"/>
              </a:rPr>
              <a:t>Many things can help us feel </a:t>
            </a:r>
            <a:r>
              <a:rPr lang="en-GB" sz="1400" b="1">
                <a:latin typeface="Arial" panose="020B0604020202020204" pitchFamily="34" charset="0"/>
                <a:cs typeface="Arial" panose="020B0604020202020204" pitchFamily="34" charset="0"/>
              </a:rPr>
              <a:t>comfortable at home </a:t>
            </a:r>
            <a:r>
              <a:rPr lang="en-GB" sz="1400">
                <a:latin typeface="Arial" panose="020B0604020202020204" pitchFamily="34" charset="0"/>
                <a:cs typeface="Arial" panose="020B0604020202020204" pitchFamily="34" charset="0"/>
              </a:rPr>
              <a:t>– for example: enough </a:t>
            </a:r>
            <a:r>
              <a:rPr lang="en-GB" sz="1400" b="1">
                <a:latin typeface="Arial" panose="020B0604020202020204" pitchFamily="34" charset="0"/>
                <a:cs typeface="Arial" panose="020B0604020202020204" pitchFamily="34" charset="0"/>
              </a:rPr>
              <a:t>space</a:t>
            </a:r>
            <a:r>
              <a:rPr lang="en-GB" sz="1400">
                <a:latin typeface="Arial" panose="020B0604020202020204" pitchFamily="34" charset="0"/>
                <a:cs typeface="Arial" panose="020B0604020202020204" pitchFamily="34" charset="0"/>
              </a:rPr>
              <a:t>; everything works and things are in </a:t>
            </a:r>
            <a:r>
              <a:rPr lang="en-GB" sz="1400" b="1">
                <a:latin typeface="Arial" panose="020B0604020202020204" pitchFamily="34" charset="0"/>
                <a:cs typeface="Arial" panose="020B0604020202020204" pitchFamily="34" charset="0"/>
              </a:rPr>
              <a:t>good condition</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clean and tidy</a:t>
            </a:r>
            <a:r>
              <a:rPr lang="en-GB" sz="1400">
                <a:latin typeface="Arial" panose="020B0604020202020204" pitchFamily="34" charset="0"/>
                <a:cs typeface="Arial" panose="020B0604020202020204" pitchFamily="34" charset="0"/>
              </a:rPr>
              <a:t>; the right </a:t>
            </a:r>
            <a:r>
              <a:rPr lang="en-GB" sz="1400" b="1">
                <a:latin typeface="Arial" panose="020B0604020202020204" pitchFamily="34" charset="0"/>
                <a:cs typeface="Arial" panose="020B0604020202020204" pitchFamily="34" charset="0"/>
              </a:rPr>
              <a:t>temperature</a:t>
            </a:r>
            <a:r>
              <a:rPr lang="en-GB" sz="1400">
                <a:latin typeface="Arial" panose="020B0604020202020204" pitchFamily="34" charset="0"/>
                <a:cs typeface="Arial" panose="020B0604020202020204" pitchFamily="34" charset="0"/>
              </a:rPr>
              <a:t>; enough </a:t>
            </a:r>
            <a:r>
              <a:rPr lang="en-GB" sz="1400" b="1">
                <a:latin typeface="Arial" panose="020B0604020202020204" pitchFamily="34" charset="0"/>
                <a:cs typeface="Arial" panose="020B0604020202020204" pitchFamily="34" charset="0"/>
              </a:rPr>
              <a:t>light</a:t>
            </a:r>
            <a:r>
              <a:rPr lang="en-GB" sz="1400">
                <a:latin typeface="Arial" panose="020B0604020202020204" pitchFamily="34" charset="0"/>
                <a:cs typeface="Arial" panose="020B0604020202020204" pitchFamily="34" charset="0"/>
              </a:rPr>
              <a:t>; easy to move around inside and </a:t>
            </a:r>
            <a:r>
              <a:rPr lang="en-GB" sz="1400" b="1">
                <a:latin typeface="Arial" panose="020B0604020202020204" pitchFamily="34" charset="0"/>
                <a:cs typeface="Arial" panose="020B0604020202020204" pitchFamily="34" charset="0"/>
              </a:rPr>
              <a:t>get in and out </a:t>
            </a:r>
            <a:r>
              <a:rPr lang="en-GB" sz="1400">
                <a:latin typeface="Arial" panose="020B0604020202020204" pitchFamily="34" charset="0"/>
                <a:cs typeface="Arial" panose="020B0604020202020204" pitchFamily="34" charset="0"/>
              </a:rPr>
              <a:t>of the doors; easy to manage with </a:t>
            </a:r>
            <a:r>
              <a:rPr lang="en-GB" sz="1400" b="1">
                <a:latin typeface="Arial" panose="020B0604020202020204" pitchFamily="34" charset="0"/>
                <a:cs typeface="Arial" panose="020B0604020202020204" pitchFamily="34" charset="0"/>
              </a:rPr>
              <a:t>daily activities </a:t>
            </a:r>
            <a:r>
              <a:rPr lang="en-GB" sz="1400">
                <a:latin typeface="Arial" panose="020B0604020202020204" pitchFamily="34" charset="0"/>
                <a:cs typeface="Arial" panose="020B0604020202020204" pitchFamily="34" charset="0"/>
              </a:rPr>
              <a:t>and odd-jobs.</a:t>
            </a:r>
          </a:p>
        </p:txBody>
      </p:sp>
      <p:sp>
        <p:nvSpPr>
          <p:cNvPr id="10" name="TextBox 9"/>
          <p:cNvSpPr txBox="1"/>
          <p:nvPr/>
        </p:nvSpPr>
        <p:spPr>
          <a:xfrm>
            <a:off x="215121" y="5746850"/>
            <a:ext cx="4635459" cy="954107"/>
          </a:xfrm>
          <a:prstGeom prst="rect">
            <a:avLst/>
          </a:prstGeom>
          <a:solidFill>
            <a:schemeClr val="bg1"/>
          </a:solidFill>
          <a:ln>
            <a:solidFill>
              <a:srgbClr val="00A897"/>
            </a:solidFill>
          </a:ln>
        </p:spPr>
        <p:txBody>
          <a:bodyPr wrap="square" rtlCol="0">
            <a:spAutoFit/>
          </a:bodyPr>
          <a:lstStyle/>
          <a:p>
            <a:r>
              <a:rPr lang="en-GB" sz="1400"/>
              <a:t>A highest percentage of the respondents did feel safe and comfortable in their homes either all the time or most of the time. Feeling of safety all the time, ranked slightly lower in number than feeling of comfort all the time.</a:t>
            </a:r>
          </a:p>
        </p:txBody>
      </p:sp>
    </p:spTree>
    <p:extLst>
      <p:ext uri="{BB962C8B-B14F-4D97-AF65-F5344CB8AC3E}">
        <p14:creationId xmlns:p14="http://schemas.microsoft.com/office/powerpoint/2010/main" val="139975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FD3A-D4AD-4898-B234-61CE1901F5DC}"/>
              </a:ext>
            </a:extLst>
          </p:cNvPr>
          <p:cNvSpPr>
            <a:spLocks noGrp="1"/>
          </p:cNvSpPr>
          <p:nvPr>
            <p:ph type="title"/>
          </p:nvPr>
        </p:nvSpPr>
        <p:spPr>
          <a:xfrm>
            <a:off x="376003" y="415092"/>
            <a:ext cx="10515600" cy="788415"/>
          </a:xfrm>
        </p:spPr>
        <p:txBody>
          <a:bodyPr>
            <a:normAutofit/>
          </a:bodyPr>
          <a:lstStyle/>
          <a:p>
            <a:r>
              <a:rPr lang="en-US" sz="3200" b="1" dirty="0">
                <a:solidFill>
                  <a:schemeClr val="bg1"/>
                </a:solidFill>
                <a:latin typeface="+mn-lt"/>
                <a:cs typeface="Arial"/>
              </a:rPr>
              <a:t>Survey Results</a:t>
            </a:r>
            <a:endParaRPr lang="en-US" sz="3200" b="1" dirty="0">
              <a:latin typeface="+mn-lt"/>
            </a:endParaRPr>
          </a:p>
        </p:txBody>
      </p:sp>
      <p:sp>
        <p:nvSpPr>
          <p:cNvPr id="3" name="Slide Number Placeholder 2">
            <a:extLst>
              <a:ext uri="{FF2B5EF4-FFF2-40B4-BE49-F238E27FC236}">
                <a16:creationId xmlns:a16="http://schemas.microsoft.com/office/drawing/2014/main" id="{AAC93152-E0DD-4435-A8A7-FF498A33FD80}"/>
              </a:ext>
            </a:extLst>
          </p:cNvPr>
          <p:cNvSpPr>
            <a:spLocks noGrp="1"/>
          </p:cNvSpPr>
          <p:nvPr>
            <p:ph type="sldNum" sz="quarter" idx="12"/>
          </p:nvPr>
        </p:nvSpPr>
        <p:spPr/>
        <p:txBody>
          <a:bodyPr/>
          <a:lstStyle/>
          <a:p>
            <a:fld id="{7476A474-E995-4CFF-B637-3E06DD65BD29}" type="slidenum">
              <a:rPr lang="en-GB" smtClean="0"/>
              <a:t>27</a:t>
            </a:fld>
            <a:endParaRPr lang="en-GB"/>
          </a:p>
        </p:txBody>
      </p:sp>
      <p:sp>
        <p:nvSpPr>
          <p:cNvPr id="7" name="TextBox 6">
            <a:extLst>
              <a:ext uri="{FF2B5EF4-FFF2-40B4-BE49-F238E27FC236}">
                <a16:creationId xmlns:a16="http://schemas.microsoft.com/office/drawing/2014/main" id="{E614016A-6FE7-7405-00D0-32E82C5CDA92}"/>
              </a:ext>
            </a:extLst>
          </p:cNvPr>
          <p:cNvSpPr txBox="1"/>
          <p:nvPr/>
        </p:nvSpPr>
        <p:spPr>
          <a:xfrm>
            <a:off x="3265334" y="5792059"/>
            <a:ext cx="5733684" cy="923330"/>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49% of the residents mentioned that unexpected visitors or cold callers did not make them feel anxious, however, an almost similar percentage of 43.27% mentioned that it did.</a:t>
            </a:r>
          </a:p>
        </p:txBody>
      </p:sp>
      <p:pic>
        <p:nvPicPr>
          <p:cNvPr id="4" name="Picture 5" descr="Chart, sunburst chart&#10;&#10;Description automatically generated">
            <a:extLst>
              <a:ext uri="{FF2B5EF4-FFF2-40B4-BE49-F238E27FC236}">
                <a16:creationId xmlns:a16="http://schemas.microsoft.com/office/drawing/2014/main" id="{242CC27E-4E1A-43FE-B5F7-79258806E2A7}"/>
              </a:ext>
            </a:extLst>
          </p:cNvPr>
          <p:cNvPicPr>
            <a:picLocks noChangeAspect="1"/>
          </p:cNvPicPr>
          <p:nvPr/>
        </p:nvPicPr>
        <p:blipFill>
          <a:blip r:embed="rId2"/>
          <a:stretch>
            <a:fillRect/>
          </a:stretch>
        </p:blipFill>
        <p:spPr>
          <a:xfrm>
            <a:off x="3300334" y="1427696"/>
            <a:ext cx="5578838" cy="4352378"/>
          </a:xfrm>
          <a:prstGeom prst="rect">
            <a:avLst/>
          </a:prstGeom>
        </p:spPr>
      </p:pic>
    </p:spTree>
    <p:extLst>
      <p:ext uri="{BB962C8B-B14F-4D97-AF65-F5344CB8AC3E}">
        <p14:creationId xmlns:p14="http://schemas.microsoft.com/office/powerpoint/2010/main" val="3906447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FD3A-D4AD-4898-B234-61CE1901F5DC}"/>
              </a:ext>
            </a:extLst>
          </p:cNvPr>
          <p:cNvSpPr>
            <a:spLocks noGrp="1"/>
          </p:cNvSpPr>
          <p:nvPr>
            <p:ph type="title"/>
          </p:nvPr>
        </p:nvSpPr>
        <p:spPr>
          <a:xfrm>
            <a:off x="376003" y="415092"/>
            <a:ext cx="10515600" cy="788415"/>
          </a:xfrm>
        </p:spPr>
        <p:txBody>
          <a:bodyPr>
            <a:normAutofit/>
          </a:bodyPr>
          <a:lstStyle/>
          <a:p>
            <a:endParaRPr lang="en-US" sz="3200" b="1" dirty="0">
              <a:solidFill>
                <a:schemeClr val="bg1"/>
              </a:solidFill>
              <a:latin typeface="+mn-lt"/>
              <a:cs typeface="Arial"/>
            </a:endParaRPr>
          </a:p>
        </p:txBody>
      </p:sp>
      <p:sp>
        <p:nvSpPr>
          <p:cNvPr id="3" name="Slide Number Placeholder 2">
            <a:extLst>
              <a:ext uri="{FF2B5EF4-FFF2-40B4-BE49-F238E27FC236}">
                <a16:creationId xmlns:a16="http://schemas.microsoft.com/office/drawing/2014/main" id="{AAC93152-E0DD-4435-A8A7-FF498A33FD80}"/>
              </a:ext>
            </a:extLst>
          </p:cNvPr>
          <p:cNvSpPr>
            <a:spLocks noGrp="1"/>
          </p:cNvSpPr>
          <p:nvPr>
            <p:ph type="sldNum" sz="quarter" idx="12"/>
          </p:nvPr>
        </p:nvSpPr>
        <p:spPr/>
        <p:txBody>
          <a:bodyPr/>
          <a:lstStyle/>
          <a:p>
            <a:fld id="{7476A474-E995-4CFF-B637-3E06DD65BD29}" type="slidenum">
              <a:rPr lang="en-GB" smtClean="0"/>
              <a:t>28</a:t>
            </a:fld>
            <a:endParaRPr lang="en-GB"/>
          </a:p>
        </p:txBody>
      </p:sp>
      <p:sp>
        <p:nvSpPr>
          <p:cNvPr id="7" name="TextBox 6">
            <a:extLst>
              <a:ext uri="{FF2B5EF4-FFF2-40B4-BE49-F238E27FC236}">
                <a16:creationId xmlns:a16="http://schemas.microsoft.com/office/drawing/2014/main" id="{E614016A-6FE7-7405-00D0-32E82C5CDA92}"/>
              </a:ext>
            </a:extLst>
          </p:cNvPr>
          <p:cNvSpPr txBox="1"/>
          <p:nvPr/>
        </p:nvSpPr>
        <p:spPr>
          <a:xfrm>
            <a:off x="3040482" y="5829534"/>
            <a:ext cx="6183388" cy="923330"/>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772 of the residents mentioned that they knew who to contact of they were struggling around the house, however, just a slightly smaller number of 656 mentioned that they did not.</a:t>
            </a:r>
          </a:p>
        </p:txBody>
      </p:sp>
      <p:pic>
        <p:nvPicPr>
          <p:cNvPr id="5" name="Picture 5" descr="Chart, bar chart&#10;&#10;Description automatically generated">
            <a:extLst>
              <a:ext uri="{FF2B5EF4-FFF2-40B4-BE49-F238E27FC236}">
                <a16:creationId xmlns:a16="http://schemas.microsoft.com/office/drawing/2014/main" id="{C91CD1DF-FAEC-79F8-C347-9294332BDE5F}"/>
              </a:ext>
            </a:extLst>
          </p:cNvPr>
          <p:cNvPicPr>
            <a:picLocks noChangeAspect="1"/>
          </p:cNvPicPr>
          <p:nvPr/>
        </p:nvPicPr>
        <p:blipFill>
          <a:blip r:embed="rId2"/>
          <a:stretch>
            <a:fillRect/>
          </a:stretch>
        </p:blipFill>
        <p:spPr>
          <a:xfrm>
            <a:off x="3594246" y="1448649"/>
            <a:ext cx="5079166" cy="4279123"/>
          </a:xfrm>
          <a:prstGeom prst="rect">
            <a:avLst/>
          </a:prstGeom>
        </p:spPr>
      </p:pic>
    </p:spTree>
    <p:extLst>
      <p:ext uri="{BB962C8B-B14F-4D97-AF65-F5344CB8AC3E}">
        <p14:creationId xmlns:p14="http://schemas.microsoft.com/office/powerpoint/2010/main" val="169187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FD3A-D4AD-4898-B234-61CE1901F5DC}"/>
              </a:ext>
            </a:extLst>
          </p:cNvPr>
          <p:cNvSpPr>
            <a:spLocks noGrp="1"/>
          </p:cNvSpPr>
          <p:nvPr>
            <p:ph type="title"/>
          </p:nvPr>
        </p:nvSpPr>
        <p:spPr>
          <a:xfrm>
            <a:off x="376003" y="415092"/>
            <a:ext cx="10515600" cy="788415"/>
          </a:xfrm>
        </p:spPr>
        <p:txBody>
          <a:bodyPr>
            <a:normAutofit/>
          </a:bodyPr>
          <a:lstStyle/>
          <a:p>
            <a:r>
              <a:rPr lang="en-US" sz="3200" b="1" dirty="0">
                <a:solidFill>
                  <a:schemeClr val="bg1"/>
                </a:solidFill>
                <a:latin typeface="+mn-lt"/>
                <a:cs typeface="Arial"/>
              </a:rPr>
              <a:t>Survey Results</a:t>
            </a:r>
            <a:endParaRPr lang="en-US" sz="3200" b="1" dirty="0">
              <a:latin typeface="+mn-lt"/>
            </a:endParaRPr>
          </a:p>
        </p:txBody>
      </p:sp>
      <p:sp>
        <p:nvSpPr>
          <p:cNvPr id="3" name="Slide Number Placeholder 2">
            <a:extLst>
              <a:ext uri="{FF2B5EF4-FFF2-40B4-BE49-F238E27FC236}">
                <a16:creationId xmlns:a16="http://schemas.microsoft.com/office/drawing/2014/main" id="{AAC93152-E0DD-4435-A8A7-FF498A33FD80}"/>
              </a:ext>
            </a:extLst>
          </p:cNvPr>
          <p:cNvSpPr>
            <a:spLocks noGrp="1"/>
          </p:cNvSpPr>
          <p:nvPr>
            <p:ph type="sldNum" sz="quarter" idx="12"/>
          </p:nvPr>
        </p:nvSpPr>
        <p:spPr/>
        <p:txBody>
          <a:bodyPr/>
          <a:lstStyle/>
          <a:p>
            <a:fld id="{7476A474-E995-4CFF-B637-3E06DD65BD29}" type="slidenum">
              <a:rPr lang="en-GB" smtClean="0"/>
              <a:t>29</a:t>
            </a:fld>
            <a:endParaRPr lang="en-GB"/>
          </a:p>
        </p:txBody>
      </p:sp>
      <p:pic>
        <p:nvPicPr>
          <p:cNvPr id="5" name="Picture 6" descr="Graphical user interface, application, table&#10;&#10;Description automatically generated">
            <a:extLst>
              <a:ext uri="{FF2B5EF4-FFF2-40B4-BE49-F238E27FC236}">
                <a16:creationId xmlns:a16="http://schemas.microsoft.com/office/drawing/2014/main" id="{E53E7C71-AE5A-A817-E72C-A70004A87A37}"/>
              </a:ext>
            </a:extLst>
          </p:cNvPr>
          <p:cNvPicPr>
            <a:picLocks noChangeAspect="1"/>
          </p:cNvPicPr>
          <p:nvPr/>
        </p:nvPicPr>
        <p:blipFill>
          <a:blip r:embed="rId2"/>
          <a:stretch>
            <a:fillRect/>
          </a:stretch>
        </p:blipFill>
        <p:spPr>
          <a:xfrm>
            <a:off x="1672127" y="2165987"/>
            <a:ext cx="8311661" cy="2982737"/>
          </a:xfrm>
          <a:prstGeom prst="rect">
            <a:avLst/>
          </a:prstGeom>
        </p:spPr>
      </p:pic>
      <p:sp>
        <p:nvSpPr>
          <p:cNvPr id="7" name="TextBox 6">
            <a:extLst>
              <a:ext uri="{FF2B5EF4-FFF2-40B4-BE49-F238E27FC236}">
                <a16:creationId xmlns:a16="http://schemas.microsoft.com/office/drawing/2014/main" id="{E614016A-6FE7-7405-00D0-32E82C5CDA92}"/>
              </a:ext>
            </a:extLst>
          </p:cNvPr>
          <p:cNvSpPr txBox="1"/>
          <p:nvPr/>
        </p:nvSpPr>
        <p:spPr>
          <a:xfrm>
            <a:off x="3065464" y="5367338"/>
            <a:ext cx="5521324" cy="646331"/>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A significantly high number of respondents (n=1011) had made no plans to prepare their homes for growing old.</a:t>
            </a:r>
          </a:p>
        </p:txBody>
      </p:sp>
    </p:spTree>
    <p:extLst>
      <p:ext uri="{BB962C8B-B14F-4D97-AF65-F5344CB8AC3E}">
        <p14:creationId xmlns:p14="http://schemas.microsoft.com/office/powerpoint/2010/main" val="3397480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52" y="365125"/>
            <a:ext cx="10515600" cy="1325563"/>
          </a:xfrm>
        </p:spPr>
        <p:txBody>
          <a:bodyPr>
            <a:normAutofit/>
          </a:bodyPr>
          <a:lstStyle/>
          <a:p>
            <a:pPr algn="l"/>
            <a:r>
              <a:rPr lang="en-GB" sz="3200" b="1" dirty="0">
                <a:solidFill>
                  <a:schemeClr val="bg1"/>
                </a:solidFill>
                <a:latin typeface="Calibri"/>
                <a:cs typeface="Arial"/>
              </a:rPr>
              <a:t>Contents</a:t>
            </a:r>
          </a:p>
        </p:txBody>
      </p:sp>
      <p:graphicFrame>
        <p:nvGraphicFramePr>
          <p:cNvPr id="5" name="Table 4"/>
          <p:cNvGraphicFramePr>
            <a:graphicFrameLocks noGrp="1"/>
          </p:cNvGraphicFramePr>
          <p:nvPr>
            <p:extLst>
              <p:ext uri="{D42A27DB-BD31-4B8C-83A1-F6EECF244321}">
                <p14:modId xmlns:p14="http://schemas.microsoft.com/office/powerpoint/2010/main" val="3050264175"/>
              </p:ext>
            </p:extLst>
          </p:nvPr>
        </p:nvGraphicFramePr>
        <p:xfrm>
          <a:off x="322105" y="1515282"/>
          <a:ext cx="11525906" cy="4478700"/>
        </p:xfrm>
        <a:graphic>
          <a:graphicData uri="http://schemas.openxmlformats.org/drawingml/2006/table">
            <a:tbl>
              <a:tblPr firstRow="1" bandRow="1">
                <a:tableStyleId>{5940675A-B579-460E-94D1-54222C63F5DA}</a:tableStyleId>
              </a:tblPr>
              <a:tblGrid>
                <a:gridCol w="10881965">
                  <a:extLst>
                    <a:ext uri="{9D8B030D-6E8A-4147-A177-3AD203B41FA5}">
                      <a16:colId xmlns:a16="http://schemas.microsoft.com/office/drawing/2014/main" val="1458246834"/>
                    </a:ext>
                  </a:extLst>
                </a:gridCol>
                <a:gridCol w="643941">
                  <a:extLst>
                    <a:ext uri="{9D8B030D-6E8A-4147-A177-3AD203B41FA5}">
                      <a16:colId xmlns:a16="http://schemas.microsoft.com/office/drawing/2014/main" val="4225378231"/>
                    </a:ext>
                  </a:extLst>
                </a:gridCol>
              </a:tblGrid>
              <a:tr h="373225">
                <a:tc>
                  <a:txBody>
                    <a:bodyPr/>
                    <a:lstStyle/>
                    <a:p>
                      <a:r>
                        <a:rPr lang="en-GB" sz="1600" b="0" dirty="0">
                          <a:latin typeface="Calibri"/>
                        </a:rPr>
                        <a:t>Purpose</a:t>
                      </a:r>
                      <a:r>
                        <a:rPr lang="en-GB" sz="1600" b="0" baseline="0" dirty="0">
                          <a:latin typeface="Calibri"/>
                        </a:rPr>
                        <a:t> of the Strategy</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1870307539"/>
                  </a:ext>
                </a:extLst>
              </a:tr>
              <a:tr h="373225">
                <a:tc>
                  <a:txBody>
                    <a:bodyPr/>
                    <a:lstStyle/>
                    <a:p>
                      <a:r>
                        <a:rPr lang="en-GB" sz="1600" b="0" dirty="0">
                          <a:latin typeface="Calibri"/>
                        </a:rPr>
                        <a:t>Residen</a:t>
                      </a:r>
                      <a:r>
                        <a:rPr lang="en-GB" sz="1600" b="0" baseline="0" dirty="0">
                          <a:latin typeface="Calibri"/>
                        </a:rPr>
                        <a:t>t Engagement</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697124395"/>
                  </a:ext>
                </a:extLst>
              </a:tr>
              <a:tr h="373225">
                <a:tc>
                  <a:txBody>
                    <a:bodyPr/>
                    <a:lstStyle/>
                    <a:p>
                      <a:r>
                        <a:rPr lang="en-GB" sz="1600" b="0" dirty="0">
                          <a:latin typeface="Calibri"/>
                        </a:rPr>
                        <a:t>Engagement and Consultative</a:t>
                      </a:r>
                      <a:r>
                        <a:rPr lang="en-GB" sz="1600" b="0" baseline="0" dirty="0">
                          <a:latin typeface="Calibri"/>
                        </a:rPr>
                        <a:t> Process</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507270979"/>
                  </a:ext>
                </a:extLst>
              </a:tr>
              <a:tr h="373225">
                <a:tc>
                  <a:txBody>
                    <a:bodyPr/>
                    <a:lstStyle/>
                    <a:p>
                      <a:r>
                        <a:rPr lang="en-GB" sz="1600" b="0" dirty="0">
                          <a:latin typeface="Calibri"/>
                        </a:rPr>
                        <a:t>Healthy</a:t>
                      </a:r>
                      <a:r>
                        <a:rPr lang="en-GB" sz="1600" b="0" baseline="0" dirty="0">
                          <a:latin typeface="Calibri"/>
                        </a:rPr>
                        <a:t> Ageing in Newham</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2375499491"/>
                  </a:ext>
                </a:extLst>
              </a:tr>
              <a:tr h="373225">
                <a:tc>
                  <a:txBody>
                    <a:bodyPr/>
                    <a:lstStyle/>
                    <a:p>
                      <a:r>
                        <a:rPr lang="en-GB" sz="1600" b="0" dirty="0">
                          <a:latin typeface="Calibri"/>
                        </a:rPr>
                        <a:t>Priority Areas</a:t>
                      </a: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798087818"/>
                  </a:ext>
                </a:extLst>
              </a:tr>
              <a:tr h="373225">
                <a:tc>
                  <a:txBody>
                    <a:bodyPr/>
                    <a:lstStyle/>
                    <a:p>
                      <a:r>
                        <a:rPr lang="en-GB" sz="1600" b="0" baseline="0" dirty="0">
                          <a:latin typeface="Calibri"/>
                        </a:rPr>
                        <a:t>Priority Area </a:t>
                      </a:r>
                      <a:r>
                        <a:rPr lang="en-GB" sz="1600" b="0" dirty="0">
                          <a:latin typeface="Calibri"/>
                        </a:rPr>
                        <a:t>1: Information and Communication</a:t>
                      </a: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2158237432"/>
                  </a:ext>
                </a:extLst>
              </a:tr>
              <a:tr h="373225">
                <a:tc>
                  <a:txBody>
                    <a:bodyPr/>
                    <a:lstStyle/>
                    <a:p>
                      <a:r>
                        <a:rPr lang="en-GB" sz="1600" b="0" baseline="0" dirty="0">
                          <a:latin typeface="Calibri"/>
                        </a:rPr>
                        <a:t>Priority Area 2: Home</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1655946150"/>
                  </a:ext>
                </a:extLst>
              </a:tr>
              <a:tr h="373225">
                <a:tc>
                  <a:txBody>
                    <a:bodyPr/>
                    <a:lstStyle/>
                    <a:p>
                      <a:r>
                        <a:rPr lang="en-GB" sz="1600" b="0" baseline="0" dirty="0">
                          <a:latin typeface="Calibri"/>
                        </a:rPr>
                        <a:t>Priority Area 3: Finance, Employment, Volunteering and Retirement</a:t>
                      </a:r>
                    </a:p>
                  </a:txBody>
                  <a:tcPr>
                    <a:solidFill>
                      <a:schemeClr val="bg1"/>
                    </a:solidFill>
                  </a:tcPr>
                </a:tc>
                <a:tc>
                  <a:txBody>
                    <a:bodyPr/>
                    <a:lstStyle/>
                    <a:p>
                      <a:endParaRPr lang="en-GB" sz="1600" b="1" baseline="0" dirty="0"/>
                    </a:p>
                  </a:txBody>
                  <a:tcPr>
                    <a:solidFill>
                      <a:schemeClr val="bg1"/>
                    </a:solidFill>
                  </a:tcPr>
                </a:tc>
                <a:extLst>
                  <a:ext uri="{0D108BD9-81ED-4DB2-BD59-A6C34878D82A}">
                    <a16:rowId xmlns:a16="http://schemas.microsoft.com/office/drawing/2014/main" val="3536461351"/>
                  </a:ext>
                </a:extLst>
              </a:tr>
              <a:tr h="373225">
                <a:tc>
                  <a:txBody>
                    <a:bodyPr/>
                    <a:lstStyle/>
                    <a:p>
                      <a:r>
                        <a:rPr lang="en-GB" sz="1600" b="0" dirty="0">
                          <a:latin typeface="Calibri"/>
                        </a:rPr>
                        <a:t>Priority Area 4: Community,</a:t>
                      </a:r>
                      <a:r>
                        <a:rPr lang="en-GB" sz="1600" b="0" baseline="0" dirty="0">
                          <a:latin typeface="Calibri"/>
                        </a:rPr>
                        <a:t> Connections and Neighbourhood</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2142477686"/>
                  </a:ext>
                </a:extLst>
              </a:tr>
              <a:tr h="373225">
                <a:tc>
                  <a:txBody>
                    <a:bodyPr/>
                    <a:lstStyle/>
                    <a:p>
                      <a:r>
                        <a:rPr lang="en-GB" sz="1600" b="0" dirty="0">
                          <a:latin typeface="Calibri"/>
                        </a:rPr>
                        <a:t>Priority</a:t>
                      </a:r>
                      <a:r>
                        <a:rPr lang="en-GB" sz="1600" b="0" baseline="0" dirty="0">
                          <a:latin typeface="Calibri"/>
                        </a:rPr>
                        <a:t> </a:t>
                      </a:r>
                      <a:r>
                        <a:rPr lang="en-GB" sz="1600" b="0" dirty="0">
                          <a:latin typeface="Calibri"/>
                        </a:rPr>
                        <a:t>Area 5: Planning and Preparing for Later Life</a:t>
                      </a: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3486675805"/>
                  </a:ext>
                </a:extLst>
              </a:tr>
              <a:tr h="373225">
                <a:tc>
                  <a:txBody>
                    <a:bodyPr/>
                    <a:lstStyle/>
                    <a:p>
                      <a:r>
                        <a:rPr lang="en-GB" sz="1600" b="0" dirty="0">
                          <a:latin typeface="Calibri"/>
                        </a:rPr>
                        <a:t>Characteristics</a:t>
                      </a:r>
                      <a:r>
                        <a:rPr lang="en-GB" sz="1600" b="0" baseline="0" dirty="0">
                          <a:latin typeface="Calibri"/>
                        </a:rPr>
                        <a:t> of Survey Participants</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4258434658"/>
                  </a:ext>
                </a:extLst>
              </a:tr>
              <a:tr h="373225">
                <a:tc>
                  <a:txBody>
                    <a:bodyPr/>
                    <a:lstStyle/>
                    <a:p>
                      <a:r>
                        <a:rPr lang="en-GB" sz="1600" b="0" dirty="0">
                          <a:latin typeface="Calibri"/>
                        </a:rPr>
                        <a:t>Get</a:t>
                      </a:r>
                      <a:r>
                        <a:rPr lang="en-GB" sz="1600" b="0" baseline="0" dirty="0">
                          <a:latin typeface="Calibri"/>
                        </a:rPr>
                        <a:t> Involved</a:t>
                      </a:r>
                      <a:endParaRPr lang="en-GB" sz="1600" b="0" dirty="0">
                        <a:latin typeface="Calibri"/>
                      </a:endParaRPr>
                    </a:p>
                  </a:txBody>
                  <a:tcPr>
                    <a:solidFill>
                      <a:schemeClr val="bg1"/>
                    </a:solidFill>
                  </a:tcPr>
                </a:tc>
                <a:tc>
                  <a:txBody>
                    <a:bodyPr/>
                    <a:lstStyle/>
                    <a:p>
                      <a:endParaRPr lang="en-GB" sz="1600" b="1" dirty="0"/>
                    </a:p>
                  </a:txBody>
                  <a:tcPr>
                    <a:solidFill>
                      <a:schemeClr val="bg1"/>
                    </a:solidFill>
                  </a:tcPr>
                </a:tc>
                <a:extLst>
                  <a:ext uri="{0D108BD9-81ED-4DB2-BD59-A6C34878D82A}">
                    <a16:rowId xmlns:a16="http://schemas.microsoft.com/office/drawing/2014/main" val="3389060436"/>
                  </a:ext>
                </a:extLst>
              </a:tr>
            </a:tbl>
          </a:graphicData>
        </a:graphic>
      </p:graphicFrame>
    </p:spTree>
    <p:extLst>
      <p:ext uri="{BB962C8B-B14F-4D97-AF65-F5344CB8AC3E}">
        <p14:creationId xmlns:p14="http://schemas.microsoft.com/office/powerpoint/2010/main" val="1825774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452437"/>
            <a:ext cx="8213725" cy="793751"/>
          </a:xfrm>
        </p:spPr>
        <p:txBody>
          <a:bodyPr>
            <a:normAutofit/>
          </a:bodyPr>
          <a:lstStyle/>
          <a:p>
            <a:r>
              <a:rPr lang="en-GB" sz="3200" b="1" dirty="0">
                <a:solidFill>
                  <a:schemeClr val="bg1"/>
                </a:solidFill>
                <a:latin typeface="+mn-lt"/>
              </a:rPr>
              <a:t>Voice of Residents - Survey</a:t>
            </a:r>
          </a:p>
        </p:txBody>
      </p:sp>
      <p:sp>
        <p:nvSpPr>
          <p:cNvPr id="5" name="Slide Number Placeholder 4"/>
          <p:cNvSpPr>
            <a:spLocks noGrp="1"/>
          </p:cNvSpPr>
          <p:nvPr>
            <p:ph type="sldNum" sz="quarter" idx="12"/>
          </p:nvPr>
        </p:nvSpPr>
        <p:spPr/>
        <p:txBody>
          <a:bodyPr/>
          <a:lstStyle/>
          <a:p>
            <a:fld id="{7476A474-E995-4CFF-B637-3E06DD65BD29}" type="slidenum">
              <a:rPr lang="en-GB" smtClean="0"/>
              <a:t>30</a:t>
            </a:fld>
            <a:endParaRPr lang="en-GB"/>
          </a:p>
        </p:txBody>
      </p:sp>
      <p:sp>
        <p:nvSpPr>
          <p:cNvPr id="18" name="TextBox 17"/>
          <p:cNvSpPr txBox="1"/>
          <p:nvPr/>
        </p:nvSpPr>
        <p:spPr>
          <a:xfrm>
            <a:off x="5435892" y="1479619"/>
            <a:ext cx="6612259" cy="1233286"/>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pPr>
            <a:r>
              <a:rPr lang="en-GB" sz="1400" i="1">
                <a:solidFill>
                  <a:srgbClr val="FF0000"/>
                </a:solidFill>
                <a:latin typeface="Arial" panose="020B0604020202020204" pitchFamily="34" charset="0"/>
                <a:ea typeface="Calibri" panose="020F0502020204030204" pitchFamily="34" charset="0"/>
              </a:rPr>
              <a:t>Antisocial behaviour, littering, street crime, knife crimes, theft incidents, youngsters smoking weed and drinking in the area and lack of enough security </a:t>
            </a:r>
            <a:r>
              <a:rPr lang="en-GB" sz="1400" i="1">
                <a:latin typeface="Arial" panose="020B0604020202020204" pitchFamily="34" charset="0"/>
                <a:ea typeface="Calibri" panose="020F0502020204030204" pitchFamily="34" charset="0"/>
              </a:rPr>
              <a:t>officers make residents feel insecure in their homes. </a:t>
            </a:r>
            <a:r>
              <a:rPr lang="en-GB" sz="1400" i="1">
                <a:solidFill>
                  <a:srgbClr val="FF0000"/>
                </a:solidFill>
                <a:latin typeface="Arial" panose="020B0604020202020204" pitchFamily="34" charset="0"/>
                <a:ea typeface="Calibri" panose="020F0502020204030204" pitchFamily="34" charset="0"/>
              </a:rPr>
              <a:t>CCTV,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well-lit area, police or council personnel appointment, good neighbours, security systems </a:t>
            </a:r>
            <a:r>
              <a:rPr lang="en-GB" sz="1400" i="1">
                <a:latin typeface="Arial" panose="020B0604020202020204" pitchFamily="34" charset="0"/>
                <a:ea typeface="Calibri" panose="020F0502020204030204" pitchFamily="34" charset="0"/>
                <a:cs typeface="Times New Roman" panose="02020603050405020304" pitchFamily="18" charset="0"/>
              </a:rPr>
              <a:t>installed in their homes would make people feel safer in their homes. </a:t>
            </a:r>
            <a:endParaRPr lang="en-GB" sz="1400"/>
          </a:p>
        </p:txBody>
      </p:sp>
      <p:sp>
        <p:nvSpPr>
          <p:cNvPr id="19" name="TextBox 18"/>
          <p:cNvSpPr txBox="1"/>
          <p:nvPr/>
        </p:nvSpPr>
        <p:spPr>
          <a:xfrm>
            <a:off x="246959" y="3530698"/>
            <a:ext cx="5082421" cy="1233286"/>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‘Often we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need small jobs carried out but find it difficult to a trustworthy and reliable operative to carry out work </a:t>
            </a:r>
            <a:r>
              <a:rPr lang="en-GB" sz="1400" i="1">
                <a:latin typeface="Arial" panose="020B0604020202020204" pitchFamily="34" charset="0"/>
                <a:ea typeface="Calibri" panose="020F0502020204030204" pitchFamily="34" charset="0"/>
                <a:cs typeface="Times New Roman" panose="02020603050405020304" pitchFamily="18" charset="0"/>
              </a:rPr>
              <a:t>(for which we are, obviously willing to pay). It would be great if the Council could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provide elderly residents with a list of local tradespeople </a:t>
            </a:r>
            <a:r>
              <a:rPr lang="en-GB" sz="1400" i="1">
                <a:latin typeface="Arial" panose="020B0604020202020204" pitchFamily="34" charset="0"/>
                <a:ea typeface="Calibri" panose="020F0502020204030204" pitchFamily="34" charset="0"/>
                <a:cs typeface="Times New Roman" panose="02020603050405020304" pitchFamily="18" charset="0"/>
              </a:rPr>
              <a:t>who will do odd jobs, painting etc.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237144" y="4878635"/>
            <a:ext cx="5082421"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‘Have a housing policy which provides opportunities and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encouragement for older people to live together independently </a:t>
            </a:r>
            <a:r>
              <a:rPr lang="en-GB" sz="1400" i="1">
                <a:latin typeface="Arial" panose="020B0604020202020204" pitchFamily="34" charset="0"/>
                <a:ea typeface="Calibri" panose="020F0502020204030204" pitchFamily="34" charset="0"/>
                <a:cs typeface="Arial" panose="020B0604020202020204" pitchFamily="34" charset="0"/>
              </a:rPr>
              <a:t>(for example promoting community housing projects).’ </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246959" y="1479619"/>
            <a:ext cx="5052978" cy="1936428"/>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Times New Roman" panose="02020603050405020304" pitchFamily="18" charset="0"/>
              </a:rPr>
              <a:t>‘The Borough appears to have become </a:t>
            </a:r>
            <a:r>
              <a:rPr lang="en-GB" sz="1400" i="1">
                <a:solidFill>
                  <a:srgbClr val="FF0000"/>
                </a:solidFill>
                <a:latin typeface="Arial" panose="020B0604020202020204" pitchFamily="34" charset="0"/>
                <a:ea typeface="Calibri" panose="020F0502020204030204" pitchFamily="34" charset="0"/>
                <a:cs typeface="Times New Roman" panose="02020603050405020304" pitchFamily="18" charset="0"/>
              </a:rPr>
              <a:t>a 'buy to let' haven, so people are transitory, living in poor rental housing in poor conditions, possibly being exploited, because there are no controls over this business model.</a:t>
            </a:r>
            <a:r>
              <a:rPr lang="en-GB" sz="1400" i="1">
                <a:latin typeface="Arial" panose="020B0604020202020204" pitchFamily="34" charset="0"/>
                <a:ea typeface="Calibri" panose="020F0502020204030204" pitchFamily="34" charset="0"/>
                <a:cs typeface="Times New Roman" panose="02020603050405020304" pitchFamily="18" charset="0"/>
              </a:rPr>
              <a:t> I don't even know how buy to let landlords or properties are monitored to ensure safety in living conditions, whether they pay a fair share of local taxes to reflect that their business can be high polluting of the environment, due to dumped furniture, mattresses etc.’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p:cNvSpPr txBox="1"/>
          <p:nvPr/>
        </p:nvSpPr>
        <p:spPr>
          <a:xfrm>
            <a:off x="7084264" y="2954621"/>
            <a:ext cx="4963887" cy="138499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ea typeface="Calibri" panose="020F0502020204030204" pitchFamily="34" charset="0"/>
              </a:rPr>
              <a:t>There is no provision for older residents’ welfare and health care provision. In cold winter of the day’s months, older people with health problems are forced to </a:t>
            </a:r>
            <a:r>
              <a:rPr lang="en-GB" sz="1400" i="1">
                <a:solidFill>
                  <a:srgbClr val="FF0000"/>
                </a:solidFill>
                <a:latin typeface="Arial" panose="020B0604020202020204" pitchFamily="34" charset="0"/>
                <a:ea typeface="Calibri" panose="020F0502020204030204" pitchFamily="34" charset="0"/>
              </a:rPr>
              <a:t>confine to their bedroom</a:t>
            </a:r>
            <a:r>
              <a:rPr lang="en-GB" sz="1400" i="1">
                <a:latin typeface="Arial" panose="020B0604020202020204" pitchFamily="34" charset="0"/>
                <a:ea typeface="Calibri" panose="020F0502020204030204" pitchFamily="34" charset="0"/>
              </a:rPr>
              <a:t>. </a:t>
            </a:r>
            <a:r>
              <a:rPr lang="en-GB" sz="1400" i="1">
                <a:solidFill>
                  <a:srgbClr val="FF0000"/>
                </a:solidFill>
                <a:latin typeface="Arial" panose="020B0604020202020204" pitchFamily="34" charset="0"/>
                <a:ea typeface="Calibri" panose="020F0502020204030204" pitchFamily="34" charset="0"/>
              </a:rPr>
              <a:t>It is a lonely solitary life. Getting shopping done and preparing meals and other essential household chores </a:t>
            </a:r>
            <a:r>
              <a:rPr lang="en-GB" sz="1400" i="1">
                <a:latin typeface="Arial" panose="020B0604020202020204" pitchFamily="34" charset="0"/>
                <a:ea typeface="Calibri" panose="020F0502020204030204" pitchFamily="34" charset="0"/>
              </a:rPr>
              <a:t>takes most of the day.’</a:t>
            </a:r>
            <a:endParaRPr lang="en-GB" sz="1400"/>
          </a:p>
        </p:txBody>
      </p:sp>
      <p:sp>
        <p:nvSpPr>
          <p:cNvPr id="28" name="Oval 27"/>
          <p:cNvSpPr/>
          <p:nvPr/>
        </p:nvSpPr>
        <p:spPr>
          <a:xfrm>
            <a:off x="5552320" y="3467777"/>
            <a:ext cx="1291284" cy="1274141"/>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4806" b="94085" l="10000" r="90000">
                        <a14:foregroundMark x1="34524" y1="27172" x2="34524" y2="27172"/>
                        <a14:foregroundMark x1="29762" y1="16266" x2="29762" y2="16266"/>
                        <a14:foregroundMark x1="38333" y1="59889" x2="38333" y2="59889"/>
                      </a14:backgroundRemoval>
                    </a14:imgEffect>
                  </a14:imgLayer>
                </a14:imgProps>
              </a:ext>
              <a:ext uri="{28A0092B-C50C-407E-A947-70E740481C1C}">
                <a14:useLocalDpi xmlns:a14="http://schemas.microsoft.com/office/drawing/2010/main" val="0"/>
              </a:ext>
            </a:extLst>
          </a:blip>
          <a:stretch>
            <a:fillRect/>
          </a:stretch>
        </p:blipFill>
        <p:spPr>
          <a:xfrm>
            <a:off x="5589699" y="3665678"/>
            <a:ext cx="1198342" cy="838652"/>
          </a:xfrm>
          <a:prstGeom prst="rect">
            <a:avLst/>
          </a:prstGeom>
        </p:spPr>
      </p:pic>
      <p:sp>
        <p:nvSpPr>
          <p:cNvPr id="11" name="TextBox 10"/>
          <p:cNvSpPr txBox="1"/>
          <p:nvPr/>
        </p:nvSpPr>
        <p:spPr>
          <a:xfrm>
            <a:off x="7084264" y="4581332"/>
            <a:ext cx="4963887"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ea typeface="Calibri" panose="020F0502020204030204" pitchFamily="34" charset="0"/>
              </a:rPr>
              <a:t>I have had 2 break-ins since moving in here and have had to </a:t>
            </a:r>
            <a:r>
              <a:rPr lang="en-GB" sz="1400" i="1">
                <a:solidFill>
                  <a:srgbClr val="FF0000"/>
                </a:solidFill>
                <a:latin typeface="Arial" panose="020B0604020202020204" pitchFamily="34" charset="0"/>
                <a:ea typeface="Calibri" panose="020F0502020204030204" pitchFamily="34" charset="0"/>
              </a:rPr>
              <a:t>install security bars on my window and a security gate </a:t>
            </a:r>
            <a:r>
              <a:rPr lang="en-GB" sz="1400" i="1">
                <a:latin typeface="Arial" panose="020B0604020202020204" pitchFamily="34" charset="0"/>
                <a:ea typeface="Calibri" panose="020F0502020204030204" pitchFamily="34" charset="0"/>
              </a:rPr>
              <a:t>- all paid for on my disability benefit. No help by the Council which is the landlord.</a:t>
            </a:r>
            <a:endParaRPr lang="en-GB" sz="1400"/>
          </a:p>
        </p:txBody>
      </p:sp>
      <p:sp>
        <p:nvSpPr>
          <p:cNvPr id="12" name="TextBox 11"/>
          <p:cNvSpPr txBox="1"/>
          <p:nvPr/>
        </p:nvSpPr>
        <p:spPr>
          <a:xfrm>
            <a:off x="227330" y="5777155"/>
            <a:ext cx="5082421"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solidFill>
                  <a:srgbClr val="FF0000"/>
                </a:solidFill>
                <a:latin typeface="Arial" panose="020B0604020202020204" pitchFamily="34" charset="0"/>
                <a:cs typeface="Arial" panose="020B0604020202020204" pitchFamily="34" charset="0"/>
              </a:rPr>
              <a:t>‘My home isn't suitable for my physical needs. There isn't enough room for my mobility equipment and this isn't taken into account for housing </a:t>
            </a:r>
            <a:r>
              <a:rPr lang="en-GB" sz="1400" i="1">
                <a:latin typeface="Arial" panose="020B0604020202020204" pitchFamily="34" charset="0"/>
                <a:cs typeface="Arial" panose="020B0604020202020204" pitchFamily="34" charset="0"/>
              </a:rPr>
              <a:t>- ideally I'd have an additional bedroom for mobility and physiotherapy equipment.’</a:t>
            </a:r>
          </a:p>
        </p:txBody>
      </p:sp>
      <p:sp>
        <p:nvSpPr>
          <p:cNvPr id="13" name="TextBox 12"/>
          <p:cNvSpPr txBox="1"/>
          <p:nvPr/>
        </p:nvSpPr>
        <p:spPr>
          <a:xfrm>
            <a:off x="5525052" y="5777155"/>
            <a:ext cx="6523099"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ea typeface="Calibri" panose="020F0502020204030204" pitchFamily="34" charset="0"/>
              </a:rPr>
              <a:t>‘Use the approach of </a:t>
            </a:r>
            <a:r>
              <a:rPr lang="en-GB" sz="1400" i="1">
                <a:solidFill>
                  <a:srgbClr val="FF0000"/>
                </a:solidFill>
                <a:latin typeface="Arial" panose="020B0604020202020204" pitchFamily="34" charset="0"/>
                <a:ea typeface="Calibri" panose="020F0502020204030204" pitchFamily="34" charset="0"/>
              </a:rPr>
              <a:t>children visiting care homes. This has been shown to benefit the 'elderly' by stimulation and connect with the real world to increase activity participation. </a:t>
            </a:r>
            <a:r>
              <a:rPr lang="en-GB" sz="1400" i="1">
                <a:latin typeface="Arial" panose="020B0604020202020204" pitchFamily="34" charset="0"/>
                <a:ea typeface="Calibri" panose="020F0502020204030204" pitchFamily="34" charset="0"/>
              </a:rPr>
              <a:t>The children benefit from elder interaction - itself sometimes lacking - transition/learn skills/social interaction with elders.’</a:t>
            </a:r>
            <a:endParaRPr lang="en-GB" sz="1400"/>
          </a:p>
        </p:txBody>
      </p:sp>
    </p:spTree>
    <p:extLst>
      <p:ext uri="{BB962C8B-B14F-4D97-AF65-F5344CB8AC3E}">
        <p14:creationId xmlns:p14="http://schemas.microsoft.com/office/powerpoint/2010/main" val="20299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 y="329127"/>
            <a:ext cx="9525467" cy="803536"/>
          </a:xfrm>
        </p:spPr>
        <p:txBody>
          <a:bodyPr>
            <a:normAutofit/>
          </a:bodyPr>
          <a:lstStyle/>
          <a:p>
            <a:r>
              <a:rPr lang="en-GB" sz="3600" b="1" dirty="0">
                <a:solidFill>
                  <a:schemeClr val="bg1"/>
                </a:solidFill>
                <a:latin typeface="+mn-lt"/>
              </a:rPr>
              <a:t>Voice of Residents – Workshop and Consultation</a:t>
            </a:r>
          </a:p>
        </p:txBody>
      </p:sp>
      <p:sp>
        <p:nvSpPr>
          <p:cNvPr id="5" name="Slide Number Placeholder 4"/>
          <p:cNvSpPr>
            <a:spLocks noGrp="1"/>
          </p:cNvSpPr>
          <p:nvPr>
            <p:ph type="sldNum" sz="quarter" idx="12"/>
          </p:nvPr>
        </p:nvSpPr>
        <p:spPr/>
        <p:txBody>
          <a:bodyPr/>
          <a:lstStyle/>
          <a:p>
            <a:fld id="{7476A474-E995-4CFF-B637-3E06DD65BD29}" type="slidenum">
              <a:rPr lang="en-GB" smtClean="0"/>
              <a:t>31</a:t>
            </a:fld>
            <a:endParaRPr lang="en-GB"/>
          </a:p>
        </p:txBody>
      </p:sp>
      <p:sp>
        <p:nvSpPr>
          <p:cNvPr id="6" name="Oval 5"/>
          <p:cNvSpPr/>
          <p:nvPr/>
        </p:nvSpPr>
        <p:spPr>
          <a:xfrm>
            <a:off x="5432515" y="3038418"/>
            <a:ext cx="1321752" cy="1287987"/>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16"/>
          <p:cNvSpPr txBox="1"/>
          <p:nvPr/>
        </p:nvSpPr>
        <p:spPr>
          <a:xfrm>
            <a:off x="248189" y="4681807"/>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Mobile warden schemes to visit the elderly in their homes and see if they have any needs. </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p:cNvSpPr txBox="1"/>
          <p:nvPr/>
        </p:nvSpPr>
        <p:spPr>
          <a:xfrm>
            <a:off x="7376108" y="1583738"/>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Segmentation needed around council vs private rented sector and different levels of finance around these.</a:t>
            </a:r>
          </a:p>
        </p:txBody>
      </p:sp>
      <p:sp>
        <p:nvSpPr>
          <p:cNvPr id="19" name="TextBox 18"/>
          <p:cNvSpPr txBox="1"/>
          <p:nvPr/>
        </p:nvSpPr>
        <p:spPr>
          <a:xfrm>
            <a:off x="7395580" y="3684395"/>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Maybe have an advocate to hel</a:t>
            </a:r>
            <a:r>
              <a:rPr lang="en-GB" i="1">
                <a:latin typeface="Arial" panose="020B0604020202020204" pitchFamily="34" charset="0"/>
                <a:ea typeface="Calibri" panose="020F0502020204030204" pitchFamily="34" charset="0"/>
                <a:cs typeface="Arial" panose="020B0604020202020204" pitchFamily="34" charset="0"/>
              </a:rPr>
              <a:t>p residents when they have building work done/handy person service.</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7376108" y="4921230"/>
            <a:ext cx="4633911" cy="1021556"/>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i="1">
                <a:latin typeface="Arial" panose="020B0604020202020204" pitchFamily="34" charset="0"/>
                <a:cs typeface="Arial" panose="020B0604020202020204" pitchFamily="34" charset="0"/>
              </a:rPr>
              <a:t>Including a booklet on how to safeguard your home may be a better option than setting up a display home.</a:t>
            </a:r>
          </a:p>
        </p:txBody>
      </p:sp>
      <p:sp>
        <p:nvSpPr>
          <p:cNvPr id="21" name="TextBox 20"/>
          <p:cNvSpPr txBox="1"/>
          <p:nvPr/>
        </p:nvSpPr>
        <p:spPr>
          <a:xfrm>
            <a:off x="7376110" y="2807874"/>
            <a:ext cx="4633909" cy="757938"/>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More flexible care support options in our homes. </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p:cNvSpPr txBox="1"/>
          <p:nvPr/>
        </p:nvSpPr>
        <p:spPr>
          <a:xfrm>
            <a:off x="248191" y="1683041"/>
            <a:ext cx="4633910"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Having uniformity and a sort of equivalence across the borough in terms of cleanliness and better lighting. </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248189" y="2908365"/>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What about help for residents with gardening and private areas that may need maintenance</a:t>
            </a:r>
            <a:r>
              <a:rPr lang="en-GB" i="1">
                <a:latin typeface="Arial" panose="020B0604020202020204" pitchFamily="34" charset="0"/>
                <a:ea typeface="Calibri" panose="020F0502020204030204" pitchFamily="34" charset="0"/>
                <a:cs typeface="Arial" panose="020B0604020202020204" pitchFamily="34" charset="0"/>
              </a:rPr>
              <a:t>. </a:t>
            </a:r>
            <a:r>
              <a:rPr lang="en-GB" i="1">
                <a:effectLst/>
                <a:latin typeface="Arial" panose="020B0604020202020204" pitchFamily="34" charset="0"/>
                <a:ea typeface="Calibri" panose="020F0502020204030204" pitchFamily="34" charset="0"/>
                <a:cs typeface="Arial" panose="020B0604020202020204" pitchFamily="34" charset="0"/>
              </a:rPr>
              <a:t> </a:t>
            </a:r>
          </a:p>
        </p:txBody>
      </p:sp>
      <p:sp>
        <p:nvSpPr>
          <p:cNvPr id="13" name="TextBox 12"/>
          <p:cNvSpPr txBox="1"/>
          <p:nvPr/>
        </p:nvSpPr>
        <p:spPr>
          <a:xfrm>
            <a:off x="267657" y="4133689"/>
            <a:ext cx="4633911" cy="408623"/>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i="1">
                <a:latin typeface="Arial" panose="020B0604020202020204" pitchFamily="34" charset="0"/>
                <a:cs typeface="Arial" panose="020B0604020202020204" pitchFamily="34" charset="0"/>
              </a:rPr>
              <a:t>Domestic care and support options</a:t>
            </a:r>
          </a:p>
        </p:txBody>
      </p:sp>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4806" b="94085" l="10000" r="90000">
                        <a14:foregroundMark x1="34524" y1="27172" x2="34524" y2="27172"/>
                        <a14:foregroundMark x1="29762" y1="16266" x2="29762" y2="16266"/>
                        <a14:foregroundMark x1="38333" y1="59889" x2="38333" y2="59889"/>
                      </a14:backgroundRemoval>
                    </a14:imgEffect>
                  </a14:imgLayer>
                </a14:imgProps>
              </a:ext>
              <a:ext uri="{28A0092B-C50C-407E-A947-70E740481C1C}">
                <a14:useLocalDpi xmlns:a14="http://schemas.microsoft.com/office/drawing/2010/main" val="0"/>
              </a:ext>
            </a:extLst>
          </a:blip>
          <a:stretch>
            <a:fillRect/>
          </a:stretch>
        </p:blipFill>
        <p:spPr>
          <a:xfrm>
            <a:off x="5511887" y="3238478"/>
            <a:ext cx="1245967" cy="886278"/>
          </a:xfrm>
          <a:prstGeom prst="rect">
            <a:avLst/>
          </a:prstGeom>
        </p:spPr>
      </p:pic>
      <p:sp>
        <p:nvSpPr>
          <p:cNvPr id="16" name="TextBox 15"/>
          <p:cNvSpPr txBox="1"/>
          <p:nvPr/>
        </p:nvSpPr>
        <p:spPr>
          <a:xfrm>
            <a:off x="222087" y="5942786"/>
            <a:ext cx="6573693" cy="757938"/>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I suffer from chronic sciatica and would welcome the courses to help manage the pain</a:t>
            </a:r>
          </a:p>
        </p:txBody>
      </p:sp>
    </p:spTree>
    <p:extLst>
      <p:ext uri="{BB962C8B-B14F-4D97-AF65-F5344CB8AC3E}">
        <p14:creationId xmlns:p14="http://schemas.microsoft.com/office/powerpoint/2010/main" val="353769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76A474-E995-4CFF-B637-3E06DD65BD29}" type="slidenum">
              <a:rPr lang="en-GB" smtClean="0"/>
              <a:t>32</a:t>
            </a:fld>
            <a:endParaRPr lang="en-GB"/>
          </a:p>
        </p:txBody>
      </p:sp>
      <p:sp>
        <p:nvSpPr>
          <p:cNvPr id="6" name="TextBox 5"/>
          <p:cNvSpPr txBox="1"/>
          <p:nvPr/>
        </p:nvSpPr>
        <p:spPr>
          <a:xfrm>
            <a:off x="953588" y="3122024"/>
            <a:ext cx="10215154" cy="1323439"/>
          </a:xfrm>
          <a:prstGeom prst="rect">
            <a:avLst/>
          </a:prstGeom>
          <a:noFill/>
        </p:spPr>
        <p:txBody>
          <a:bodyPr wrap="square" rtlCol="0">
            <a:spAutoFit/>
          </a:bodyPr>
          <a:lstStyle/>
          <a:p>
            <a:pPr algn="ctr"/>
            <a:r>
              <a:rPr lang="en-GB" sz="4000" b="1" dirty="0">
                <a:cs typeface="Arial" panose="020B0604020202020204" pitchFamily="34" charset="0"/>
              </a:rPr>
              <a:t>Priority 3: Finance, Employment, Volunteering and Retirement</a:t>
            </a:r>
          </a:p>
        </p:txBody>
      </p:sp>
    </p:spTree>
    <p:extLst>
      <p:ext uri="{BB962C8B-B14F-4D97-AF65-F5344CB8AC3E}">
        <p14:creationId xmlns:p14="http://schemas.microsoft.com/office/powerpoint/2010/main" val="154690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4325" y="365125"/>
            <a:ext cx="5030788" cy="841376"/>
          </a:xfrm>
        </p:spPr>
        <p:txBody>
          <a:bodyPr>
            <a:normAutofit/>
          </a:bodyPr>
          <a:lstStyle/>
          <a:p>
            <a:r>
              <a:rPr lang="en-GB" sz="3200" b="1" dirty="0">
                <a:solidFill>
                  <a:schemeClr val="bg1"/>
                </a:solidFill>
                <a:latin typeface="+mn-lt"/>
              </a:rPr>
              <a:t>Summary </a:t>
            </a:r>
          </a:p>
        </p:txBody>
      </p:sp>
      <p:sp>
        <p:nvSpPr>
          <p:cNvPr id="4" name="Slide Number Placeholder 3"/>
          <p:cNvSpPr>
            <a:spLocks noGrp="1"/>
          </p:cNvSpPr>
          <p:nvPr>
            <p:ph type="sldNum" sz="quarter" idx="12"/>
          </p:nvPr>
        </p:nvSpPr>
        <p:spPr/>
        <p:txBody>
          <a:bodyPr/>
          <a:lstStyle/>
          <a:p>
            <a:fld id="{7476A474-E995-4CFF-B637-3E06DD65BD29}" type="slidenum">
              <a:rPr lang="en-GB" smtClean="0">
                <a:latin typeface="Arial" panose="020B0604020202020204" pitchFamily="34" charset="0"/>
                <a:cs typeface="Arial" panose="020B0604020202020204" pitchFamily="34" charset="0"/>
              </a:rPr>
              <a:t>33</a:t>
            </a:fld>
            <a:endParaRPr lang="en-GB">
              <a:latin typeface="Arial" panose="020B0604020202020204" pitchFamily="34" charset="0"/>
              <a:cs typeface="Arial" panose="020B0604020202020204" pitchFamily="34" charset="0"/>
            </a:endParaRPr>
          </a:p>
        </p:txBody>
      </p:sp>
      <p:sp>
        <p:nvSpPr>
          <p:cNvPr id="8" name="TextBox 7"/>
          <p:cNvSpPr txBox="1"/>
          <p:nvPr/>
        </p:nvSpPr>
        <p:spPr>
          <a:xfrm>
            <a:off x="248653" y="1357194"/>
            <a:ext cx="11710736" cy="504753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Many residents described financial insecurity and requested greater support for financial planning, navigating financial and social support processes, and maximising income. Our Newham Money can pay a key role in this. </a:t>
            </a:r>
          </a:p>
          <a:p>
            <a:pPr marL="342900"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On employment, residents said older employees can face discrimination at work, such as being overlooked for promotions or new roles due to age. Some residents also talked about challenges at work related to growing older such as symptoms from the menopause, difficulty doing physically demanding jobs, or health conditions preventing them from working. These can go unrecognised by employers or be a source of stigma. This suggests employers could do more to support people to stay in good quality work until retirement.</a:t>
            </a:r>
          </a:p>
          <a:p>
            <a:pPr marL="342900"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Many residents expressed a desire to volunteer or take up new work, using their skills and experience. Many also talked about wanting to develop new skills and continue learning. Increasing these opportunities will benefit individual residents and communities and help develop an inclusive local economy.   </a:t>
            </a:r>
          </a:p>
          <a:p>
            <a:pPr marL="342900"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Residents described the ways they have planned for retirement. However many indicated they have not made retirement plans, including paying into a pension. This has implications for residents’ opportunities to age well in retirement. Through delivering the Strategy we will increase the support available to help residents plan for retirement. </a:t>
            </a:r>
          </a:p>
          <a:p>
            <a:pPr marL="342900" indent="-34290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Many residents described enjoying or looking forward to retirement as a time to pursue activities and hobbies. However not all residents have the same opportunities. Through the Strategy we aim to increase opportunities for all residents </a:t>
            </a:r>
            <a:r>
              <a:rPr lang="en-GB" sz="1400" dirty="0">
                <a:latin typeface="Arial"/>
                <a:cs typeface="Arial"/>
              </a:rPr>
              <a:t>to be active and take part in society regardless of their age or life circumstances.</a:t>
            </a:r>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400" dirty="0">
              <a:latin typeface="Arial"/>
              <a:cs typeface="Arial"/>
            </a:endParaRPr>
          </a:p>
          <a:p>
            <a:pPr marL="342900" indent="-342900">
              <a:buFont typeface="Arial" panose="020B0604020202020204" pitchFamily="34" charset="0"/>
              <a:buChar char="•"/>
            </a:pPr>
            <a:r>
              <a:rPr lang="en-GB" sz="1400" dirty="0">
                <a:latin typeface="Arial"/>
                <a:cs typeface="Arial"/>
              </a:rPr>
              <a:t>Income, work and health and linked. Good quality work and enough money support good health, and good health supports people to work and earn. Improving health and addressing health inequalities through the ageing well strategy can deliver long-term improvements to employment, income and the local economy.</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782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34</a:t>
            </a:fld>
            <a:endParaRPr lang="en-GB"/>
          </a:p>
        </p:txBody>
      </p:sp>
      <p:sp>
        <p:nvSpPr>
          <p:cNvPr id="3" name="Title 2"/>
          <p:cNvSpPr>
            <a:spLocks noGrp="1"/>
          </p:cNvSpPr>
          <p:nvPr>
            <p:ph type="title"/>
          </p:nvPr>
        </p:nvSpPr>
        <p:spPr>
          <a:xfrm>
            <a:off x="139700" y="381000"/>
            <a:ext cx="6959600" cy="825501"/>
          </a:xfrm>
        </p:spPr>
        <p:txBody>
          <a:bodyPr>
            <a:normAutofit/>
          </a:bodyPr>
          <a:lstStyle/>
          <a:p>
            <a:r>
              <a:rPr lang="en-GB" sz="3200" b="1" dirty="0">
                <a:solidFill>
                  <a:schemeClr val="bg1"/>
                </a:solidFill>
                <a:latin typeface="+mn-lt"/>
              </a:rPr>
              <a:t>Survey Results</a:t>
            </a:r>
          </a:p>
        </p:txBody>
      </p:sp>
      <p:sp>
        <p:nvSpPr>
          <p:cNvPr id="7" name="TextBox 6"/>
          <p:cNvSpPr txBox="1"/>
          <p:nvPr/>
        </p:nvSpPr>
        <p:spPr>
          <a:xfrm>
            <a:off x="311316" y="1477651"/>
            <a:ext cx="5577420"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What best describes your employment status?</a:t>
            </a:r>
          </a:p>
        </p:txBody>
      </p:sp>
      <p:pic>
        <p:nvPicPr>
          <p:cNvPr id="9" name="Picture 8"/>
          <p:cNvPicPr>
            <a:picLocks noChangeAspect="1"/>
          </p:cNvPicPr>
          <p:nvPr/>
        </p:nvPicPr>
        <p:blipFill rotWithShape="1">
          <a:blip r:embed="rId2"/>
          <a:srcRect l="809" t="2395"/>
          <a:stretch/>
        </p:blipFill>
        <p:spPr>
          <a:xfrm>
            <a:off x="257030" y="1943105"/>
            <a:ext cx="5802370" cy="4047077"/>
          </a:xfrm>
          <a:prstGeom prst="rect">
            <a:avLst/>
          </a:prstGeom>
        </p:spPr>
      </p:pic>
      <p:sp>
        <p:nvSpPr>
          <p:cNvPr id="11" name="TextBox 10"/>
          <p:cNvSpPr txBox="1"/>
          <p:nvPr/>
        </p:nvSpPr>
        <p:spPr>
          <a:xfrm>
            <a:off x="140652" y="6198255"/>
            <a:ext cx="5333048" cy="523220"/>
          </a:xfrm>
          <a:prstGeom prst="rect">
            <a:avLst/>
          </a:prstGeom>
          <a:solidFill>
            <a:schemeClr val="bg1"/>
          </a:solidFill>
          <a:ln>
            <a:solidFill>
              <a:srgbClr val="EF7D03"/>
            </a:solidFill>
          </a:ln>
        </p:spPr>
        <p:txBody>
          <a:bodyPr wrap="square" rtlCol="0">
            <a:spAutoFit/>
          </a:bodyPr>
          <a:lstStyle/>
          <a:p>
            <a:r>
              <a:rPr lang="en-GB" sz="1400"/>
              <a:t>The highest number of respondents were retired, followed by a slightly lower number of respondents who were employed full time.</a:t>
            </a:r>
          </a:p>
        </p:txBody>
      </p:sp>
      <p:graphicFrame>
        <p:nvGraphicFramePr>
          <p:cNvPr id="13" name="Chart 12"/>
          <p:cNvGraphicFramePr/>
          <p:nvPr>
            <p:extLst>
              <p:ext uri="{D42A27DB-BD31-4B8C-83A1-F6EECF244321}">
                <p14:modId xmlns:p14="http://schemas.microsoft.com/office/powerpoint/2010/main" val="3652913750"/>
              </p:ext>
            </p:extLst>
          </p:nvPr>
        </p:nvGraphicFramePr>
        <p:xfrm>
          <a:off x="6781800" y="2060020"/>
          <a:ext cx="4778141" cy="386705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948137" y="1496149"/>
            <a:ext cx="6243863"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Measures workplaces should implement to become more welcoming to older workers</a:t>
            </a:r>
          </a:p>
        </p:txBody>
      </p:sp>
      <p:sp>
        <p:nvSpPr>
          <p:cNvPr id="15" name="TextBox 14"/>
          <p:cNvSpPr txBox="1"/>
          <p:nvPr/>
        </p:nvSpPr>
        <p:spPr>
          <a:xfrm>
            <a:off x="6783386" y="5987018"/>
            <a:ext cx="5182273" cy="738664"/>
          </a:xfrm>
          <a:prstGeom prst="rect">
            <a:avLst/>
          </a:prstGeom>
          <a:solidFill>
            <a:schemeClr val="bg1"/>
          </a:solidFill>
          <a:ln>
            <a:solidFill>
              <a:srgbClr val="EF7D03"/>
            </a:solidFill>
          </a:ln>
        </p:spPr>
        <p:txBody>
          <a:bodyPr wrap="square" lIns="91440" tIns="45720" rIns="91440" bIns="45720" rtlCol="0" anchor="t">
            <a:spAutoFit/>
          </a:bodyPr>
          <a:lstStyle/>
          <a:p>
            <a:pPr algn="r"/>
            <a:r>
              <a:rPr lang="en-GB" sz="1400"/>
              <a:t>810 of the respondents said that workplaces should have flexible working for older workers, followed by 700 that said there should be part-time roles &amp; 525 said re-training schemes would be beneficial.</a:t>
            </a:r>
          </a:p>
        </p:txBody>
      </p:sp>
    </p:spTree>
    <p:extLst>
      <p:ext uri="{BB962C8B-B14F-4D97-AF65-F5344CB8AC3E}">
        <p14:creationId xmlns:p14="http://schemas.microsoft.com/office/powerpoint/2010/main" val="179046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35</a:t>
            </a:fld>
            <a:endParaRPr lang="en-GB"/>
          </a:p>
        </p:txBody>
      </p:sp>
      <p:sp>
        <p:nvSpPr>
          <p:cNvPr id="3" name="Title 2"/>
          <p:cNvSpPr>
            <a:spLocks noGrp="1"/>
          </p:cNvSpPr>
          <p:nvPr>
            <p:ph type="title"/>
          </p:nvPr>
        </p:nvSpPr>
        <p:spPr>
          <a:xfrm>
            <a:off x="280514" y="313489"/>
            <a:ext cx="3221038" cy="940411"/>
          </a:xfrm>
        </p:spPr>
        <p:txBody>
          <a:bodyPr>
            <a:normAutofit/>
          </a:bodyPr>
          <a:lstStyle/>
          <a:p>
            <a:r>
              <a:rPr lang="en-GB" sz="3600" b="1" dirty="0">
                <a:solidFill>
                  <a:prstClr val="white"/>
                </a:solidFill>
                <a:latin typeface="+mn-lt"/>
              </a:rPr>
              <a:t>Survey Results</a:t>
            </a:r>
            <a:endParaRPr lang="en-GB" b="1" dirty="0">
              <a:latin typeface="+mn-lt"/>
            </a:endParaRPr>
          </a:p>
        </p:txBody>
      </p:sp>
      <p:sp>
        <p:nvSpPr>
          <p:cNvPr id="9" name="TextBox 8"/>
          <p:cNvSpPr txBox="1"/>
          <p:nvPr/>
        </p:nvSpPr>
        <p:spPr>
          <a:xfrm>
            <a:off x="6209963" y="1564961"/>
            <a:ext cx="5577420"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Do you do volunteer work? </a:t>
            </a:r>
          </a:p>
        </p:txBody>
      </p:sp>
      <p:pic>
        <p:nvPicPr>
          <p:cNvPr id="8" name="Picture 7"/>
          <p:cNvPicPr>
            <a:picLocks noChangeAspect="1"/>
          </p:cNvPicPr>
          <p:nvPr/>
        </p:nvPicPr>
        <p:blipFill rotWithShape="1">
          <a:blip r:embed="rId3"/>
          <a:srcRect t="1759"/>
          <a:stretch/>
        </p:blipFill>
        <p:spPr>
          <a:xfrm>
            <a:off x="6048491" y="2194291"/>
            <a:ext cx="5900364" cy="3732784"/>
          </a:xfrm>
          <a:prstGeom prst="rect">
            <a:avLst/>
          </a:prstGeom>
        </p:spPr>
      </p:pic>
      <p:sp>
        <p:nvSpPr>
          <p:cNvPr id="10" name="TextBox 9"/>
          <p:cNvSpPr txBox="1"/>
          <p:nvPr/>
        </p:nvSpPr>
        <p:spPr>
          <a:xfrm>
            <a:off x="6030107" y="6000013"/>
            <a:ext cx="5918748" cy="738664"/>
          </a:xfrm>
          <a:prstGeom prst="rect">
            <a:avLst/>
          </a:prstGeom>
          <a:solidFill>
            <a:schemeClr val="bg1"/>
          </a:solidFill>
          <a:ln>
            <a:solidFill>
              <a:srgbClr val="EF7D03"/>
            </a:solidFill>
          </a:ln>
        </p:spPr>
        <p:txBody>
          <a:bodyPr wrap="square" rtlCol="0">
            <a:spAutoFit/>
          </a:bodyPr>
          <a:lstStyle/>
          <a:p>
            <a:r>
              <a:rPr lang="en-GB" sz="1400"/>
              <a:t>Highest number of respondents (562) said that they do not do volunteer work, nor would they consider doing it, followed by number of respondents (489) that said they do not do volunteer work but would consider it in the future.</a:t>
            </a:r>
          </a:p>
        </p:txBody>
      </p:sp>
      <p:sp>
        <p:nvSpPr>
          <p:cNvPr id="14" name="TextBox 13"/>
          <p:cNvSpPr txBox="1"/>
          <p:nvPr/>
        </p:nvSpPr>
        <p:spPr>
          <a:xfrm>
            <a:off x="880978" y="1489683"/>
            <a:ext cx="4533900"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Have you made or do you intend to make any plans for retirement? </a:t>
            </a:r>
          </a:p>
        </p:txBody>
      </p:sp>
      <p:pic>
        <p:nvPicPr>
          <p:cNvPr id="15" name="Picture 14"/>
          <p:cNvPicPr>
            <a:picLocks noChangeAspect="1"/>
          </p:cNvPicPr>
          <p:nvPr/>
        </p:nvPicPr>
        <p:blipFill>
          <a:blip r:embed="rId4"/>
          <a:stretch>
            <a:fillRect/>
          </a:stretch>
        </p:blipFill>
        <p:spPr>
          <a:xfrm>
            <a:off x="92555" y="2129072"/>
            <a:ext cx="5665771" cy="3699205"/>
          </a:xfrm>
          <a:prstGeom prst="rect">
            <a:avLst/>
          </a:prstGeom>
        </p:spPr>
      </p:pic>
      <p:sp>
        <p:nvSpPr>
          <p:cNvPr id="16" name="TextBox 15"/>
          <p:cNvSpPr txBox="1"/>
          <p:nvPr/>
        </p:nvSpPr>
        <p:spPr>
          <a:xfrm>
            <a:off x="360278" y="5993583"/>
            <a:ext cx="5398048" cy="738664"/>
          </a:xfrm>
          <a:prstGeom prst="rect">
            <a:avLst/>
          </a:prstGeom>
          <a:solidFill>
            <a:schemeClr val="bg1"/>
          </a:solidFill>
          <a:ln>
            <a:solidFill>
              <a:srgbClr val="EF7D03"/>
            </a:solidFill>
          </a:ln>
        </p:spPr>
        <p:txBody>
          <a:bodyPr wrap="square" lIns="91440" tIns="45720" rIns="91440" bIns="45720" rtlCol="0" anchor="t">
            <a:spAutoFit/>
          </a:bodyPr>
          <a:lstStyle/>
          <a:p>
            <a:pPr algn="r"/>
            <a:r>
              <a:rPr lang="en-GB" sz="1400"/>
              <a:t>Highest number of respondents (414) said that they had made plans for retirement already, followed closely by (357) the ones that said they have not thought about making plans.</a:t>
            </a:r>
          </a:p>
        </p:txBody>
      </p:sp>
    </p:spTree>
    <p:extLst>
      <p:ext uri="{BB962C8B-B14F-4D97-AF65-F5344CB8AC3E}">
        <p14:creationId xmlns:p14="http://schemas.microsoft.com/office/powerpoint/2010/main" val="443650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36</a:t>
            </a:fld>
            <a:endParaRPr lang="en-GB"/>
          </a:p>
        </p:txBody>
      </p:sp>
      <p:sp>
        <p:nvSpPr>
          <p:cNvPr id="3" name="Title 2"/>
          <p:cNvSpPr>
            <a:spLocks noGrp="1"/>
          </p:cNvSpPr>
          <p:nvPr>
            <p:ph type="title"/>
          </p:nvPr>
        </p:nvSpPr>
        <p:spPr>
          <a:xfrm>
            <a:off x="280514" y="313489"/>
            <a:ext cx="3221038" cy="940411"/>
          </a:xfrm>
        </p:spPr>
        <p:txBody>
          <a:bodyPr>
            <a:normAutofit/>
          </a:bodyPr>
          <a:lstStyle/>
          <a:p>
            <a:r>
              <a:rPr lang="en-GB" sz="3600" b="1" dirty="0">
                <a:solidFill>
                  <a:prstClr val="white"/>
                </a:solidFill>
                <a:latin typeface="+mn-lt"/>
              </a:rPr>
              <a:t>Survey Results</a:t>
            </a:r>
            <a:endParaRPr lang="en-GB" b="1" dirty="0">
              <a:latin typeface="+mn-lt"/>
            </a:endParaRPr>
          </a:p>
        </p:txBody>
      </p:sp>
      <p:sp>
        <p:nvSpPr>
          <p:cNvPr id="16" name="TextBox 15"/>
          <p:cNvSpPr txBox="1"/>
          <p:nvPr/>
        </p:nvSpPr>
        <p:spPr>
          <a:xfrm>
            <a:off x="3220901" y="6031059"/>
            <a:ext cx="5647884" cy="738664"/>
          </a:xfrm>
          <a:prstGeom prst="rect">
            <a:avLst/>
          </a:prstGeom>
          <a:solidFill>
            <a:schemeClr val="bg1"/>
          </a:solidFill>
          <a:ln>
            <a:solidFill>
              <a:srgbClr val="EF7D03"/>
            </a:solidFill>
          </a:ln>
        </p:spPr>
        <p:txBody>
          <a:bodyPr wrap="square" lIns="91440" tIns="45720" rIns="91440" bIns="45720" rtlCol="0" anchor="t">
            <a:spAutoFit/>
          </a:bodyPr>
          <a:lstStyle/>
          <a:p>
            <a:pPr algn="ctr"/>
            <a:r>
              <a:rPr lang="en-GB" sz="1400" dirty="0"/>
              <a:t>Of those who responded, most residents said they are very or quite satisfied with their life. However a significant number reported being neutral or unsatisfied.</a:t>
            </a:r>
            <a:endParaRPr lang="en-GB" sz="1400" dirty="0">
              <a:cs typeface="Calibri"/>
            </a:endParaRPr>
          </a:p>
        </p:txBody>
      </p:sp>
      <p:pic>
        <p:nvPicPr>
          <p:cNvPr id="2" name="Picture 3" descr="Chart, bar chart&#10;&#10;Description automatically generated">
            <a:extLst>
              <a:ext uri="{FF2B5EF4-FFF2-40B4-BE49-F238E27FC236}">
                <a16:creationId xmlns:a16="http://schemas.microsoft.com/office/drawing/2014/main" id="{1C20B587-ADC2-1C4C-91A1-15B14017D6E8}"/>
              </a:ext>
            </a:extLst>
          </p:cNvPr>
          <p:cNvPicPr>
            <a:picLocks noChangeAspect="1"/>
          </p:cNvPicPr>
          <p:nvPr/>
        </p:nvPicPr>
        <p:blipFill>
          <a:blip r:embed="rId3"/>
          <a:stretch>
            <a:fillRect/>
          </a:stretch>
        </p:blipFill>
        <p:spPr>
          <a:xfrm>
            <a:off x="3425253" y="1430000"/>
            <a:ext cx="5329003" cy="4547640"/>
          </a:xfrm>
          <a:prstGeom prst="rect">
            <a:avLst/>
          </a:prstGeom>
        </p:spPr>
      </p:pic>
      <p:sp>
        <p:nvSpPr>
          <p:cNvPr id="4" name="Rectangle 3"/>
          <p:cNvSpPr/>
          <p:nvPr/>
        </p:nvSpPr>
        <p:spPr>
          <a:xfrm>
            <a:off x="7847635" y="1736203"/>
            <a:ext cx="1021150" cy="4241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6526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404812"/>
            <a:ext cx="7031038" cy="714376"/>
          </a:xfrm>
        </p:spPr>
        <p:txBody>
          <a:bodyPr>
            <a:normAutofit/>
          </a:bodyPr>
          <a:lstStyle/>
          <a:p>
            <a:r>
              <a:rPr lang="en-GB" sz="3200" b="1" dirty="0">
                <a:solidFill>
                  <a:schemeClr val="bg1"/>
                </a:solidFill>
                <a:latin typeface="+mn-lt"/>
              </a:rPr>
              <a:t>Voice of Residents - Survey</a:t>
            </a:r>
            <a:endParaRPr lang="en-GB" sz="3200" b="1" dirty="0">
              <a:latin typeface="+mn-lt"/>
            </a:endParaRPr>
          </a:p>
        </p:txBody>
      </p:sp>
      <p:sp>
        <p:nvSpPr>
          <p:cNvPr id="5" name="Slide Number Placeholder 4"/>
          <p:cNvSpPr>
            <a:spLocks noGrp="1"/>
          </p:cNvSpPr>
          <p:nvPr>
            <p:ph type="sldNum" sz="quarter" idx="12"/>
          </p:nvPr>
        </p:nvSpPr>
        <p:spPr/>
        <p:txBody>
          <a:bodyPr/>
          <a:lstStyle/>
          <a:p>
            <a:fld id="{7476A474-E995-4CFF-B637-3E06DD65BD29}" type="slidenum">
              <a:rPr lang="en-GB" smtClean="0"/>
              <a:t>37</a:t>
            </a:fld>
            <a:endParaRPr lang="en-GB"/>
          </a:p>
        </p:txBody>
      </p:sp>
      <p:sp>
        <p:nvSpPr>
          <p:cNvPr id="6" name="Oval 5"/>
          <p:cNvSpPr/>
          <p:nvPr/>
        </p:nvSpPr>
        <p:spPr>
          <a:xfrm>
            <a:off x="5410580" y="3122167"/>
            <a:ext cx="1733262" cy="1670396"/>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48194" y="1557951"/>
            <a:ext cx="5736969"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cs typeface="Arial" panose="020B0604020202020204" pitchFamily="34" charset="0"/>
              </a:rPr>
              <a:t>They should stop cutting vital services and stop charging. Pensioners who have worked hard all their lives for services that they feel </a:t>
            </a:r>
            <a:r>
              <a:rPr lang="en-GB" sz="1400" i="1">
                <a:solidFill>
                  <a:srgbClr val="FF0000"/>
                </a:solidFill>
                <a:latin typeface="Arial" panose="020B0604020202020204" pitchFamily="34" charset="0"/>
                <a:cs typeface="Arial" panose="020B0604020202020204" pitchFamily="34" charset="0"/>
              </a:rPr>
              <a:t>because they have a pension they now spend it on services</a:t>
            </a:r>
            <a:r>
              <a:rPr lang="en-GB" sz="1400" i="1">
                <a:latin typeface="Arial" panose="020B0604020202020204" pitchFamily="34" charset="0"/>
                <a:cs typeface="Arial" panose="020B0604020202020204" pitchFamily="34" charset="0"/>
              </a:rPr>
              <a:t> that people who never worked and therefore don't have to spend a penny for.</a:t>
            </a:r>
          </a:p>
        </p:txBody>
      </p:sp>
      <p:sp>
        <p:nvSpPr>
          <p:cNvPr id="18" name="TextBox 17"/>
          <p:cNvSpPr txBox="1"/>
          <p:nvPr/>
        </p:nvSpPr>
        <p:spPr>
          <a:xfrm>
            <a:off x="6153776" y="1557951"/>
            <a:ext cx="5793230"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Drop-in clinics </a:t>
            </a:r>
            <a:r>
              <a:rPr lang="en-GB" sz="1400" i="1">
                <a:latin typeface="Arial" panose="020B0604020202020204" pitchFamily="34" charset="0"/>
                <a:ea typeface="Calibri" panose="020F0502020204030204" pitchFamily="34" charset="0"/>
                <a:cs typeface="Arial" panose="020B0604020202020204" pitchFamily="34" charset="0"/>
              </a:rPr>
              <a:t>offering advice on financial matters. Providing services at a range of times so that they cater both for those who are still working and for those who are retired.’ </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19" name="TextBox 18"/>
          <p:cNvSpPr txBox="1"/>
          <p:nvPr/>
        </p:nvSpPr>
        <p:spPr>
          <a:xfrm>
            <a:off x="6132945" y="2496041"/>
            <a:ext cx="5814061"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‘People should have enough pension to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live on without working until they drop’.</a:t>
            </a:r>
            <a:endParaRPr lang="en-GB" sz="140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248194" y="2700671"/>
            <a:ext cx="4903324"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‘Retirement doesn’t seem to exist but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 reskilling and employment opportunities</a:t>
            </a:r>
            <a:r>
              <a:rPr lang="en-GB" sz="1400" i="1">
                <a:latin typeface="Arial" panose="020B0604020202020204" pitchFamily="34" charset="0"/>
                <a:ea typeface="Calibri" panose="020F0502020204030204" pitchFamily="34" charset="0"/>
                <a:cs typeface="Arial" panose="020B0604020202020204" pitchFamily="34" charset="0"/>
              </a:rPr>
              <a:t> for older people are thin on the ground.’</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248194" y="4645635"/>
            <a:ext cx="4903324" cy="738664"/>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latin typeface="Arial" panose="020B0604020202020204" pitchFamily="34" charset="0"/>
                <a:ea typeface="Calibri" panose="020F0502020204030204" pitchFamily="34" charset="0"/>
                <a:cs typeface="Arial" panose="020B0604020202020204" pitchFamily="34" charset="0"/>
              </a:rPr>
              <a:t>‘I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feel older people are being left behind</a:t>
            </a:r>
            <a:r>
              <a:rPr lang="en-GB" sz="1400" i="1">
                <a:latin typeface="Arial" panose="020B0604020202020204" pitchFamily="34" charset="0"/>
                <a:ea typeface="Calibri" panose="020F0502020204030204" pitchFamily="34" charset="0"/>
                <a:cs typeface="Arial" panose="020B0604020202020204" pitchFamily="34" charset="0"/>
              </a:rPr>
              <a:t>, meaning there are significant issues around poverty and inequality affecting older people's health and wellbeing.’ </a:t>
            </a:r>
            <a:endParaRPr lang="en-GB" sz="1400">
              <a:latin typeface="Arial" panose="020B0604020202020204" pitchFamily="34" charset="0"/>
              <a:cs typeface="Arial" panose="020B0604020202020204" pitchFamily="34" charset="0"/>
            </a:endParaRPr>
          </a:p>
        </p:txBody>
      </p:sp>
      <p:sp>
        <p:nvSpPr>
          <p:cNvPr id="22" name="TextBox 21"/>
          <p:cNvSpPr txBox="1"/>
          <p:nvPr/>
        </p:nvSpPr>
        <p:spPr>
          <a:xfrm>
            <a:off x="248194" y="3673153"/>
            <a:ext cx="4903324"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Providing education to the under 50s, initiatives to tackle </a:t>
            </a:r>
            <a:r>
              <a:rPr lang="en-GB" sz="1400" i="1">
                <a:latin typeface="Arial" panose="020B0604020202020204" pitchFamily="34" charset="0"/>
                <a:ea typeface="Calibri" panose="020F0502020204030204" pitchFamily="34" charset="0"/>
                <a:cs typeface="Arial" panose="020B0604020202020204" pitchFamily="34" charset="0"/>
              </a:rPr>
              <a:t>crime for examples prostitutes, consuming alcohol on the streets and drug taking’</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67" y="3486919"/>
            <a:ext cx="1111951" cy="1096076"/>
          </a:xfrm>
          <a:prstGeom prst="rect">
            <a:avLst/>
          </a:prstGeom>
        </p:spPr>
      </p:pic>
      <p:sp>
        <p:nvSpPr>
          <p:cNvPr id="27" name="TextBox 26"/>
          <p:cNvSpPr txBox="1"/>
          <p:nvPr/>
        </p:nvSpPr>
        <p:spPr>
          <a:xfrm>
            <a:off x="7402904" y="3203619"/>
            <a:ext cx="4544102"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‘Council could arrange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some activity some voluntary work </a:t>
            </a:r>
            <a:r>
              <a:rPr lang="en-GB" sz="1400" i="1">
                <a:latin typeface="Arial" panose="020B0604020202020204" pitchFamily="34" charset="0"/>
                <a:ea typeface="Calibri" panose="020F0502020204030204" pitchFamily="34" charset="0"/>
                <a:cs typeface="Arial" panose="020B0604020202020204" pitchFamily="34" charset="0"/>
              </a:rPr>
              <a:t>will help for mental and physical development.’</a:t>
            </a:r>
            <a:endParaRPr lang="en-GB" sz="1400">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27"/>
          <p:cNvSpPr txBox="1"/>
          <p:nvPr/>
        </p:nvSpPr>
        <p:spPr>
          <a:xfrm>
            <a:off x="7402904" y="3911197"/>
            <a:ext cx="4544102"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Lower council tax</a:t>
            </a:r>
            <a:r>
              <a:rPr lang="en-GB" sz="1400" i="1">
                <a:latin typeface="Arial" panose="020B0604020202020204" pitchFamily="34" charset="0"/>
                <a:ea typeface="Calibri" panose="020F0502020204030204" pitchFamily="34" charset="0"/>
                <a:cs typeface="Arial" panose="020B0604020202020204" pitchFamily="34" charset="0"/>
              </a:rPr>
              <a:t> for over 65's, which would stop some monetary worries,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have free transport links to leisure centres </a:t>
            </a:r>
            <a:r>
              <a:rPr lang="en-GB" sz="1400" i="1">
                <a:latin typeface="Arial" panose="020B0604020202020204" pitchFamily="34" charset="0"/>
                <a:ea typeface="Calibri" panose="020F0502020204030204" pitchFamily="34" charset="0"/>
                <a:cs typeface="Arial" panose="020B0604020202020204" pitchFamily="34" charset="0"/>
              </a:rPr>
              <a:t>- collect people from home and return to home.’ </a:t>
            </a:r>
            <a:endParaRPr lang="en-GB" sz="1400"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6905611" y="4849287"/>
            <a:ext cx="5041395"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Train existing staff in awareness and support skills of older workforce</a:t>
            </a:r>
            <a:r>
              <a:rPr lang="en-GB" sz="1400" i="1">
                <a:latin typeface="Arial" panose="020B0604020202020204" pitchFamily="34" charset="0"/>
                <a:ea typeface="Calibri" panose="020F0502020204030204" pitchFamily="34" charset="0"/>
                <a:cs typeface="Arial" panose="020B0604020202020204" pitchFamily="34" charset="0"/>
              </a:rPr>
              <a:t>; there is too much ageism, especially in schools.’</a:t>
            </a:r>
            <a:endParaRPr lang="en-GB" sz="1400" i="1">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48194" y="5572910"/>
            <a:ext cx="5550178" cy="1014380"/>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Elderly people are not welcome in the workforce </a:t>
            </a:r>
            <a:r>
              <a:rPr lang="en-GB" sz="1400" i="1">
                <a:latin typeface="Arial" panose="020B0604020202020204" pitchFamily="34" charset="0"/>
                <a:ea typeface="Calibri" panose="020F0502020204030204" pitchFamily="34" charset="0"/>
                <a:cs typeface="Arial" panose="020B0604020202020204" pitchFamily="34" charset="0"/>
              </a:rPr>
              <a:t>unless it is a contract worker on a as is basis - that way they avoid paying towards a pension it is a scheme that is well known amongst agencies.’</a:t>
            </a:r>
            <a:endParaRPr lang="en-GB" sz="1400" i="1">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p:cNvSpPr txBox="1"/>
          <p:nvPr/>
        </p:nvSpPr>
        <p:spPr>
          <a:xfrm>
            <a:off x="6153777" y="5556865"/>
            <a:ext cx="5793229" cy="322845"/>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latin typeface="Arial" panose="020B0604020202020204" pitchFamily="34" charset="0"/>
                <a:ea typeface="Calibri" panose="020F0502020204030204" pitchFamily="34" charset="0"/>
                <a:cs typeface="Arial" panose="020B0604020202020204" pitchFamily="34" charset="0"/>
              </a:rPr>
              <a:t> ‘The key problem is </a:t>
            </a: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employer perceptions of potential value.’</a:t>
            </a:r>
            <a:endParaRPr lang="en-GB" sz="1400" i="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3" name="TextBox 22"/>
          <p:cNvSpPr txBox="1"/>
          <p:nvPr/>
        </p:nvSpPr>
        <p:spPr>
          <a:xfrm>
            <a:off x="6132945" y="6033933"/>
            <a:ext cx="5814061"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a:solidFill>
                  <a:srgbClr val="FF0000"/>
                </a:solidFill>
                <a:latin typeface="Arial" panose="020B0604020202020204" pitchFamily="34" charset="0"/>
                <a:ea typeface="Calibri" panose="020F0502020204030204" pitchFamily="34" charset="0"/>
                <a:cs typeface="Arial" panose="020B0604020202020204" pitchFamily="34" charset="0"/>
              </a:rPr>
              <a:t>‘See Barclays Able to Enable Internships and Bolder Apprenticeship Schemes.’</a:t>
            </a:r>
            <a:endParaRPr lang="en-GB" sz="1400" i="1">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4718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189" y="198131"/>
            <a:ext cx="9928225" cy="1047751"/>
          </a:xfrm>
        </p:spPr>
        <p:txBody>
          <a:bodyPr>
            <a:normAutofit/>
          </a:bodyPr>
          <a:lstStyle/>
          <a:p>
            <a:r>
              <a:rPr lang="en-GB" sz="3600" b="1" dirty="0">
                <a:solidFill>
                  <a:schemeClr val="bg1"/>
                </a:solidFill>
                <a:latin typeface="+mn-lt"/>
              </a:rPr>
              <a:t>Voice of Residents – Workshops and Consultations</a:t>
            </a:r>
          </a:p>
        </p:txBody>
      </p:sp>
      <p:sp>
        <p:nvSpPr>
          <p:cNvPr id="5" name="Slide Number Placeholder 4"/>
          <p:cNvSpPr>
            <a:spLocks noGrp="1"/>
          </p:cNvSpPr>
          <p:nvPr>
            <p:ph type="sldNum" sz="quarter" idx="12"/>
          </p:nvPr>
        </p:nvSpPr>
        <p:spPr/>
        <p:txBody>
          <a:bodyPr/>
          <a:lstStyle/>
          <a:p>
            <a:fld id="{7476A474-E995-4CFF-B637-3E06DD65BD29}" type="slidenum">
              <a:rPr lang="en-GB" sz="1600" smtClean="0"/>
              <a:t>38</a:t>
            </a:fld>
            <a:endParaRPr lang="en-GB" sz="1600"/>
          </a:p>
        </p:txBody>
      </p:sp>
      <p:sp>
        <p:nvSpPr>
          <p:cNvPr id="6" name="Oval 5"/>
          <p:cNvSpPr/>
          <p:nvPr/>
        </p:nvSpPr>
        <p:spPr>
          <a:xfrm>
            <a:off x="5355043" y="2936841"/>
            <a:ext cx="1456689" cy="1446737"/>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16"/>
          <p:cNvSpPr txBox="1"/>
          <p:nvPr/>
        </p:nvSpPr>
        <p:spPr>
          <a:xfrm>
            <a:off x="7279813" y="4028859"/>
            <a:ext cx="4633911" cy="757938"/>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Advise on retiring early due to illness may be useful to have.</a:t>
            </a:r>
          </a:p>
        </p:txBody>
      </p:sp>
      <p:sp>
        <p:nvSpPr>
          <p:cNvPr id="18" name="TextBox 17"/>
          <p:cNvSpPr txBox="1"/>
          <p:nvPr/>
        </p:nvSpPr>
        <p:spPr>
          <a:xfrm>
            <a:off x="7279814" y="2793290"/>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Information to provide breadth and depth of the roles available for volunteering is important.</a:t>
            </a:r>
          </a:p>
        </p:txBody>
      </p:sp>
      <p:sp>
        <p:nvSpPr>
          <p:cNvPr id="19" name="TextBox 18"/>
          <p:cNvSpPr txBox="1"/>
          <p:nvPr/>
        </p:nvSpPr>
        <p:spPr>
          <a:xfrm>
            <a:off x="7279813" y="4916823"/>
            <a:ext cx="4633911" cy="757938"/>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effectLst/>
                <a:latin typeface="Arial" panose="020B0604020202020204" pitchFamily="34" charset="0"/>
                <a:ea typeface="Calibri" panose="020F0502020204030204" pitchFamily="34" charset="0"/>
                <a:cs typeface="Arial" panose="020B0604020202020204" pitchFamily="34" charset="0"/>
              </a:rPr>
              <a:t>Financial security and information on ho</a:t>
            </a:r>
            <a:r>
              <a:rPr lang="en-GB" i="1">
                <a:latin typeface="Arial" panose="020B0604020202020204" pitchFamily="34" charset="0"/>
                <a:ea typeface="Calibri" panose="020F0502020204030204" pitchFamily="34" charset="0"/>
                <a:cs typeface="Arial" panose="020B0604020202020204" pitchFamily="34" charset="0"/>
              </a:rPr>
              <a:t>w to avoid scams.</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240254" y="3048064"/>
            <a:ext cx="4633909" cy="1413720"/>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Covers everything but if there is room then to provide funding opportunities for older people looking to learn new things/take courses or even start a business. </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Box 21"/>
          <p:cNvSpPr txBox="1"/>
          <p:nvPr/>
        </p:nvSpPr>
        <p:spPr>
          <a:xfrm>
            <a:off x="240252" y="1824940"/>
            <a:ext cx="4633910"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Having a range of opportunities depending on peoples’ abilities e.g. If someone is house bound.</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240252" y="4582016"/>
            <a:ext cx="4633911" cy="108582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Access to training and relevant roles for the future. Need to make people more aware of where to go. </a:t>
            </a:r>
            <a:endParaRPr lang="en-GB" i="1">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7279814" y="1924619"/>
            <a:ext cx="4633911" cy="715089"/>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i="1">
                <a:latin typeface="Arial" panose="020B0604020202020204" pitchFamily="34" charset="0"/>
                <a:cs typeface="Arial" panose="020B0604020202020204" pitchFamily="34" charset="0"/>
              </a:rPr>
              <a:t>Better inclusion for all LGBT residents as activities for them are non-existent.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131" y="3200888"/>
            <a:ext cx="1008394" cy="992519"/>
          </a:xfrm>
          <a:prstGeom prst="rect">
            <a:avLst/>
          </a:prstGeom>
        </p:spPr>
      </p:pic>
      <p:sp>
        <p:nvSpPr>
          <p:cNvPr id="16" name="TextBox 15"/>
          <p:cNvSpPr txBox="1"/>
          <p:nvPr/>
        </p:nvSpPr>
        <p:spPr>
          <a:xfrm>
            <a:off x="247945" y="5867274"/>
            <a:ext cx="11713624" cy="757938"/>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i="1">
                <a:latin typeface="Arial" panose="020B0604020202020204" pitchFamily="34" charset="0"/>
                <a:ea typeface="Calibri" panose="020F0502020204030204" pitchFamily="34" charset="0"/>
                <a:cs typeface="Arial" panose="020B0604020202020204" pitchFamily="34" charset="0"/>
              </a:rPr>
              <a:t>We are particularly interested in finding opportunities for educational volunteering, notably for elderly people to help young children with reading; and to tell older pupils about local life during their younger years</a:t>
            </a:r>
          </a:p>
        </p:txBody>
      </p:sp>
    </p:spTree>
    <p:extLst>
      <p:ext uri="{BB962C8B-B14F-4D97-AF65-F5344CB8AC3E}">
        <p14:creationId xmlns:p14="http://schemas.microsoft.com/office/powerpoint/2010/main" val="1842229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76A474-E995-4CFF-B637-3E06DD65BD29}" type="slidenum">
              <a:rPr lang="en-GB" smtClean="0"/>
              <a:t>39</a:t>
            </a:fld>
            <a:endParaRPr lang="en-GB"/>
          </a:p>
        </p:txBody>
      </p:sp>
      <p:sp>
        <p:nvSpPr>
          <p:cNvPr id="6" name="TextBox 5"/>
          <p:cNvSpPr txBox="1"/>
          <p:nvPr/>
        </p:nvSpPr>
        <p:spPr>
          <a:xfrm>
            <a:off x="1280160" y="3265715"/>
            <a:ext cx="9472749" cy="1323439"/>
          </a:xfrm>
          <a:prstGeom prst="rect">
            <a:avLst/>
          </a:prstGeom>
          <a:noFill/>
        </p:spPr>
        <p:txBody>
          <a:bodyPr wrap="square" rtlCol="0">
            <a:spAutoFit/>
          </a:bodyPr>
          <a:lstStyle/>
          <a:p>
            <a:pPr algn="ctr"/>
            <a:r>
              <a:rPr lang="en-GB" sz="4000" b="1" dirty="0">
                <a:cs typeface="Arial" panose="020B0604020202020204" pitchFamily="34" charset="0"/>
              </a:rPr>
              <a:t>Priority 4: Community, Connections and Neighbourhoods</a:t>
            </a:r>
          </a:p>
        </p:txBody>
      </p:sp>
    </p:spTree>
    <p:extLst>
      <p:ext uri="{BB962C8B-B14F-4D97-AF65-F5344CB8AC3E}">
        <p14:creationId xmlns:p14="http://schemas.microsoft.com/office/powerpoint/2010/main" val="254215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b="1" dirty="0">
                <a:solidFill>
                  <a:schemeClr val="bg1"/>
                </a:solidFill>
                <a:latin typeface="Calibri"/>
                <a:cs typeface="Arial"/>
              </a:rPr>
              <a:t>Purpose of the Strategy</a:t>
            </a:r>
            <a:endParaRPr lang="en-GB" sz="3200" b="1" dirty="0">
              <a:solidFill>
                <a:schemeClr val="bg1"/>
              </a:solidFill>
              <a:latin typeface="Calibri"/>
            </a:endParaRPr>
          </a:p>
        </p:txBody>
      </p:sp>
      <p:sp>
        <p:nvSpPr>
          <p:cNvPr id="5" name="Content Placeholder 4"/>
          <p:cNvSpPr>
            <a:spLocks noGrp="1"/>
          </p:cNvSpPr>
          <p:nvPr>
            <p:ph idx="1"/>
          </p:nvPr>
        </p:nvSpPr>
        <p:spPr>
          <a:xfrm>
            <a:off x="838200" y="2715885"/>
            <a:ext cx="10515600" cy="3131462"/>
          </a:xfrm>
        </p:spPr>
        <p:txBody>
          <a:bodyPr vert="horz" lIns="91440" tIns="45720" rIns="91440" bIns="45720" rtlCol="0" anchor="t">
            <a:noAutofit/>
          </a:bodyPr>
          <a:lstStyle/>
          <a:p>
            <a:pPr marL="0" indent="0">
              <a:lnSpc>
                <a:spcPct val="100000"/>
              </a:lnSpc>
              <a:spcBef>
                <a:spcPts val="0"/>
              </a:spcBef>
              <a:buNone/>
            </a:pPr>
            <a:r>
              <a:rPr lang="en-GB" sz="2000">
                <a:latin typeface="+mn-lt"/>
                <a:cs typeface="Arial"/>
              </a:rPr>
              <a:t>To achieve this, the Council has engaged with residents and other organisations, including the local NHS and voluntary, community and faith sector, to understand:</a:t>
            </a:r>
          </a:p>
          <a:p>
            <a:pPr marL="0" indent="0">
              <a:lnSpc>
                <a:spcPct val="100000"/>
              </a:lnSpc>
              <a:spcBef>
                <a:spcPts val="0"/>
              </a:spcBef>
              <a:buNone/>
            </a:pPr>
            <a:endParaRPr lang="en-GB" sz="2000">
              <a:latin typeface="+mn-lt"/>
              <a:cs typeface="Arial"/>
            </a:endParaRPr>
          </a:p>
          <a:p>
            <a:pPr marL="285750" indent="-285750">
              <a:lnSpc>
                <a:spcPct val="100000"/>
              </a:lnSpc>
              <a:spcBef>
                <a:spcPts val="0"/>
              </a:spcBef>
            </a:pPr>
            <a:r>
              <a:rPr lang="en-GB" sz="2000">
                <a:latin typeface="+mn-lt"/>
                <a:cs typeface="Arial"/>
              </a:rPr>
              <a:t>how residents age 50+ rate Newham as a place to grow older;</a:t>
            </a:r>
          </a:p>
          <a:p>
            <a:pPr marL="285750" indent="-285750">
              <a:lnSpc>
                <a:spcPct val="100000"/>
              </a:lnSpc>
              <a:spcBef>
                <a:spcPts val="0"/>
              </a:spcBef>
            </a:pPr>
            <a:endParaRPr lang="en-GB" sz="2000">
              <a:latin typeface="+mn-lt"/>
              <a:cs typeface="Arial"/>
            </a:endParaRPr>
          </a:p>
          <a:p>
            <a:pPr marL="285750" indent="-285750">
              <a:lnSpc>
                <a:spcPct val="100000"/>
              </a:lnSpc>
              <a:spcBef>
                <a:spcPts val="0"/>
              </a:spcBef>
            </a:pPr>
            <a:r>
              <a:rPr lang="en-GB" sz="2000">
                <a:latin typeface="+mn-lt"/>
                <a:cs typeface="Arial"/>
              </a:rPr>
              <a:t>what is working well and areas for improvement.</a:t>
            </a:r>
          </a:p>
          <a:p>
            <a:pPr marL="0" indent="0">
              <a:lnSpc>
                <a:spcPct val="100000"/>
              </a:lnSpc>
              <a:spcBef>
                <a:spcPts val="0"/>
              </a:spcBef>
              <a:buNone/>
            </a:pPr>
            <a:endParaRPr lang="en-GB" sz="2000">
              <a:latin typeface="+mn-lt"/>
              <a:cs typeface="Arial"/>
            </a:endParaRPr>
          </a:p>
          <a:p>
            <a:pPr marL="0" indent="0">
              <a:lnSpc>
                <a:spcPct val="100000"/>
              </a:lnSpc>
              <a:spcBef>
                <a:spcPts val="0"/>
              </a:spcBef>
              <a:buNone/>
            </a:pPr>
            <a:r>
              <a:rPr lang="en-GB" sz="2000">
                <a:latin typeface="+mn-lt"/>
                <a:cs typeface="Arial"/>
              </a:rPr>
              <a:t>Through this </a:t>
            </a:r>
            <a:r>
              <a:rPr lang="en-GB" sz="2000" b="1">
                <a:latin typeface="+mn-lt"/>
                <a:cs typeface="Arial"/>
              </a:rPr>
              <a:t>five priority areas </a:t>
            </a:r>
            <a:r>
              <a:rPr lang="en-GB" sz="2000">
                <a:latin typeface="+mn-lt"/>
                <a:cs typeface="Arial"/>
              </a:rPr>
              <a:t>have been identified</a:t>
            </a:r>
            <a:r>
              <a:rPr lang="en-GB" sz="2000" b="1">
                <a:latin typeface="+mn-lt"/>
                <a:cs typeface="Arial"/>
              </a:rPr>
              <a:t> </a:t>
            </a:r>
            <a:r>
              <a:rPr lang="en-GB" sz="2000">
                <a:latin typeface="+mn-lt"/>
                <a:cs typeface="Arial"/>
              </a:rPr>
              <a:t>and an </a:t>
            </a:r>
            <a:r>
              <a:rPr lang="en-GB" sz="2000" b="1">
                <a:latin typeface="+mn-lt"/>
                <a:cs typeface="Arial"/>
              </a:rPr>
              <a:t>Action Plan </a:t>
            </a:r>
            <a:r>
              <a:rPr lang="en-GB" sz="2000">
                <a:latin typeface="+mn-lt"/>
                <a:cs typeface="Arial"/>
              </a:rPr>
              <a:t>developed for each. These will ensure the Council and its partners deliver </a:t>
            </a:r>
            <a:r>
              <a:rPr lang="en-GB" sz="2000" b="1">
                <a:latin typeface="+mn-lt"/>
                <a:cs typeface="Arial"/>
              </a:rPr>
              <a:t>meaningful changes </a:t>
            </a:r>
            <a:r>
              <a:rPr lang="en-GB" sz="2000">
                <a:latin typeface="+mn-lt"/>
                <a:cs typeface="Arial"/>
              </a:rPr>
              <a:t>to make Newham a place where </a:t>
            </a:r>
            <a:r>
              <a:rPr lang="en-GB" sz="2000" b="1">
                <a:latin typeface="+mn-lt"/>
                <a:cs typeface="Arial"/>
              </a:rPr>
              <a:t>all residents aged 50+ can be healthy and age well</a:t>
            </a:r>
            <a:r>
              <a:rPr lang="en-GB" sz="2000">
                <a:latin typeface="+mn-lt"/>
                <a:cs typeface="Arial"/>
              </a:rPr>
              <a:t>. </a:t>
            </a:r>
            <a:endParaRPr lang="en-GB" sz="2000">
              <a:latin typeface="+mn-lt"/>
            </a:endParaRPr>
          </a:p>
        </p:txBody>
      </p:sp>
      <p:sp>
        <p:nvSpPr>
          <p:cNvPr id="3" name="Slide Number Placeholder 2"/>
          <p:cNvSpPr>
            <a:spLocks noGrp="1"/>
          </p:cNvSpPr>
          <p:nvPr>
            <p:ph type="sldNum" sz="quarter" idx="12"/>
          </p:nvPr>
        </p:nvSpPr>
        <p:spPr/>
        <p:txBody>
          <a:bodyPr/>
          <a:lstStyle/>
          <a:p>
            <a:fld id="{7476A474-E995-4CFF-B637-3E06DD65BD29}" type="slidenum">
              <a:rPr lang="en-GB" smtClean="0"/>
              <a:t>4</a:t>
            </a:fld>
            <a:endParaRPr lang="en-GB"/>
          </a:p>
        </p:txBody>
      </p:sp>
      <p:sp>
        <p:nvSpPr>
          <p:cNvPr id="7" name="TextBox 6"/>
          <p:cNvSpPr txBox="1"/>
          <p:nvPr/>
        </p:nvSpPr>
        <p:spPr>
          <a:xfrm>
            <a:off x="838200" y="1697825"/>
            <a:ext cx="10515600" cy="830997"/>
          </a:xfrm>
          <a:prstGeom prst="rect">
            <a:avLst/>
          </a:prstGeom>
          <a:noFill/>
          <a:ln w="28575">
            <a:solidFill>
              <a:srgbClr val="00A897"/>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algn="ctr"/>
            <a:r>
              <a:rPr lang="en-GB" sz="2400">
                <a:cs typeface="Arial"/>
              </a:rPr>
              <a:t>To improve the </a:t>
            </a:r>
            <a:r>
              <a:rPr lang="en-GB" sz="2400" b="1">
                <a:cs typeface="Arial"/>
              </a:rPr>
              <a:t>health and wellbeing </a:t>
            </a:r>
            <a:r>
              <a:rPr lang="en-GB" sz="2400">
                <a:cs typeface="Arial"/>
              </a:rPr>
              <a:t>of Newham residents aged 50 and over and </a:t>
            </a:r>
            <a:r>
              <a:rPr lang="en-GB" sz="2400" b="1">
                <a:cs typeface="Arial"/>
              </a:rPr>
              <a:t>reduce </a:t>
            </a:r>
            <a:r>
              <a:rPr lang="en-GB" sz="2400">
                <a:cs typeface="Arial"/>
              </a:rPr>
              <a:t>health inequalities. </a:t>
            </a:r>
            <a:endParaRPr lang="en-GB" sz="2400" dirty="0">
              <a:cs typeface="Arial" panose="020B0604020202020204" pitchFamily="34" charset="0"/>
            </a:endParaRPr>
          </a:p>
        </p:txBody>
      </p:sp>
      <p:sp>
        <p:nvSpPr>
          <p:cNvPr id="2" name="AutoShape 2" descr="https://ukc-powerpoint.officeapps.live.com/pods/GetClipboardImage.ashx?Id=0ddf6b6b-2de3-43ca-b684-c09d1f8bd273&amp;DC=GUK1&amp;pkey=da22371e-2081-41f4-98a5-96881255730f&amp;wdwaccluster=GUK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ukc-powerpoint.officeapps.live.com/pods/GetClipboardImage.ashx?Id=e758c8f2-a917-46c0-9604-d1c887b728ed&amp;DC=GUK1&amp;pkey=671844b3-abad-4bb6-8970-8a8f8f88af3d&amp;wdwaccluster=GUK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8812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428625"/>
            <a:ext cx="10515600" cy="738188"/>
          </a:xfrm>
        </p:spPr>
        <p:txBody>
          <a:bodyPr>
            <a:normAutofit/>
          </a:bodyPr>
          <a:lstStyle/>
          <a:p>
            <a:r>
              <a:rPr lang="en-GB" sz="3200" b="1" dirty="0">
                <a:solidFill>
                  <a:prstClr val="white"/>
                </a:solidFill>
                <a:latin typeface="+mn-lt"/>
              </a:rPr>
              <a:t>Summary</a:t>
            </a:r>
            <a:endParaRPr lang="en-GB" sz="3200" b="1" dirty="0">
              <a:solidFill>
                <a:schemeClr val="bg1"/>
              </a:solidFill>
              <a:latin typeface="+mn-lt"/>
            </a:endParaRPr>
          </a:p>
        </p:txBody>
      </p:sp>
      <p:sp>
        <p:nvSpPr>
          <p:cNvPr id="4" name="Slide Number Placeholder 3"/>
          <p:cNvSpPr>
            <a:spLocks noGrp="1"/>
          </p:cNvSpPr>
          <p:nvPr>
            <p:ph type="sldNum" sz="quarter" idx="12"/>
          </p:nvPr>
        </p:nvSpPr>
        <p:spPr/>
        <p:txBody>
          <a:bodyPr/>
          <a:lstStyle/>
          <a:p>
            <a:fld id="{7476A474-E995-4CFF-B637-3E06DD65BD29}" type="slidenum">
              <a:rPr lang="en-GB" smtClean="0">
                <a:latin typeface="Arial" panose="020B0604020202020204" pitchFamily="34" charset="0"/>
                <a:cs typeface="Arial" panose="020B0604020202020204" pitchFamily="34" charset="0"/>
              </a:rPr>
              <a:t>40</a:t>
            </a:fld>
            <a:endParaRPr lang="en-GB">
              <a:latin typeface="Arial" panose="020B0604020202020204" pitchFamily="34" charset="0"/>
              <a:cs typeface="Arial" panose="020B0604020202020204" pitchFamily="34" charset="0"/>
            </a:endParaRPr>
          </a:p>
        </p:txBody>
      </p:sp>
      <p:sp>
        <p:nvSpPr>
          <p:cNvPr id="8" name="TextBox 7"/>
          <p:cNvSpPr txBox="1"/>
          <p:nvPr/>
        </p:nvSpPr>
        <p:spPr>
          <a:xfrm>
            <a:off x="234950" y="1541678"/>
            <a:ext cx="11668292" cy="418576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Residents strongly communicated that they would like Newham to become a healthier and more people-friendly place, such as having cleaner air, being easier to get around, having more healthy food options, and public places being more appealing to spend time in. The Strategy is linked to wider programmes of work across the Council to address these issues.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Many residents said barriers to travel can limit their independence. The actions in the Strategy aim to enable residents to travel actively and independently and to support residents to use transport-related services and technology, such as concessionary travel and online parking systems.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While many residents said they feel safe in their local neighbourhood, residents also strongly expressed the need to improve community safety and make Newham a place where all residents can feel safe. The Strategy aims to address safety issues that older residents face, and fits in with a wider programme of work to improve community safety for all across the borough.</a:t>
            </a:r>
          </a:p>
          <a:p>
            <a:r>
              <a:rPr lang="en-GB" sz="14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Residents highlighted that social connection is essential for wellbeing and healthy ageing. While some residents said they have enough social contact, many said they do not, and the COVID-19 pandemic may have worsened this situation. A range of approaches is needed to improve social connection among older residents, including creating more opportunities for residents to build and sustain relationships and supporting residents who are experiencing loneliness or isolation.</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Many residents said they would like a wider range of activities to stay healthy, keep socially active, and take part in a wider variety of interests or hobbies. Activities need to be welcoming, inclusive and accessible to ensure all residents have the opportunity to get involved.</a:t>
            </a:r>
          </a:p>
        </p:txBody>
      </p:sp>
    </p:spTree>
    <p:extLst>
      <p:ext uri="{BB962C8B-B14F-4D97-AF65-F5344CB8AC3E}">
        <p14:creationId xmlns:p14="http://schemas.microsoft.com/office/powerpoint/2010/main" val="214311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4950" y="428626"/>
            <a:ext cx="10499725" cy="666750"/>
          </a:xfrm>
        </p:spPr>
        <p:txBody>
          <a:bodyPr>
            <a:normAutofit/>
          </a:bodyPr>
          <a:lstStyle/>
          <a:p>
            <a:r>
              <a:rPr lang="en-GB" sz="3200" b="1" dirty="0">
                <a:solidFill>
                  <a:schemeClr val="bg1"/>
                </a:solidFill>
                <a:latin typeface="+mn-lt"/>
              </a:rPr>
              <a:t>Theme 4: Survey Results</a:t>
            </a:r>
          </a:p>
        </p:txBody>
      </p:sp>
      <p:sp>
        <p:nvSpPr>
          <p:cNvPr id="5" name="Slide Number Placeholder 4"/>
          <p:cNvSpPr>
            <a:spLocks noGrp="1"/>
          </p:cNvSpPr>
          <p:nvPr>
            <p:ph type="sldNum" sz="quarter" idx="12"/>
          </p:nvPr>
        </p:nvSpPr>
        <p:spPr/>
        <p:txBody>
          <a:bodyPr/>
          <a:lstStyle/>
          <a:p>
            <a:fld id="{7476A474-E995-4CFF-B637-3E06DD65BD29}" type="slidenum">
              <a:rPr lang="en-GB" smtClean="0"/>
              <a:t>41</a:t>
            </a:fld>
            <a:endParaRPr lang="en-GB"/>
          </a:p>
        </p:txBody>
      </p:sp>
      <p:sp>
        <p:nvSpPr>
          <p:cNvPr id="8" name="TextBox 7"/>
          <p:cNvSpPr txBox="1"/>
          <p:nvPr/>
        </p:nvSpPr>
        <p:spPr>
          <a:xfrm>
            <a:off x="518580" y="1431185"/>
            <a:ext cx="5577420" cy="584775"/>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Do you feel comfortable in your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local neighbourhood?</a:t>
            </a:r>
          </a:p>
        </p:txBody>
      </p:sp>
      <p:sp>
        <p:nvSpPr>
          <p:cNvPr id="9" name="TextBox 8"/>
          <p:cNvSpPr txBox="1"/>
          <p:nvPr/>
        </p:nvSpPr>
        <p:spPr>
          <a:xfrm>
            <a:off x="6160674" y="1431185"/>
            <a:ext cx="5577420" cy="338554"/>
          </a:xfrm>
          <a:prstGeom prst="rect">
            <a:avLst/>
          </a:prstGeom>
          <a:noFill/>
        </p:spPr>
        <p:txBody>
          <a:bodyPr wrap="square" rtlCol="0">
            <a:spAutoFit/>
          </a:bodyPr>
          <a:lstStyle/>
          <a:p>
            <a:pPr algn="ctr"/>
            <a:r>
              <a:rPr lang="en-GB" sz="1600">
                <a:latin typeface="Arial" panose="020B0604020202020204" pitchFamily="34" charset="0"/>
                <a:cs typeface="Arial" panose="020B0604020202020204" pitchFamily="34" charset="0"/>
              </a:rPr>
              <a:t>Do you feel safe in your local neighbourhood?</a:t>
            </a:r>
          </a:p>
        </p:txBody>
      </p:sp>
      <p:pic>
        <p:nvPicPr>
          <p:cNvPr id="10" name="Picture 9"/>
          <p:cNvPicPr>
            <a:picLocks noChangeAspect="1"/>
          </p:cNvPicPr>
          <p:nvPr/>
        </p:nvPicPr>
        <p:blipFill>
          <a:blip r:embed="rId2"/>
          <a:stretch>
            <a:fillRect/>
          </a:stretch>
        </p:blipFill>
        <p:spPr>
          <a:xfrm>
            <a:off x="854383" y="2086226"/>
            <a:ext cx="4905813" cy="3590571"/>
          </a:xfrm>
          <a:prstGeom prst="rect">
            <a:avLst/>
          </a:prstGeom>
        </p:spPr>
      </p:pic>
      <p:pic>
        <p:nvPicPr>
          <p:cNvPr id="11" name="Picture 10"/>
          <p:cNvPicPr>
            <a:picLocks noChangeAspect="1"/>
          </p:cNvPicPr>
          <p:nvPr/>
        </p:nvPicPr>
        <p:blipFill>
          <a:blip r:embed="rId3"/>
          <a:stretch>
            <a:fillRect/>
          </a:stretch>
        </p:blipFill>
        <p:spPr>
          <a:xfrm>
            <a:off x="6640278" y="2015960"/>
            <a:ext cx="5097816" cy="3590571"/>
          </a:xfrm>
          <a:prstGeom prst="rect">
            <a:avLst/>
          </a:prstGeom>
        </p:spPr>
      </p:pic>
      <p:sp>
        <p:nvSpPr>
          <p:cNvPr id="12" name="TextBox 11"/>
          <p:cNvSpPr txBox="1"/>
          <p:nvPr/>
        </p:nvSpPr>
        <p:spPr>
          <a:xfrm>
            <a:off x="106405" y="5767368"/>
            <a:ext cx="5837196" cy="954107"/>
          </a:xfrm>
          <a:prstGeom prst="rect">
            <a:avLst/>
          </a:prstGeom>
          <a:solidFill>
            <a:schemeClr val="bg1"/>
          </a:solidFill>
          <a:ln>
            <a:solidFill>
              <a:srgbClr val="00A897"/>
            </a:solidFill>
            <a:prstDash val="dash"/>
          </a:ln>
        </p:spPr>
        <p:txBody>
          <a:bodyPr wrap="square" rtlCol="0">
            <a:spAutoFit/>
          </a:bodyPr>
          <a:lstStyle/>
          <a:p>
            <a:r>
              <a:rPr lang="en-GB" sz="1400">
                <a:latin typeface="Arial" panose="020B0604020202020204" pitchFamily="34" charset="0"/>
                <a:cs typeface="Arial" panose="020B0604020202020204" pitchFamily="34" charset="0"/>
              </a:rPr>
              <a:t>Many things can help us </a:t>
            </a:r>
            <a:r>
              <a:rPr lang="en-GB" sz="1400" b="1">
                <a:latin typeface="Arial" panose="020B0604020202020204" pitchFamily="34" charset="0"/>
                <a:cs typeface="Arial" panose="020B0604020202020204" pitchFamily="34" charset="0"/>
              </a:rPr>
              <a:t>feel comfortable in our local neighbourhood </a:t>
            </a:r>
            <a:r>
              <a:rPr lang="en-GB" sz="1400">
                <a:latin typeface="Arial" panose="020B0604020202020204" pitchFamily="34" charset="0"/>
                <a:cs typeface="Arial" panose="020B0604020202020204" pitchFamily="34" charset="0"/>
              </a:rPr>
              <a:t>– for example: places to </a:t>
            </a:r>
            <a:r>
              <a:rPr lang="en-GB" sz="1400" b="1">
                <a:latin typeface="Arial" panose="020B0604020202020204" pitchFamily="34" charset="0"/>
                <a:cs typeface="Arial" panose="020B0604020202020204" pitchFamily="34" charset="0"/>
              </a:rPr>
              <a:t>stop and rest</a:t>
            </a:r>
            <a:r>
              <a:rPr lang="en-GB" sz="1400">
                <a:latin typeface="Arial" panose="020B0604020202020204" pitchFamily="34" charset="0"/>
                <a:cs typeface="Arial" panose="020B0604020202020204" pitchFamily="34" charset="0"/>
              </a:rPr>
              <a:t>; shade and </a:t>
            </a:r>
            <a:r>
              <a:rPr lang="en-GB" sz="1400" b="1">
                <a:latin typeface="Arial" panose="020B0604020202020204" pitchFamily="34" charset="0"/>
                <a:cs typeface="Arial" panose="020B0604020202020204" pitchFamily="34" charset="0"/>
              </a:rPr>
              <a:t>shelter</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not too noisy</a:t>
            </a:r>
            <a:r>
              <a:rPr lang="en-GB" sz="1400">
                <a:latin typeface="Arial" panose="020B0604020202020204" pitchFamily="34" charset="0"/>
                <a:cs typeface="Arial" panose="020B0604020202020204" pitchFamily="34" charset="0"/>
              </a:rPr>
              <a:t>; attractive and interesting </a:t>
            </a:r>
            <a:r>
              <a:rPr lang="en-GB" sz="1400" b="1">
                <a:latin typeface="Arial" panose="020B0604020202020204" pitchFamily="34" charset="0"/>
                <a:cs typeface="Arial" panose="020B0604020202020204" pitchFamily="34" charset="0"/>
              </a:rPr>
              <a:t>things to see and do</a:t>
            </a:r>
            <a:r>
              <a:rPr lang="en-GB" sz="1400">
                <a:latin typeface="Arial" panose="020B0604020202020204" pitchFamily="34" charset="0"/>
                <a:cs typeface="Arial" panose="020B0604020202020204" pitchFamily="34" charset="0"/>
              </a:rPr>
              <a:t>; being able to get to shops and services easily.</a:t>
            </a:r>
          </a:p>
        </p:txBody>
      </p:sp>
      <p:sp>
        <p:nvSpPr>
          <p:cNvPr id="2" name="TextBox 1"/>
          <p:cNvSpPr txBox="1"/>
          <p:nvPr/>
        </p:nvSpPr>
        <p:spPr>
          <a:xfrm>
            <a:off x="7005918" y="5676797"/>
            <a:ext cx="5068353" cy="1077218"/>
          </a:xfrm>
          <a:prstGeom prst="rect">
            <a:avLst/>
          </a:prstGeom>
          <a:solidFill>
            <a:schemeClr val="bg1"/>
          </a:solidFill>
          <a:ln>
            <a:solidFill>
              <a:srgbClr val="00A897"/>
            </a:solidFill>
          </a:ln>
        </p:spPr>
        <p:txBody>
          <a:bodyPr wrap="square" rtlCol="0">
            <a:spAutoFit/>
          </a:bodyPr>
          <a:lstStyle/>
          <a:p>
            <a:pPr algn="r"/>
            <a:r>
              <a:rPr lang="en-GB" sz="1600"/>
              <a:t>A large percentage of the respondents said that they felt safe and comfortable in their local neighbourhoods ‘most of the time’ but a significant also felt the same only ‘some of the time’.</a:t>
            </a:r>
          </a:p>
        </p:txBody>
      </p:sp>
    </p:spTree>
    <p:extLst>
      <p:ext uri="{BB962C8B-B14F-4D97-AF65-F5344CB8AC3E}">
        <p14:creationId xmlns:p14="http://schemas.microsoft.com/office/powerpoint/2010/main" val="2177727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42</a:t>
            </a:fld>
            <a:endParaRPr lang="en-GB"/>
          </a:p>
        </p:txBody>
      </p:sp>
      <p:sp>
        <p:nvSpPr>
          <p:cNvPr id="7" name="Title 6"/>
          <p:cNvSpPr>
            <a:spLocks noGrp="1"/>
          </p:cNvSpPr>
          <p:nvPr>
            <p:ph type="title"/>
          </p:nvPr>
        </p:nvSpPr>
        <p:spPr>
          <a:xfrm>
            <a:off x="187325" y="345838"/>
            <a:ext cx="10515600" cy="769938"/>
          </a:xfrm>
        </p:spPr>
        <p:txBody>
          <a:bodyPr>
            <a:normAutofit/>
          </a:bodyPr>
          <a:lstStyle/>
          <a:p>
            <a:r>
              <a:rPr lang="en-GB" sz="3200" b="1" dirty="0">
                <a:solidFill>
                  <a:schemeClr val="bg1"/>
                </a:solidFill>
                <a:latin typeface="+mn-lt"/>
              </a:rPr>
              <a:t>Theme 4: Survey Results</a:t>
            </a:r>
          </a:p>
        </p:txBody>
      </p:sp>
      <p:pic>
        <p:nvPicPr>
          <p:cNvPr id="3" name="Picture 8" descr="Chart, bar chart&#10;&#10;Description automatically generated">
            <a:extLst>
              <a:ext uri="{FF2B5EF4-FFF2-40B4-BE49-F238E27FC236}">
                <a16:creationId xmlns:a16="http://schemas.microsoft.com/office/drawing/2014/main" id="{62E54BCE-5095-17B2-3724-20F7ECEAAA8A}"/>
              </a:ext>
            </a:extLst>
          </p:cNvPr>
          <p:cNvPicPr>
            <a:picLocks noChangeAspect="1"/>
          </p:cNvPicPr>
          <p:nvPr/>
        </p:nvPicPr>
        <p:blipFill>
          <a:blip r:embed="rId2"/>
          <a:stretch>
            <a:fillRect/>
          </a:stretch>
        </p:blipFill>
        <p:spPr>
          <a:xfrm>
            <a:off x="189875" y="1510605"/>
            <a:ext cx="5116643" cy="4386429"/>
          </a:xfrm>
          <a:prstGeom prst="rect">
            <a:avLst/>
          </a:prstGeom>
        </p:spPr>
      </p:pic>
      <p:sp>
        <p:nvSpPr>
          <p:cNvPr id="9" name="TextBox 8">
            <a:extLst>
              <a:ext uri="{FF2B5EF4-FFF2-40B4-BE49-F238E27FC236}">
                <a16:creationId xmlns:a16="http://schemas.microsoft.com/office/drawing/2014/main" id="{8EB5466E-7EE8-2A34-DB21-149CCA581DEC}"/>
              </a:ext>
            </a:extLst>
          </p:cNvPr>
          <p:cNvSpPr txBox="1"/>
          <p:nvPr/>
        </p:nvSpPr>
        <p:spPr>
          <a:xfrm>
            <a:off x="189875" y="6098498"/>
            <a:ext cx="5991069" cy="523220"/>
          </a:xfrm>
          <a:prstGeom prst="rect">
            <a:avLst/>
          </a:prstGeom>
          <a:solidFill>
            <a:schemeClr val="bg1"/>
          </a:solid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739 residents said that they had as much social contact as they wanted with people that they like followed by 399 saying they had adequate social contact.</a:t>
            </a:r>
          </a:p>
        </p:txBody>
      </p:sp>
      <p:pic>
        <p:nvPicPr>
          <p:cNvPr id="10" name="Picture 10" descr="Chart, bar chart&#10;&#10;Description automatically generated">
            <a:extLst>
              <a:ext uri="{FF2B5EF4-FFF2-40B4-BE49-F238E27FC236}">
                <a16:creationId xmlns:a16="http://schemas.microsoft.com/office/drawing/2014/main" id="{41753A98-7871-639A-8581-8A9F7B7A66B7}"/>
              </a:ext>
            </a:extLst>
          </p:cNvPr>
          <p:cNvPicPr>
            <a:picLocks noChangeAspect="1"/>
          </p:cNvPicPr>
          <p:nvPr/>
        </p:nvPicPr>
        <p:blipFill>
          <a:blip r:embed="rId3"/>
          <a:stretch>
            <a:fillRect/>
          </a:stretch>
        </p:blipFill>
        <p:spPr>
          <a:xfrm>
            <a:off x="7003800" y="1544339"/>
            <a:ext cx="4966740" cy="4250372"/>
          </a:xfrm>
          <a:prstGeom prst="rect">
            <a:avLst/>
          </a:prstGeom>
        </p:spPr>
      </p:pic>
      <p:sp>
        <p:nvSpPr>
          <p:cNvPr id="11" name="TextBox 10">
            <a:extLst>
              <a:ext uri="{FF2B5EF4-FFF2-40B4-BE49-F238E27FC236}">
                <a16:creationId xmlns:a16="http://schemas.microsoft.com/office/drawing/2014/main" id="{A3AC9773-137B-6F30-6905-C7B27D87B139}"/>
              </a:ext>
            </a:extLst>
          </p:cNvPr>
          <p:cNvSpPr txBox="1"/>
          <p:nvPr/>
        </p:nvSpPr>
        <p:spPr>
          <a:xfrm>
            <a:off x="7210268" y="6098498"/>
            <a:ext cx="4841824" cy="523220"/>
          </a:xfrm>
          <a:prstGeom prst="rect">
            <a:avLst/>
          </a:prstGeom>
          <a:solidFill>
            <a:schemeClr val="bg1"/>
          </a:solid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419 residents said that they had adequate social contact whilst 429 said that they had some social contact but not enough.</a:t>
            </a:r>
          </a:p>
        </p:txBody>
      </p:sp>
    </p:spTree>
    <p:extLst>
      <p:ext uri="{BB962C8B-B14F-4D97-AF65-F5344CB8AC3E}">
        <p14:creationId xmlns:p14="http://schemas.microsoft.com/office/powerpoint/2010/main" val="3760098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43</a:t>
            </a:fld>
            <a:endParaRPr lang="en-GB"/>
          </a:p>
        </p:txBody>
      </p:sp>
      <p:sp>
        <p:nvSpPr>
          <p:cNvPr id="7" name="Title 6"/>
          <p:cNvSpPr>
            <a:spLocks noGrp="1"/>
          </p:cNvSpPr>
          <p:nvPr>
            <p:ph type="title"/>
          </p:nvPr>
        </p:nvSpPr>
        <p:spPr>
          <a:xfrm>
            <a:off x="187325" y="345838"/>
            <a:ext cx="10515600" cy="769938"/>
          </a:xfrm>
        </p:spPr>
        <p:txBody>
          <a:bodyPr>
            <a:normAutofit/>
          </a:bodyPr>
          <a:lstStyle/>
          <a:p>
            <a:r>
              <a:rPr lang="en-GB" sz="3200" b="1" dirty="0">
                <a:solidFill>
                  <a:schemeClr val="bg1"/>
                </a:solidFill>
                <a:latin typeface="+mn-lt"/>
              </a:rPr>
              <a:t>Theme 4: Survey Results</a:t>
            </a:r>
          </a:p>
        </p:txBody>
      </p:sp>
      <p:sp>
        <p:nvSpPr>
          <p:cNvPr id="9" name="TextBox 8">
            <a:extLst>
              <a:ext uri="{FF2B5EF4-FFF2-40B4-BE49-F238E27FC236}">
                <a16:creationId xmlns:a16="http://schemas.microsoft.com/office/drawing/2014/main" id="{8EB5466E-7EE8-2A34-DB21-149CCA581DEC}"/>
              </a:ext>
            </a:extLst>
          </p:cNvPr>
          <p:cNvSpPr txBox="1"/>
          <p:nvPr/>
        </p:nvSpPr>
        <p:spPr>
          <a:xfrm>
            <a:off x="2371106" y="5355141"/>
            <a:ext cx="7040379" cy="584775"/>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cs typeface="Calibri"/>
              </a:rPr>
              <a:t>328 residents mentioned that they had 0 number of days with 30 mins or more of physical activity which was enough to raise their breathing rate.</a:t>
            </a:r>
          </a:p>
        </p:txBody>
      </p:sp>
      <p:pic>
        <p:nvPicPr>
          <p:cNvPr id="2" name="Picture 3" descr="Chart, bar chart, funnel chart&#10;&#10;Description automatically generated">
            <a:extLst>
              <a:ext uri="{FF2B5EF4-FFF2-40B4-BE49-F238E27FC236}">
                <a16:creationId xmlns:a16="http://schemas.microsoft.com/office/drawing/2014/main" id="{231DD0F7-E732-CFB2-87D7-3027CB2E1A4D}"/>
              </a:ext>
            </a:extLst>
          </p:cNvPr>
          <p:cNvPicPr>
            <a:picLocks noChangeAspect="1"/>
          </p:cNvPicPr>
          <p:nvPr/>
        </p:nvPicPr>
        <p:blipFill>
          <a:blip r:embed="rId2"/>
          <a:stretch>
            <a:fillRect/>
          </a:stretch>
        </p:blipFill>
        <p:spPr>
          <a:xfrm>
            <a:off x="2614941" y="1570017"/>
            <a:ext cx="6552711" cy="3430246"/>
          </a:xfrm>
          <a:prstGeom prst="rect">
            <a:avLst/>
          </a:prstGeom>
        </p:spPr>
      </p:pic>
    </p:spTree>
    <p:extLst>
      <p:ext uri="{BB962C8B-B14F-4D97-AF65-F5344CB8AC3E}">
        <p14:creationId xmlns:p14="http://schemas.microsoft.com/office/powerpoint/2010/main" val="1787130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44</a:t>
            </a:fld>
            <a:endParaRPr lang="en-GB"/>
          </a:p>
        </p:txBody>
      </p:sp>
      <p:sp>
        <p:nvSpPr>
          <p:cNvPr id="7" name="Title 6"/>
          <p:cNvSpPr>
            <a:spLocks noGrp="1"/>
          </p:cNvSpPr>
          <p:nvPr>
            <p:ph type="title"/>
          </p:nvPr>
        </p:nvSpPr>
        <p:spPr>
          <a:xfrm>
            <a:off x="187325" y="345838"/>
            <a:ext cx="10515600" cy="769938"/>
          </a:xfrm>
        </p:spPr>
        <p:txBody>
          <a:bodyPr>
            <a:normAutofit/>
          </a:bodyPr>
          <a:lstStyle/>
          <a:p>
            <a:r>
              <a:rPr lang="en-GB" sz="3200" b="1" dirty="0">
                <a:solidFill>
                  <a:schemeClr val="bg1"/>
                </a:solidFill>
                <a:latin typeface="+mn-lt"/>
              </a:rPr>
              <a:t>Theme 4: Survey Results</a:t>
            </a:r>
          </a:p>
        </p:txBody>
      </p:sp>
      <p:sp>
        <p:nvSpPr>
          <p:cNvPr id="9" name="TextBox 8">
            <a:extLst>
              <a:ext uri="{FF2B5EF4-FFF2-40B4-BE49-F238E27FC236}">
                <a16:creationId xmlns:a16="http://schemas.microsoft.com/office/drawing/2014/main" id="{8EB5466E-7EE8-2A34-DB21-149CCA581DEC}"/>
              </a:ext>
            </a:extLst>
          </p:cNvPr>
          <p:cNvSpPr txBox="1"/>
          <p:nvPr/>
        </p:nvSpPr>
        <p:spPr>
          <a:xfrm>
            <a:off x="114924" y="6073514"/>
            <a:ext cx="4854315" cy="584775"/>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704 residents said that their diet was good with 481 mentioning it as fair.</a:t>
            </a:r>
          </a:p>
        </p:txBody>
      </p:sp>
      <p:pic>
        <p:nvPicPr>
          <p:cNvPr id="3" name="Picture 3" descr="Chart, bar chart&#10;&#10;Description automatically generated">
            <a:extLst>
              <a:ext uri="{FF2B5EF4-FFF2-40B4-BE49-F238E27FC236}">
                <a16:creationId xmlns:a16="http://schemas.microsoft.com/office/drawing/2014/main" id="{11F21AC2-7E75-DBD6-412C-69796911A905}"/>
              </a:ext>
            </a:extLst>
          </p:cNvPr>
          <p:cNvPicPr>
            <a:picLocks noChangeAspect="1"/>
          </p:cNvPicPr>
          <p:nvPr/>
        </p:nvPicPr>
        <p:blipFill>
          <a:blip r:embed="rId2"/>
          <a:stretch>
            <a:fillRect/>
          </a:stretch>
        </p:blipFill>
        <p:spPr>
          <a:xfrm>
            <a:off x="114925" y="1604645"/>
            <a:ext cx="5066674" cy="4298283"/>
          </a:xfrm>
          <a:prstGeom prst="rect">
            <a:avLst/>
          </a:prstGeom>
        </p:spPr>
      </p:pic>
      <p:pic>
        <p:nvPicPr>
          <p:cNvPr id="4" name="Picture 5" descr="Chart, bar chart&#10;&#10;Description automatically generated">
            <a:extLst>
              <a:ext uri="{FF2B5EF4-FFF2-40B4-BE49-F238E27FC236}">
                <a16:creationId xmlns:a16="http://schemas.microsoft.com/office/drawing/2014/main" id="{927BEAB7-0F23-CA9C-B8E4-3C8924105AD6}"/>
              </a:ext>
            </a:extLst>
          </p:cNvPr>
          <p:cNvPicPr>
            <a:picLocks noChangeAspect="1"/>
          </p:cNvPicPr>
          <p:nvPr/>
        </p:nvPicPr>
        <p:blipFill>
          <a:blip r:embed="rId3"/>
          <a:stretch>
            <a:fillRect/>
          </a:stretch>
        </p:blipFill>
        <p:spPr>
          <a:xfrm>
            <a:off x="6607834" y="1602890"/>
            <a:ext cx="5166608" cy="4311927"/>
          </a:xfrm>
          <a:prstGeom prst="rect">
            <a:avLst/>
          </a:prstGeom>
        </p:spPr>
      </p:pic>
      <p:sp>
        <p:nvSpPr>
          <p:cNvPr id="8" name="TextBox 7">
            <a:extLst>
              <a:ext uri="{FF2B5EF4-FFF2-40B4-BE49-F238E27FC236}">
                <a16:creationId xmlns:a16="http://schemas.microsoft.com/office/drawing/2014/main" id="{815156E3-2FE3-52B1-40B0-6D17DFE7548E}"/>
              </a:ext>
            </a:extLst>
          </p:cNvPr>
          <p:cNvSpPr txBox="1"/>
          <p:nvPr/>
        </p:nvSpPr>
        <p:spPr>
          <a:xfrm>
            <a:off x="5723744" y="6073513"/>
            <a:ext cx="6115986" cy="584775"/>
          </a:xfrm>
          <a:prstGeom prst="rect">
            <a:avLst/>
          </a:prstGeom>
          <a:solidFill>
            <a:schemeClr val="bg1"/>
          </a:solid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a:cs typeface="Calibri"/>
              </a:rPr>
              <a:t>513 residents said that they took their Vitamin D supplements everyday where as a significantly high number of 423 said that they never took it.</a:t>
            </a:r>
          </a:p>
        </p:txBody>
      </p:sp>
    </p:spTree>
    <p:extLst>
      <p:ext uri="{BB962C8B-B14F-4D97-AF65-F5344CB8AC3E}">
        <p14:creationId xmlns:p14="http://schemas.microsoft.com/office/powerpoint/2010/main" val="2500637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smtClean="0"/>
              <a:t>45</a:t>
            </a:fld>
            <a:endParaRPr lang="en-GB"/>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8333" b="90000" l="556" r="90000">
                        <a14:foregroundMark x1="11389" y1="28889" x2="11389" y2="28889"/>
                        <a14:foregroundMark x1="10278" y1="41667" x2="10278" y2="41667"/>
                        <a14:foregroundMark x1="10833" y1="52222" x2="10833" y2="52222"/>
                        <a14:foregroundMark x1="35278" y1="30000" x2="35278" y2="30000"/>
                        <a14:foregroundMark x1="47222" y1="30278" x2="47222" y2="30278"/>
                        <a14:foregroundMark x1="76667" y1="43611" x2="76667" y2="43611"/>
                        <a14:foregroundMark x1="81944" y1="32778" x2="81944" y2="32778"/>
                        <a14:foregroundMark x1="78056" y1="51111" x2="78056" y2="51111"/>
                        <a14:foregroundMark x1="47778" y1="41944" x2="47778" y2="41944"/>
                      </a14:backgroundRemoval>
                    </a14:imgEffect>
                  </a14:imgLayer>
                </a14:imgProps>
              </a:ext>
              <a:ext uri="{28A0092B-C50C-407E-A947-70E740481C1C}">
                <a14:useLocalDpi xmlns:a14="http://schemas.microsoft.com/office/drawing/2010/main" val="0"/>
              </a:ext>
            </a:extLst>
          </a:blip>
          <a:stretch>
            <a:fillRect/>
          </a:stretch>
        </p:blipFill>
        <p:spPr>
          <a:xfrm>
            <a:off x="5366202" y="3180897"/>
            <a:ext cx="1525814" cy="1525814"/>
          </a:xfrm>
          <a:prstGeom prst="rect">
            <a:avLst/>
          </a:prstGeom>
        </p:spPr>
      </p:pic>
      <p:sp>
        <p:nvSpPr>
          <p:cNvPr id="6" name="Oval 5"/>
          <p:cNvSpPr/>
          <p:nvPr/>
        </p:nvSpPr>
        <p:spPr>
          <a:xfrm>
            <a:off x="5079999" y="2949122"/>
            <a:ext cx="2098221" cy="1989364"/>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178219" y="2920657"/>
            <a:ext cx="4912181" cy="523220"/>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solidFill>
                  <a:srgbClr val="FF0000"/>
                </a:solidFill>
              </a:rPr>
              <a:t>The pavements are uneven so it is not particularly safe to walk </a:t>
            </a:r>
            <a:r>
              <a:rPr lang="en-GB" sz="1400" i="1" dirty="0"/>
              <a:t>unaccompanied if you have any mobility problems.’</a:t>
            </a:r>
            <a:endParaRPr lang="en-GB" sz="1400" dirty="0"/>
          </a:p>
        </p:txBody>
      </p:sp>
      <p:sp>
        <p:nvSpPr>
          <p:cNvPr id="18" name="TextBox 17"/>
          <p:cNvSpPr txBox="1"/>
          <p:nvPr/>
        </p:nvSpPr>
        <p:spPr>
          <a:xfrm>
            <a:off x="6209580" y="1899638"/>
            <a:ext cx="5880820"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t>‘Several people have mentioned the</a:t>
            </a:r>
            <a:r>
              <a:rPr lang="en-GB" sz="1400" i="1" dirty="0">
                <a:solidFill>
                  <a:srgbClr val="FF0000"/>
                </a:solidFill>
              </a:rPr>
              <a:t> need for more seating areas as they frequently need to rest </a:t>
            </a:r>
            <a:r>
              <a:rPr lang="en-GB" sz="1400" i="1" dirty="0"/>
              <a:t>when walking and the removal of a lot of these during lockdown have </a:t>
            </a:r>
            <a:r>
              <a:rPr lang="en-GB" sz="1400" i="1" dirty="0">
                <a:solidFill>
                  <a:srgbClr val="FF0000"/>
                </a:solidFill>
              </a:rPr>
              <a:t>made it harder for them to independently move around </a:t>
            </a:r>
            <a:r>
              <a:rPr lang="en-GB" sz="1400" i="1" dirty="0"/>
              <a:t>and run errands. The same goes for </a:t>
            </a:r>
            <a:r>
              <a:rPr lang="en-GB" sz="1400" i="1" dirty="0">
                <a:solidFill>
                  <a:srgbClr val="FF0000"/>
                </a:solidFill>
              </a:rPr>
              <a:t>easily accessible and clean public toilets</a:t>
            </a:r>
            <a:r>
              <a:rPr lang="en-GB" sz="1400" i="1" dirty="0"/>
              <a:t>.’</a:t>
            </a:r>
            <a:endParaRPr lang="en-GB" sz="1400" dirty="0"/>
          </a:p>
        </p:txBody>
      </p:sp>
      <p:sp>
        <p:nvSpPr>
          <p:cNvPr id="19" name="TextBox 18"/>
          <p:cNvSpPr txBox="1"/>
          <p:nvPr/>
        </p:nvSpPr>
        <p:spPr>
          <a:xfrm>
            <a:off x="166395" y="2936506"/>
            <a:ext cx="4767631" cy="138499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t>‘A </a:t>
            </a:r>
            <a:r>
              <a:rPr lang="en-GB" sz="1400" i="1" dirty="0">
                <a:solidFill>
                  <a:srgbClr val="FF0000"/>
                </a:solidFill>
              </a:rPr>
              <a:t>better high street </a:t>
            </a:r>
            <a:r>
              <a:rPr lang="en-GB" sz="1400" i="1" dirty="0"/>
              <a:t>where I can shop for healthy food. Right now, we have a Tesco Metro. Create </a:t>
            </a:r>
            <a:r>
              <a:rPr lang="en-GB" sz="1400" i="1" dirty="0">
                <a:solidFill>
                  <a:srgbClr val="FF0000"/>
                </a:solidFill>
              </a:rPr>
              <a:t>spaces where people can meet </a:t>
            </a:r>
            <a:r>
              <a:rPr lang="en-GB" sz="1400" i="1" dirty="0"/>
              <a:t>up (and I do not mean the library), encourage entrepreneurs to open up cafes in Manor Park. A thriving high street, </a:t>
            </a:r>
            <a:r>
              <a:rPr lang="en-GB" sz="1400" i="1" dirty="0">
                <a:solidFill>
                  <a:srgbClr val="FF0000"/>
                </a:solidFill>
              </a:rPr>
              <a:t>green spaces and better air </a:t>
            </a:r>
            <a:r>
              <a:rPr lang="en-GB" sz="1400" i="1" dirty="0"/>
              <a:t>would make me very happy and might just prolong my life.’</a:t>
            </a:r>
            <a:endParaRPr lang="en-GB" sz="1400" dirty="0"/>
          </a:p>
        </p:txBody>
      </p:sp>
      <p:sp>
        <p:nvSpPr>
          <p:cNvPr id="20" name="TextBox 19"/>
          <p:cNvSpPr txBox="1"/>
          <p:nvPr/>
        </p:nvSpPr>
        <p:spPr>
          <a:xfrm>
            <a:off x="5178385" y="5028704"/>
            <a:ext cx="6864430" cy="523220"/>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solidFill>
                  <a:srgbClr val="FF0000"/>
                </a:solidFill>
              </a:rPr>
              <a:t>‘I suspect isolation is the most worrying thing, and people "falling through the cracks" </a:t>
            </a:r>
            <a:r>
              <a:rPr lang="en-GB" sz="1400" i="1" dirty="0"/>
              <a:t>can be lost. How can the council </a:t>
            </a:r>
            <a:r>
              <a:rPr lang="en-GB" sz="1400" i="1" dirty="0">
                <a:solidFill>
                  <a:srgbClr val="FF0000"/>
                </a:solidFill>
              </a:rPr>
              <a:t>encourage people to watch out for their neighbours</a:t>
            </a:r>
            <a:r>
              <a:rPr lang="en-GB" sz="1400" i="1" dirty="0"/>
              <a:t>?’</a:t>
            </a:r>
          </a:p>
        </p:txBody>
      </p:sp>
      <p:sp>
        <p:nvSpPr>
          <p:cNvPr id="21" name="TextBox 20"/>
          <p:cNvSpPr txBox="1"/>
          <p:nvPr/>
        </p:nvSpPr>
        <p:spPr>
          <a:xfrm>
            <a:off x="166394" y="5701388"/>
            <a:ext cx="4189475" cy="954107"/>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t>‘Even during the day it can</a:t>
            </a:r>
            <a:r>
              <a:rPr lang="en-GB" sz="1400" b="1" i="1" dirty="0"/>
              <a:t> </a:t>
            </a:r>
            <a:r>
              <a:rPr lang="en-GB" sz="1400" i="1" dirty="0">
                <a:solidFill>
                  <a:srgbClr val="FF0000"/>
                </a:solidFill>
              </a:rPr>
              <a:t>feel tense/unsafe being in public spaces</a:t>
            </a:r>
            <a:r>
              <a:rPr lang="en-GB" sz="1400" i="1" dirty="0"/>
              <a:t>, due to </a:t>
            </a:r>
            <a:r>
              <a:rPr lang="en-GB" sz="1400" i="1" dirty="0">
                <a:solidFill>
                  <a:srgbClr val="FF0000"/>
                </a:solidFill>
              </a:rPr>
              <a:t>antisocial behaviour and this is worse even in the early evening </a:t>
            </a:r>
            <a:r>
              <a:rPr lang="en-GB" sz="1400" i="1" dirty="0"/>
              <a:t>(especially at transport hubs), so heaven knows what it is like late at night.’</a:t>
            </a:r>
            <a:endParaRPr lang="en-GB" sz="1400" dirty="0"/>
          </a:p>
        </p:txBody>
      </p:sp>
      <p:sp>
        <p:nvSpPr>
          <p:cNvPr id="3" name="Title 2"/>
          <p:cNvSpPr>
            <a:spLocks noGrp="1"/>
          </p:cNvSpPr>
          <p:nvPr>
            <p:ph type="title"/>
          </p:nvPr>
        </p:nvSpPr>
        <p:spPr>
          <a:xfrm>
            <a:off x="155575" y="412750"/>
            <a:ext cx="10515600" cy="746126"/>
          </a:xfrm>
        </p:spPr>
        <p:txBody>
          <a:bodyPr>
            <a:normAutofit/>
          </a:bodyPr>
          <a:lstStyle/>
          <a:p>
            <a:r>
              <a:rPr lang="en-GB" sz="3200" b="1" dirty="0">
                <a:solidFill>
                  <a:schemeClr val="bg1"/>
                </a:solidFill>
                <a:latin typeface="+mn-lt"/>
              </a:rPr>
              <a:t>Voice of Residents - Survey</a:t>
            </a:r>
            <a:endParaRPr lang="en-GB" sz="3200" b="1" dirty="0">
              <a:latin typeface="+mn-lt"/>
            </a:endParaRPr>
          </a:p>
        </p:txBody>
      </p:sp>
      <p:sp>
        <p:nvSpPr>
          <p:cNvPr id="12" name="TextBox 11"/>
          <p:cNvSpPr txBox="1"/>
          <p:nvPr/>
        </p:nvSpPr>
        <p:spPr>
          <a:xfrm>
            <a:off x="166394" y="4426669"/>
            <a:ext cx="4913603" cy="1169551"/>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solidFill>
                  <a:srgbClr val="FF0000"/>
                </a:solidFill>
              </a:rPr>
              <a:t>‘More visibility of community support officers as well as educating the older people with regards to dangers in the community</a:t>
            </a:r>
            <a:r>
              <a:rPr lang="en-GB" sz="1400" i="1" dirty="0"/>
              <a:t>.  This should be provided in various languages so that people who speak other languages can understand what is being said.’</a:t>
            </a:r>
            <a:endParaRPr lang="en-GB" sz="1400" dirty="0"/>
          </a:p>
        </p:txBody>
      </p:sp>
      <p:sp>
        <p:nvSpPr>
          <p:cNvPr id="15" name="TextBox 14"/>
          <p:cNvSpPr txBox="1"/>
          <p:nvPr/>
        </p:nvSpPr>
        <p:spPr>
          <a:xfrm>
            <a:off x="7324193" y="3534095"/>
            <a:ext cx="4766207" cy="138499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t>‘There is nothing in Newham </a:t>
            </a:r>
            <a:r>
              <a:rPr lang="en-GB" sz="1400" i="1" dirty="0">
                <a:solidFill>
                  <a:srgbClr val="FF0000"/>
                </a:solidFill>
              </a:rPr>
              <a:t>for older people like me. I used to go to a hobby class that had members from all parts of the community and we all loved being together </a:t>
            </a:r>
            <a:r>
              <a:rPr lang="en-GB" sz="1400" i="1" dirty="0"/>
              <a:t>but it was cancelled in favour of other classes that was only for certain members of the community. It really seemed that our inclusive class wasn't deemed to be as important.’</a:t>
            </a:r>
          </a:p>
        </p:txBody>
      </p:sp>
      <p:sp>
        <p:nvSpPr>
          <p:cNvPr id="16" name="TextBox 15"/>
          <p:cNvSpPr txBox="1"/>
          <p:nvPr/>
        </p:nvSpPr>
        <p:spPr>
          <a:xfrm>
            <a:off x="7193701" y="5622876"/>
            <a:ext cx="4896699" cy="1169551"/>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a:t>‘I see very little provision that reflects modern ageing. </a:t>
            </a:r>
            <a:r>
              <a:rPr lang="en-GB" sz="1400" i="1">
                <a:solidFill>
                  <a:srgbClr val="FF0000"/>
                </a:solidFill>
              </a:rPr>
              <a:t>Most of what I've seen reinforces the stereotype that older people are exclusively interested in their past, their family and their culture. </a:t>
            </a:r>
            <a:r>
              <a:rPr lang="en-GB" sz="1400" i="1"/>
              <a:t>There seems little provision for later life learning, multicultural experience and new opportunities.’</a:t>
            </a:r>
          </a:p>
        </p:txBody>
      </p:sp>
      <p:sp>
        <p:nvSpPr>
          <p:cNvPr id="23" name="TextBox 22"/>
          <p:cNvSpPr txBox="1"/>
          <p:nvPr/>
        </p:nvSpPr>
        <p:spPr>
          <a:xfrm>
            <a:off x="6209580" y="1048857"/>
            <a:ext cx="5880820"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latin typeface="Arial" panose="020B0604020202020204" pitchFamily="34" charset="0"/>
                <a:ea typeface="Calibri" panose="020F0502020204030204" pitchFamily="34" charset="0"/>
                <a:cs typeface="Arial" panose="020B0604020202020204" pitchFamily="34" charset="0"/>
              </a:rPr>
              <a:t>‘</a:t>
            </a:r>
            <a:r>
              <a:rPr lang="en-GB" sz="1400" i="1" dirty="0">
                <a:ea typeface="Calibri" panose="020F0502020204030204" pitchFamily="34" charset="0"/>
                <a:cs typeface="Arial" panose="020B0604020202020204" pitchFamily="34" charset="0"/>
              </a:rPr>
              <a:t>Encourage things like walking groups, which go at a gentler pace than ramblers and more </a:t>
            </a:r>
            <a:r>
              <a:rPr lang="en-GB" sz="1400" i="1" dirty="0">
                <a:solidFill>
                  <a:srgbClr val="FF0000"/>
                </a:solidFill>
                <a:ea typeface="Calibri" panose="020F0502020204030204" pitchFamily="34" charset="0"/>
                <a:cs typeface="Arial" panose="020B0604020202020204" pitchFamily="34" charset="0"/>
              </a:rPr>
              <a:t>accessible activities aimed at the 50+ generation </a:t>
            </a:r>
            <a:r>
              <a:rPr lang="en-GB" sz="1400" i="1" dirty="0">
                <a:ea typeface="Calibri" panose="020F0502020204030204" pitchFamily="34" charset="0"/>
                <a:cs typeface="Arial" panose="020B0604020202020204" pitchFamily="34" charset="0"/>
              </a:rPr>
              <a:t>at the leisure centres. </a:t>
            </a:r>
            <a:r>
              <a:rPr lang="en-GB" sz="1400" i="1" dirty="0">
                <a:solidFill>
                  <a:srgbClr val="FF0000"/>
                </a:solidFill>
                <a:ea typeface="Calibri" panose="020F0502020204030204" pitchFamily="34" charset="0"/>
                <a:cs typeface="Arial" panose="020B0604020202020204" pitchFamily="34" charset="0"/>
              </a:rPr>
              <a:t>Start early by encouraging younger people to think ahead</a:t>
            </a:r>
            <a:r>
              <a:rPr lang="en-GB" sz="1400" i="1" dirty="0">
                <a:ea typeface="Calibri" panose="020F0502020204030204" pitchFamily="34" charset="0"/>
                <a:cs typeface="Arial" panose="020B0604020202020204" pitchFamily="34" charset="0"/>
              </a:rPr>
              <a:t>.’ </a:t>
            </a:r>
            <a:endParaRPr lang="en-GB" sz="1100" dirty="0">
              <a:effectLst/>
              <a:ea typeface="Calibri" panose="020F0502020204030204" pitchFamily="34" charset="0"/>
              <a:cs typeface="Arial" panose="020B0604020202020204" pitchFamily="34" charset="0"/>
            </a:endParaRPr>
          </a:p>
        </p:txBody>
      </p:sp>
      <p:sp>
        <p:nvSpPr>
          <p:cNvPr id="30" name="TextBox 29"/>
          <p:cNvSpPr txBox="1"/>
          <p:nvPr/>
        </p:nvSpPr>
        <p:spPr>
          <a:xfrm>
            <a:off x="166396" y="1430304"/>
            <a:ext cx="5910207" cy="1384995"/>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solidFill>
                  <a:srgbClr val="FF0000"/>
                </a:solidFill>
              </a:rPr>
              <a:t>‘Encourage and facilitate more opportunities to meet people socially. </a:t>
            </a:r>
            <a:r>
              <a:rPr lang="en-GB" sz="1400" i="1" dirty="0"/>
              <a:t>Many older people find it harder to make new friends, where should we go? Pubs aren't ideal for everyone (even pre-</a:t>
            </a:r>
            <a:r>
              <a:rPr lang="en-GB" sz="1400" i="1" dirty="0" err="1"/>
              <a:t>covid</a:t>
            </a:r>
            <a:r>
              <a:rPr lang="en-GB" sz="1400" i="1" dirty="0"/>
              <a:t>), and clubs are generally for much younger people. </a:t>
            </a:r>
            <a:r>
              <a:rPr lang="en-GB" sz="1400" i="1" dirty="0">
                <a:solidFill>
                  <a:srgbClr val="FF0000"/>
                </a:solidFill>
              </a:rPr>
              <a:t>A space where we can just drop in and meet people socially, where the focus isn't on the younger cohort and is open for more than a couple of hours a week, would be welcome.’</a:t>
            </a:r>
          </a:p>
        </p:txBody>
      </p:sp>
      <p:sp>
        <p:nvSpPr>
          <p:cNvPr id="33" name="TextBox 32"/>
          <p:cNvSpPr txBox="1"/>
          <p:nvPr/>
        </p:nvSpPr>
        <p:spPr>
          <a:xfrm>
            <a:off x="4457654" y="5671251"/>
            <a:ext cx="2634262" cy="1014380"/>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a:t>
            </a:r>
            <a:r>
              <a:rPr lang="en-GB" sz="1400" i="1" dirty="0">
                <a:solidFill>
                  <a:srgbClr val="FF0000"/>
                </a:solidFill>
                <a:ea typeface="Calibri" panose="020F0502020204030204" pitchFamily="34" charset="0"/>
                <a:cs typeface="Arial" panose="020B0604020202020204" pitchFamily="34" charset="0"/>
              </a:rPr>
              <a:t>Organised activities </a:t>
            </a:r>
            <a:r>
              <a:rPr lang="en-GB" sz="1400" i="1" dirty="0">
                <a:ea typeface="Calibri" panose="020F0502020204030204" pitchFamily="34" charset="0"/>
                <a:cs typeface="Arial" panose="020B0604020202020204" pitchFamily="34" charset="0"/>
              </a:rPr>
              <a:t>such as walks to encourage you to get out and about as walking alone is hard to motivate yourself to do.’ </a:t>
            </a:r>
            <a:endParaRPr lang="en-GB"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0044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597" y="380159"/>
            <a:ext cx="10085294" cy="793751"/>
          </a:xfrm>
        </p:spPr>
        <p:txBody>
          <a:bodyPr>
            <a:normAutofit/>
          </a:bodyPr>
          <a:lstStyle/>
          <a:p>
            <a:r>
              <a:rPr lang="en-GB" sz="3600" b="1" dirty="0">
                <a:solidFill>
                  <a:schemeClr val="bg1"/>
                </a:solidFill>
                <a:latin typeface="+mn-lt"/>
              </a:rPr>
              <a:t>Voice of Residents: Workshops and Consultations</a:t>
            </a:r>
          </a:p>
        </p:txBody>
      </p:sp>
      <p:sp>
        <p:nvSpPr>
          <p:cNvPr id="5" name="Slide Number Placeholder 4"/>
          <p:cNvSpPr>
            <a:spLocks noGrp="1"/>
          </p:cNvSpPr>
          <p:nvPr>
            <p:ph type="sldNum" sz="quarter" idx="12"/>
          </p:nvPr>
        </p:nvSpPr>
        <p:spPr/>
        <p:txBody>
          <a:bodyPr/>
          <a:lstStyle/>
          <a:p>
            <a:fld id="{7476A474-E995-4CFF-B637-3E06DD65BD29}" type="slidenum">
              <a:rPr lang="en-GB" smtClean="0"/>
              <a:t>46</a:t>
            </a:fld>
            <a:endParaRPr lang="en-GB"/>
          </a:p>
        </p:txBody>
      </p:sp>
      <p:sp>
        <p:nvSpPr>
          <p:cNvPr id="6" name="Oval 5"/>
          <p:cNvSpPr/>
          <p:nvPr/>
        </p:nvSpPr>
        <p:spPr>
          <a:xfrm>
            <a:off x="5426580" y="3140991"/>
            <a:ext cx="1456689" cy="1446737"/>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308761" y="2627553"/>
            <a:ext cx="3323902" cy="393654"/>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ea typeface="Calibri" panose="020F0502020204030204" pitchFamily="34" charset="0"/>
                <a:cs typeface="Arial" panose="020B0604020202020204" pitchFamily="34" charset="0"/>
              </a:rPr>
              <a:t>More neighbourhood policing people. </a:t>
            </a:r>
            <a:endParaRPr lang="en-GB" sz="1600" i="1">
              <a:effectLst/>
              <a:ea typeface="Calibri" panose="020F0502020204030204" pitchFamily="34" charset="0"/>
              <a:cs typeface="Arial" panose="020B0604020202020204" pitchFamily="34" charset="0"/>
            </a:endParaRPr>
          </a:p>
        </p:txBody>
      </p:sp>
      <p:sp>
        <p:nvSpPr>
          <p:cNvPr id="18" name="TextBox 17"/>
          <p:cNvSpPr txBox="1"/>
          <p:nvPr/>
        </p:nvSpPr>
        <p:spPr>
          <a:xfrm>
            <a:off x="5785659" y="1502110"/>
            <a:ext cx="6218432" cy="68515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dirty="0">
                <a:effectLst/>
                <a:ea typeface="Calibri" panose="020F0502020204030204" pitchFamily="34" charset="0"/>
                <a:cs typeface="Arial" panose="020B0604020202020204" pitchFamily="34" charset="0"/>
              </a:rPr>
              <a:t>Somewhere older people can buy fresh fruits and vegetables at discounted prices.</a:t>
            </a:r>
          </a:p>
        </p:txBody>
      </p:sp>
      <p:sp>
        <p:nvSpPr>
          <p:cNvPr id="19" name="TextBox 18"/>
          <p:cNvSpPr txBox="1"/>
          <p:nvPr/>
        </p:nvSpPr>
        <p:spPr>
          <a:xfrm>
            <a:off x="5785659" y="2306083"/>
            <a:ext cx="6118808" cy="68515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dirty="0">
                <a:effectLst/>
                <a:ea typeface="Calibri" panose="020F0502020204030204" pitchFamily="34" charset="0"/>
                <a:cs typeface="Arial" panose="020B0604020202020204" pitchFamily="34" charset="0"/>
              </a:rPr>
              <a:t>Healthy living should also include wider pavements along with access to green spaces with good air quality. </a:t>
            </a:r>
          </a:p>
        </p:txBody>
      </p:sp>
      <p:sp>
        <p:nvSpPr>
          <p:cNvPr id="21" name="TextBox 20"/>
          <p:cNvSpPr txBox="1"/>
          <p:nvPr/>
        </p:nvSpPr>
        <p:spPr>
          <a:xfrm>
            <a:off x="7011251" y="3711075"/>
            <a:ext cx="4992839" cy="68515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a:ea typeface="Calibri" panose="020F0502020204030204" pitchFamily="34" charset="0"/>
                <a:cs typeface="Arial" panose="020B0604020202020204" pitchFamily="34" charset="0"/>
              </a:rPr>
              <a:t>Adding the volunteering sector to the second point and it would also help the social prescribers. </a:t>
            </a:r>
            <a:endParaRPr lang="en-GB" sz="1600" i="1">
              <a:effectLst/>
              <a:ea typeface="Calibri" panose="020F0502020204030204" pitchFamily="34" charset="0"/>
              <a:cs typeface="Arial" panose="020B0604020202020204" pitchFamily="34" charset="0"/>
            </a:endParaRPr>
          </a:p>
        </p:txBody>
      </p:sp>
      <p:sp>
        <p:nvSpPr>
          <p:cNvPr id="22" name="TextBox 21"/>
          <p:cNvSpPr txBox="1"/>
          <p:nvPr/>
        </p:nvSpPr>
        <p:spPr>
          <a:xfrm>
            <a:off x="9551323" y="3127474"/>
            <a:ext cx="2452767" cy="393654"/>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dirty="0">
                <a:ea typeface="Calibri" panose="020F0502020204030204" pitchFamily="34" charset="0"/>
                <a:cs typeface="Arial" panose="020B0604020202020204" pitchFamily="34" charset="0"/>
              </a:rPr>
              <a:t>More blue badge parking. </a:t>
            </a:r>
            <a:endParaRPr lang="en-GB" sz="1600" i="1" dirty="0">
              <a:effectLst/>
              <a:ea typeface="Calibri" panose="020F0502020204030204" pitchFamily="34" charset="0"/>
              <a:cs typeface="Arial" panose="020B0604020202020204" pitchFamily="34" charset="0"/>
            </a:endParaRPr>
          </a:p>
        </p:txBody>
      </p:sp>
      <p:sp>
        <p:nvSpPr>
          <p:cNvPr id="14" name="TextBox 13"/>
          <p:cNvSpPr txBox="1"/>
          <p:nvPr/>
        </p:nvSpPr>
        <p:spPr>
          <a:xfrm>
            <a:off x="242258" y="1553188"/>
            <a:ext cx="5393771" cy="976651"/>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dirty="0">
                <a:effectLst/>
                <a:ea typeface="Calibri" panose="020F0502020204030204" pitchFamily="34" charset="0"/>
                <a:cs typeface="Arial" panose="020B0604020202020204" pitchFamily="34" charset="0"/>
              </a:rPr>
              <a:t>Can the council limit the number of licenses and permits given to fast food retailers? There is too many junk food shops around.</a:t>
            </a:r>
          </a:p>
        </p:txBody>
      </p:sp>
      <p:sp>
        <p:nvSpPr>
          <p:cNvPr id="13" name="TextBox 12"/>
          <p:cNvSpPr txBox="1"/>
          <p:nvPr/>
        </p:nvSpPr>
        <p:spPr>
          <a:xfrm>
            <a:off x="242258" y="3140991"/>
            <a:ext cx="4903320" cy="919401"/>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cs typeface="Arial" panose="020B0604020202020204" pitchFamily="34" charset="0"/>
              </a:rPr>
              <a:t>Considering the diversity of Newham perhaps arranging a global village/exchange display to help the community also connect with one another. </a:t>
            </a:r>
          </a:p>
        </p:txBody>
      </p:sp>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8333" b="90000" l="556" r="90000">
                        <a14:foregroundMark x1="11389" y1="28889" x2="11389" y2="28889"/>
                        <a14:foregroundMark x1="10278" y1="41667" x2="10278" y2="41667"/>
                        <a14:foregroundMark x1="10833" y1="52222" x2="10833" y2="52222"/>
                        <a14:foregroundMark x1="35278" y1="30000" x2="35278" y2="30000"/>
                        <a14:foregroundMark x1="47222" y1="30278" x2="47222" y2="30278"/>
                        <a14:foregroundMark x1="76667" y1="43611" x2="76667" y2="43611"/>
                        <a14:foregroundMark x1="81944" y1="32778" x2="81944" y2="32778"/>
                        <a14:foregroundMark x1="78056" y1="51111" x2="78056" y2="51111"/>
                        <a14:foregroundMark x1="47778" y1="41944" x2="47778" y2="41944"/>
                      </a14:backgroundRemoval>
                    </a14:imgEffect>
                  </a14:imgLayer>
                </a14:imgProps>
              </a:ext>
              <a:ext uri="{28A0092B-C50C-407E-A947-70E740481C1C}">
                <a14:useLocalDpi xmlns:a14="http://schemas.microsoft.com/office/drawing/2010/main" val="0"/>
              </a:ext>
            </a:extLst>
          </a:blip>
          <a:stretch>
            <a:fillRect/>
          </a:stretch>
        </p:blipFill>
        <p:spPr>
          <a:xfrm>
            <a:off x="5554562" y="3140991"/>
            <a:ext cx="1200727" cy="1200727"/>
          </a:xfrm>
          <a:prstGeom prst="rect">
            <a:avLst/>
          </a:prstGeom>
        </p:spPr>
      </p:pic>
      <p:sp>
        <p:nvSpPr>
          <p:cNvPr id="16" name="TextBox 15"/>
          <p:cNvSpPr txBox="1"/>
          <p:nvPr/>
        </p:nvSpPr>
        <p:spPr>
          <a:xfrm>
            <a:off x="242258" y="4180176"/>
            <a:ext cx="5152573" cy="1464231"/>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600" i="1">
                <a:cs typeface="Arial" panose="020B0604020202020204" pitchFamily="34" charset="0"/>
              </a:rPr>
              <a:t>I find travelling/walking around Newham (especially on A13) more and more dangerous. Many cars drive much faster than the speed limit and overtake like if they were in a James Bond movie. Where are  the police/road traffic officers? </a:t>
            </a:r>
          </a:p>
        </p:txBody>
      </p:sp>
      <p:sp>
        <p:nvSpPr>
          <p:cNvPr id="20" name="TextBox 19"/>
          <p:cNvSpPr txBox="1"/>
          <p:nvPr/>
        </p:nvSpPr>
        <p:spPr>
          <a:xfrm>
            <a:off x="5785659" y="4737484"/>
            <a:ext cx="6250180" cy="976651"/>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600" i="1" dirty="0">
                <a:ea typeface="Calibri" panose="020F0502020204030204" pitchFamily="34" charset="0"/>
                <a:cs typeface="Arial" panose="020B0604020202020204" pitchFamily="34" charset="0"/>
              </a:rPr>
              <a:t>Would it be possible to also review / assess opportunities to re-vamp Stratford Shopping Centre and surrounding areas to upgrade improve environment for older people too. </a:t>
            </a:r>
          </a:p>
        </p:txBody>
      </p:sp>
    </p:spTree>
    <p:extLst>
      <p:ext uri="{BB962C8B-B14F-4D97-AF65-F5344CB8AC3E}">
        <p14:creationId xmlns:p14="http://schemas.microsoft.com/office/powerpoint/2010/main" val="767468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76A474-E995-4CFF-B637-3E06DD65BD29}" type="slidenum">
              <a:rPr lang="en-GB" smtClean="0"/>
              <a:t>47</a:t>
            </a:fld>
            <a:endParaRPr lang="en-GB"/>
          </a:p>
        </p:txBody>
      </p:sp>
      <p:sp>
        <p:nvSpPr>
          <p:cNvPr id="6" name="TextBox 5"/>
          <p:cNvSpPr txBox="1"/>
          <p:nvPr/>
        </p:nvSpPr>
        <p:spPr>
          <a:xfrm>
            <a:off x="593559" y="3344092"/>
            <a:ext cx="11101136" cy="769441"/>
          </a:xfrm>
          <a:prstGeom prst="rect">
            <a:avLst/>
          </a:prstGeom>
          <a:noFill/>
        </p:spPr>
        <p:txBody>
          <a:bodyPr wrap="square" rtlCol="0">
            <a:spAutoFit/>
          </a:bodyPr>
          <a:lstStyle/>
          <a:p>
            <a:pPr algn="ctr"/>
            <a:r>
              <a:rPr lang="en-GB" sz="4400" b="1" dirty="0">
                <a:cs typeface="Arial" panose="020B0604020202020204" pitchFamily="34" charset="0"/>
              </a:rPr>
              <a:t>Priority 5: Planning and Preparing for Later Life</a:t>
            </a:r>
          </a:p>
        </p:txBody>
      </p:sp>
    </p:spTree>
    <p:extLst>
      <p:ext uri="{BB962C8B-B14F-4D97-AF65-F5344CB8AC3E}">
        <p14:creationId xmlns:p14="http://schemas.microsoft.com/office/powerpoint/2010/main" val="4047540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73062"/>
            <a:ext cx="10515600" cy="738188"/>
          </a:xfrm>
        </p:spPr>
        <p:txBody>
          <a:bodyPr>
            <a:normAutofit/>
          </a:bodyPr>
          <a:lstStyle/>
          <a:p>
            <a:r>
              <a:rPr lang="en-GB" sz="3200" b="1" dirty="0">
                <a:solidFill>
                  <a:prstClr val="white"/>
                </a:solidFill>
                <a:latin typeface="+mn-lt"/>
              </a:rPr>
              <a:t>Summary</a:t>
            </a:r>
          </a:p>
        </p:txBody>
      </p:sp>
      <p:sp>
        <p:nvSpPr>
          <p:cNvPr id="4" name="Slide Number Placeholder 3"/>
          <p:cNvSpPr>
            <a:spLocks noGrp="1"/>
          </p:cNvSpPr>
          <p:nvPr>
            <p:ph type="sldNum" sz="quarter" idx="12"/>
          </p:nvPr>
        </p:nvSpPr>
        <p:spPr/>
        <p:txBody>
          <a:bodyPr/>
          <a:lstStyle/>
          <a:p>
            <a:fld id="{7476A474-E995-4CFF-B637-3E06DD65BD29}" type="slidenum">
              <a:rPr lang="en-GB" smtClean="0">
                <a:latin typeface="Arial" panose="020B0604020202020204" pitchFamily="34" charset="0"/>
                <a:cs typeface="Arial" panose="020B0604020202020204" pitchFamily="34" charset="0"/>
              </a:rPr>
              <a:t>48</a:t>
            </a:fld>
            <a:endParaRPr lang="en-GB">
              <a:latin typeface="Arial" panose="020B0604020202020204" pitchFamily="34" charset="0"/>
              <a:cs typeface="Arial" panose="020B0604020202020204" pitchFamily="34" charset="0"/>
            </a:endParaRPr>
          </a:p>
        </p:txBody>
      </p:sp>
      <p:sp>
        <p:nvSpPr>
          <p:cNvPr id="9" name="TextBox 8"/>
          <p:cNvSpPr txBox="1"/>
          <p:nvPr/>
        </p:nvSpPr>
        <p:spPr>
          <a:xfrm>
            <a:off x="344905" y="1782309"/>
            <a:ext cx="11470106" cy="203132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1400" dirty="0">
                <a:cs typeface="Arial" panose="020B0604020202020204" pitchFamily="34" charset="0"/>
              </a:rPr>
              <a:t>In terms of planning for later life, some residents said they have invested in property, have life insurance or have already paid for their funeral. However, it was notable how many residents said they had not made plans related to growing older or end of life. Some indicated this was a conscious choice: ‘I find it too depressing to think about at length’; ‘I live day by day’. Others suggested it had not crossed their minds. Making plans is a way of retaining independence, supporting health and wellbeing, and having wishes taken into account in later life. Through the Strategy, we will support residents to prepare and plan for later life. </a:t>
            </a:r>
          </a:p>
          <a:p>
            <a:endParaRPr lang="en-GB" sz="1400" dirty="0">
              <a:cs typeface="Arial" panose="020B0604020202020204" pitchFamily="34" charset="0"/>
            </a:endParaRPr>
          </a:p>
          <a:p>
            <a:pPr marL="342900" indent="-342900">
              <a:buFont typeface="Arial" panose="020B0604020202020204" pitchFamily="34" charset="0"/>
              <a:buChar char="•"/>
            </a:pPr>
            <a:r>
              <a:rPr lang="en-GB" sz="1400" dirty="0">
                <a:cs typeface="Arial" panose="020B0604020202020204" pitchFamily="34" charset="0"/>
              </a:rPr>
              <a:t>Residents who commented on Health and Social Care services tended to have first hand experience - these residents offered suggestions for how the services they had used could be improved. In addition to resident feedback, many of the actions in this section have been informed by Public Health data and engagement with Health and Social Care stakeholders to drive improvements in specific areas, including across the </a:t>
            </a:r>
            <a:r>
              <a:rPr lang="en-GB" sz="1400" dirty="0">
                <a:cs typeface="Arial" panose="020B0604020202020204" pitchFamily="34" charset="0"/>
                <a:hlinkClick r:id="rId2"/>
              </a:rPr>
              <a:t>NHS Ageing Well</a:t>
            </a:r>
            <a:r>
              <a:rPr lang="en-GB" sz="1400" dirty="0">
                <a:cs typeface="Arial" panose="020B0604020202020204" pitchFamily="34" charset="0"/>
              </a:rPr>
              <a:t> priorities. </a:t>
            </a:r>
          </a:p>
        </p:txBody>
      </p:sp>
    </p:spTree>
    <p:extLst>
      <p:ext uri="{BB962C8B-B14F-4D97-AF65-F5344CB8AC3E}">
        <p14:creationId xmlns:p14="http://schemas.microsoft.com/office/powerpoint/2010/main" val="1700138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7" y="404812"/>
            <a:ext cx="10515600" cy="746126"/>
          </a:xfrm>
        </p:spPr>
        <p:txBody>
          <a:bodyPr>
            <a:normAutofit/>
          </a:bodyPr>
          <a:lstStyle/>
          <a:p>
            <a:r>
              <a:rPr lang="en-GB" sz="3200" b="1" dirty="0">
                <a:solidFill>
                  <a:schemeClr val="bg1"/>
                </a:solidFill>
                <a:latin typeface="+mn-lt"/>
              </a:rPr>
              <a:t>Survey Results</a:t>
            </a:r>
          </a:p>
        </p:txBody>
      </p:sp>
      <p:sp>
        <p:nvSpPr>
          <p:cNvPr id="12" name="TextBox 11"/>
          <p:cNvSpPr txBox="1"/>
          <p:nvPr/>
        </p:nvSpPr>
        <p:spPr>
          <a:xfrm>
            <a:off x="3135109" y="1583917"/>
            <a:ext cx="6781799" cy="400110"/>
          </a:xfrm>
          <a:prstGeom prst="rect">
            <a:avLst/>
          </a:prstGeom>
          <a:noFill/>
        </p:spPr>
        <p:txBody>
          <a:bodyPr wrap="square" rtlCol="0">
            <a:spAutoFit/>
          </a:bodyPr>
          <a:lstStyle/>
          <a:p>
            <a:r>
              <a:rPr lang="en-GB" sz="2000" dirty="0">
                <a:cs typeface="Arial" panose="020B0604020202020204" pitchFamily="34" charset="0"/>
              </a:rPr>
              <a:t>Which, if any, have you done to prepare for getting older?</a:t>
            </a:r>
          </a:p>
        </p:txBody>
      </p:sp>
      <p:graphicFrame>
        <p:nvGraphicFramePr>
          <p:cNvPr id="13" name="Table 12"/>
          <p:cNvGraphicFramePr>
            <a:graphicFrameLocks noGrp="1"/>
          </p:cNvGraphicFramePr>
          <p:nvPr>
            <p:extLst>
              <p:ext uri="{D42A27DB-BD31-4B8C-83A1-F6EECF244321}">
                <p14:modId xmlns:p14="http://schemas.microsoft.com/office/powerpoint/2010/main" val="3052949716"/>
              </p:ext>
            </p:extLst>
          </p:nvPr>
        </p:nvGraphicFramePr>
        <p:xfrm>
          <a:off x="3191256" y="1984027"/>
          <a:ext cx="5983705" cy="3337560"/>
        </p:xfrm>
        <a:graphic>
          <a:graphicData uri="http://schemas.openxmlformats.org/drawingml/2006/table">
            <a:tbl>
              <a:tblPr firstRow="1" bandRow="1">
                <a:tableStyleId>{5940675A-B579-460E-94D1-54222C63F5DA}</a:tableStyleId>
              </a:tblPr>
              <a:tblGrid>
                <a:gridCol w="4241109">
                  <a:extLst>
                    <a:ext uri="{9D8B030D-6E8A-4147-A177-3AD203B41FA5}">
                      <a16:colId xmlns:a16="http://schemas.microsoft.com/office/drawing/2014/main" val="3475180212"/>
                    </a:ext>
                  </a:extLst>
                </a:gridCol>
                <a:gridCol w="1031543">
                  <a:extLst>
                    <a:ext uri="{9D8B030D-6E8A-4147-A177-3AD203B41FA5}">
                      <a16:colId xmlns:a16="http://schemas.microsoft.com/office/drawing/2014/main" val="3022288818"/>
                    </a:ext>
                  </a:extLst>
                </a:gridCol>
                <a:gridCol w="711053">
                  <a:extLst>
                    <a:ext uri="{9D8B030D-6E8A-4147-A177-3AD203B41FA5}">
                      <a16:colId xmlns:a16="http://schemas.microsoft.com/office/drawing/2014/main" val="3277173737"/>
                    </a:ext>
                  </a:extLst>
                </a:gridCol>
              </a:tblGrid>
              <a:tr h="370840">
                <a:tc>
                  <a:txBody>
                    <a:bodyPr/>
                    <a:lstStyle/>
                    <a:p>
                      <a:endParaRPr lang="en-GB" sz="1600" dirty="0">
                        <a:solidFill>
                          <a:schemeClr val="bg1"/>
                        </a:solidFill>
                        <a:latin typeface="+mn-lt"/>
                        <a:cs typeface="Arial" panose="020B0604020202020204" pitchFamily="34" charset="0"/>
                      </a:endParaRPr>
                    </a:p>
                  </a:txBody>
                  <a:tcPr>
                    <a:solidFill>
                      <a:srgbClr val="00A897"/>
                    </a:solidFill>
                  </a:tcPr>
                </a:tc>
                <a:tc>
                  <a:txBody>
                    <a:bodyPr/>
                    <a:lstStyle/>
                    <a:p>
                      <a:r>
                        <a:rPr lang="en-GB" sz="1600">
                          <a:solidFill>
                            <a:schemeClr val="bg1"/>
                          </a:solidFill>
                          <a:latin typeface="+mn-lt"/>
                          <a:cs typeface="Arial" panose="020B0604020202020204" pitchFamily="34" charset="0"/>
                        </a:rPr>
                        <a:t>Number</a:t>
                      </a:r>
                    </a:p>
                  </a:txBody>
                  <a:tcPr>
                    <a:solidFill>
                      <a:srgbClr val="00A897"/>
                    </a:solidFill>
                  </a:tcPr>
                </a:tc>
                <a:tc>
                  <a:txBody>
                    <a:bodyPr/>
                    <a:lstStyle/>
                    <a:p>
                      <a:r>
                        <a:rPr lang="en-GB" sz="1600">
                          <a:solidFill>
                            <a:schemeClr val="bg1"/>
                          </a:solidFill>
                          <a:latin typeface="+mn-lt"/>
                          <a:cs typeface="Arial" panose="020B0604020202020204" pitchFamily="34" charset="0"/>
                        </a:rPr>
                        <a:t>%</a:t>
                      </a:r>
                    </a:p>
                  </a:txBody>
                  <a:tcPr>
                    <a:solidFill>
                      <a:srgbClr val="00A897"/>
                    </a:solidFill>
                  </a:tcPr>
                </a:tc>
                <a:extLst>
                  <a:ext uri="{0D108BD9-81ED-4DB2-BD59-A6C34878D82A}">
                    <a16:rowId xmlns:a16="http://schemas.microsoft.com/office/drawing/2014/main" val="4091637330"/>
                  </a:ext>
                </a:extLst>
              </a:tr>
              <a:tr h="370840">
                <a:tc>
                  <a:txBody>
                    <a:bodyPr/>
                    <a:lstStyle/>
                    <a:p>
                      <a:r>
                        <a:rPr lang="en-GB" sz="1600" b="0" dirty="0">
                          <a:solidFill>
                            <a:schemeClr val="tx1"/>
                          </a:solidFill>
                          <a:latin typeface="+mn-lt"/>
                          <a:cs typeface="Arial" panose="020B0604020202020204" pitchFamily="34" charset="0"/>
                        </a:rPr>
                        <a:t>Paid into a pension</a:t>
                      </a:r>
                    </a:p>
                  </a:txBody>
                  <a:tcPr/>
                </a:tc>
                <a:tc>
                  <a:txBody>
                    <a:bodyPr/>
                    <a:lstStyle/>
                    <a:p>
                      <a:r>
                        <a:rPr lang="en-GB" sz="1600" b="0">
                          <a:solidFill>
                            <a:schemeClr val="tx1"/>
                          </a:solidFill>
                          <a:latin typeface="+mn-lt"/>
                          <a:cs typeface="Arial" panose="020B0604020202020204" pitchFamily="34" charset="0"/>
                        </a:rPr>
                        <a:t>808</a:t>
                      </a:r>
                    </a:p>
                  </a:txBody>
                  <a:tcPr/>
                </a:tc>
                <a:tc>
                  <a:txBody>
                    <a:bodyPr/>
                    <a:lstStyle/>
                    <a:p>
                      <a:r>
                        <a:rPr lang="en-GB" sz="1600">
                          <a:latin typeface="+mn-lt"/>
                          <a:cs typeface="Arial" panose="020B0604020202020204" pitchFamily="34" charset="0"/>
                        </a:rPr>
                        <a:t>54%</a:t>
                      </a:r>
                    </a:p>
                  </a:txBody>
                  <a:tcPr/>
                </a:tc>
                <a:extLst>
                  <a:ext uri="{0D108BD9-81ED-4DB2-BD59-A6C34878D82A}">
                    <a16:rowId xmlns:a16="http://schemas.microsoft.com/office/drawing/2014/main" val="2562432842"/>
                  </a:ext>
                </a:extLst>
              </a:tr>
              <a:tr h="370840">
                <a:tc>
                  <a:txBody>
                    <a:bodyPr/>
                    <a:lstStyle/>
                    <a:p>
                      <a:r>
                        <a:rPr lang="en-GB" sz="1600" b="0" dirty="0">
                          <a:solidFill>
                            <a:schemeClr val="tx1"/>
                          </a:solidFill>
                          <a:latin typeface="+mn-lt"/>
                          <a:cs typeface="Arial" panose="020B0604020202020204" pitchFamily="34" charset="0"/>
                        </a:rPr>
                        <a:t>Set aside money</a:t>
                      </a:r>
                    </a:p>
                  </a:txBody>
                  <a:tcPr/>
                </a:tc>
                <a:tc>
                  <a:txBody>
                    <a:bodyPr/>
                    <a:lstStyle/>
                    <a:p>
                      <a:r>
                        <a:rPr lang="en-GB" sz="1600" b="0">
                          <a:solidFill>
                            <a:schemeClr val="tx1"/>
                          </a:solidFill>
                          <a:latin typeface="+mn-lt"/>
                          <a:cs typeface="Arial" panose="020B0604020202020204" pitchFamily="34" charset="0"/>
                        </a:rPr>
                        <a:t>332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cs typeface="Arial" panose="020B0604020202020204" pitchFamily="34" charset="0"/>
                        </a:rPr>
                        <a:t>20%</a:t>
                      </a:r>
                    </a:p>
                  </a:txBody>
                  <a:tcPr/>
                </a:tc>
                <a:extLst>
                  <a:ext uri="{0D108BD9-81ED-4DB2-BD59-A6C34878D82A}">
                    <a16:rowId xmlns:a16="http://schemas.microsoft.com/office/drawing/2014/main" val="2223923051"/>
                  </a:ext>
                </a:extLst>
              </a:tr>
              <a:tr h="370840">
                <a:tc>
                  <a:txBody>
                    <a:bodyPr/>
                    <a:lstStyle/>
                    <a:p>
                      <a:r>
                        <a:rPr lang="en-GB" sz="1600" b="0" dirty="0">
                          <a:solidFill>
                            <a:schemeClr val="tx1"/>
                          </a:solidFill>
                          <a:latin typeface="+mn-lt"/>
                          <a:cs typeface="Arial" panose="020B0604020202020204" pitchFamily="34" charset="0"/>
                        </a:rPr>
                        <a:t>Preparing financially for care and support</a:t>
                      </a:r>
                    </a:p>
                  </a:txBody>
                  <a:tcPr/>
                </a:tc>
                <a:tc>
                  <a:txBody>
                    <a:bodyPr/>
                    <a:lstStyle/>
                    <a:p>
                      <a:r>
                        <a:rPr lang="en-GB" sz="1600" b="0">
                          <a:solidFill>
                            <a:schemeClr val="tx1"/>
                          </a:solidFill>
                          <a:latin typeface="+mn-lt"/>
                          <a:cs typeface="Arial" panose="020B0604020202020204" pitchFamily="34" charset="0"/>
                        </a:rPr>
                        <a:t>122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mn-lt"/>
                          <a:cs typeface="Arial" panose="020B0604020202020204" pitchFamily="34" charset="0"/>
                        </a:rPr>
                        <a:t>8%</a:t>
                      </a:r>
                    </a:p>
                  </a:txBody>
                  <a:tcPr/>
                </a:tc>
                <a:extLst>
                  <a:ext uri="{0D108BD9-81ED-4DB2-BD59-A6C34878D82A}">
                    <a16:rowId xmlns:a16="http://schemas.microsoft.com/office/drawing/2014/main" val="4108006150"/>
                  </a:ext>
                </a:extLst>
              </a:tr>
              <a:tr h="370840">
                <a:tc>
                  <a:txBody>
                    <a:bodyPr/>
                    <a:lstStyle/>
                    <a:p>
                      <a:r>
                        <a:rPr lang="en-GB" sz="1600" b="0" dirty="0">
                          <a:solidFill>
                            <a:schemeClr val="tx1"/>
                          </a:solidFill>
                          <a:latin typeface="+mn-lt"/>
                          <a:cs typeface="Arial" panose="020B0604020202020204" pitchFamily="34" charset="0"/>
                        </a:rPr>
                        <a:t>Looked</a:t>
                      </a:r>
                      <a:r>
                        <a:rPr lang="en-GB" sz="1600" b="0" baseline="0" dirty="0">
                          <a:solidFill>
                            <a:schemeClr val="tx1"/>
                          </a:solidFill>
                          <a:latin typeface="+mn-lt"/>
                          <a:cs typeface="Arial" panose="020B0604020202020204" pitchFamily="34" charset="0"/>
                        </a:rPr>
                        <a:t> into how to stay independent</a:t>
                      </a:r>
                      <a:endParaRPr lang="en-GB" sz="1600" b="0" dirty="0">
                        <a:solidFill>
                          <a:schemeClr val="tx1"/>
                        </a:solidFill>
                        <a:latin typeface="+mn-lt"/>
                        <a:cs typeface="Arial" panose="020B0604020202020204" pitchFamily="34" charset="0"/>
                      </a:endParaRPr>
                    </a:p>
                  </a:txBody>
                  <a:tcPr/>
                </a:tc>
                <a:tc>
                  <a:txBody>
                    <a:bodyPr/>
                    <a:lstStyle/>
                    <a:p>
                      <a:r>
                        <a:rPr lang="en-GB" sz="1600" b="0">
                          <a:solidFill>
                            <a:schemeClr val="tx1"/>
                          </a:solidFill>
                          <a:latin typeface="+mn-lt"/>
                          <a:cs typeface="Arial" panose="020B0604020202020204" pitchFamily="34" charset="0"/>
                        </a:rPr>
                        <a:t>274</a:t>
                      </a:r>
                    </a:p>
                  </a:txBody>
                  <a:tcPr/>
                </a:tc>
                <a:tc>
                  <a:txBody>
                    <a:bodyPr/>
                    <a:lstStyle/>
                    <a:p>
                      <a:r>
                        <a:rPr lang="en-GB" sz="1600">
                          <a:latin typeface="+mn-lt"/>
                          <a:cs typeface="Arial" panose="020B0604020202020204" pitchFamily="34" charset="0"/>
                        </a:rPr>
                        <a:t>18%</a:t>
                      </a:r>
                    </a:p>
                  </a:txBody>
                  <a:tcPr/>
                </a:tc>
                <a:extLst>
                  <a:ext uri="{0D108BD9-81ED-4DB2-BD59-A6C34878D82A}">
                    <a16:rowId xmlns:a16="http://schemas.microsoft.com/office/drawing/2014/main" val="1131018937"/>
                  </a:ext>
                </a:extLst>
              </a:tr>
              <a:tr h="370840">
                <a:tc>
                  <a:txBody>
                    <a:bodyPr/>
                    <a:lstStyle/>
                    <a:p>
                      <a:r>
                        <a:rPr lang="en-GB" sz="1600" b="0" dirty="0">
                          <a:solidFill>
                            <a:schemeClr val="tx1"/>
                          </a:solidFill>
                          <a:latin typeface="+mn-lt"/>
                          <a:cs typeface="Arial" panose="020B0604020202020204" pitchFamily="34" charset="0"/>
                        </a:rPr>
                        <a:t>Looked into how cared for will be looked after</a:t>
                      </a:r>
                    </a:p>
                  </a:txBody>
                  <a:tcPr/>
                </a:tc>
                <a:tc>
                  <a:txBody>
                    <a:bodyPr/>
                    <a:lstStyle/>
                    <a:p>
                      <a:r>
                        <a:rPr lang="en-GB" sz="1600" b="0">
                          <a:solidFill>
                            <a:schemeClr val="tx1"/>
                          </a:solidFill>
                          <a:latin typeface="+mn-lt"/>
                          <a:cs typeface="Arial" panose="020B0604020202020204" pitchFamily="34" charset="0"/>
                        </a:rPr>
                        <a:t>83</a:t>
                      </a:r>
                    </a:p>
                  </a:txBody>
                  <a:tcPr/>
                </a:tc>
                <a:tc>
                  <a:txBody>
                    <a:bodyPr/>
                    <a:lstStyle/>
                    <a:p>
                      <a:r>
                        <a:rPr lang="en-GB" sz="1600" dirty="0">
                          <a:latin typeface="+mn-lt"/>
                          <a:cs typeface="Arial" panose="020B0604020202020204" pitchFamily="34" charset="0"/>
                        </a:rPr>
                        <a:t>6%</a:t>
                      </a:r>
                    </a:p>
                  </a:txBody>
                  <a:tcPr/>
                </a:tc>
                <a:extLst>
                  <a:ext uri="{0D108BD9-81ED-4DB2-BD59-A6C34878D82A}">
                    <a16:rowId xmlns:a16="http://schemas.microsoft.com/office/drawing/2014/main" val="3034540965"/>
                  </a:ext>
                </a:extLst>
              </a:tr>
              <a:tr h="370840">
                <a:tc>
                  <a:txBody>
                    <a:bodyPr/>
                    <a:lstStyle/>
                    <a:p>
                      <a:r>
                        <a:rPr lang="en-GB" sz="1600" b="0" dirty="0">
                          <a:solidFill>
                            <a:schemeClr val="tx1"/>
                          </a:solidFill>
                          <a:latin typeface="+mn-lt"/>
                          <a:cs typeface="Arial" panose="020B0604020202020204" pitchFamily="34" charset="0"/>
                        </a:rPr>
                        <a:t>Have</a:t>
                      </a:r>
                      <a:r>
                        <a:rPr lang="en-GB" sz="1600" b="0" baseline="0" dirty="0">
                          <a:solidFill>
                            <a:schemeClr val="tx1"/>
                          </a:solidFill>
                          <a:latin typeface="+mn-lt"/>
                          <a:cs typeface="Arial" panose="020B0604020202020204" pitchFamily="34" charset="0"/>
                        </a:rPr>
                        <a:t> a wi</a:t>
                      </a:r>
                      <a:r>
                        <a:rPr lang="en-GB" sz="1600" b="0" dirty="0">
                          <a:solidFill>
                            <a:schemeClr val="tx1"/>
                          </a:solidFill>
                          <a:latin typeface="+mn-lt"/>
                          <a:cs typeface="Arial" panose="020B0604020202020204" pitchFamily="34" charset="0"/>
                        </a:rPr>
                        <a:t>ll</a:t>
                      </a:r>
                    </a:p>
                  </a:txBody>
                  <a:tcPr/>
                </a:tc>
                <a:tc>
                  <a:txBody>
                    <a:bodyPr/>
                    <a:lstStyle/>
                    <a:p>
                      <a:r>
                        <a:rPr lang="en-GB" sz="1600" b="0">
                          <a:solidFill>
                            <a:schemeClr val="tx1"/>
                          </a:solidFill>
                          <a:latin typeface="+mn-lt"/>
                          <a:cs typeface="Arial" panose="020B0604020202020204" pitchFamily="34" charset="0"/>
                        </a:rPr>
                        <a:t>529</a:t>
                      </a:r>
                    </a:p>
                  </a:txBody>
                  <a:tcPr/>
                </a:tc>
                <a:tc>
                  <a:txBody>
                    <a:bodyPr/>
                    <a:lstStyle/>
                    <a:p>
                      <a:r>
                        <a:rPr lang="en-GB" sz="1600">
                          <a:latin typeface="+mn-lt"/>
                          <a:cs typeface="Arial" panose="020B0604020202020204" pitchFamily="34" charset="0"/>
                        </a:rPr>
                        <a:t>35%</a:t>
                      </a:r>
                    </a:p>
                  </a:txBody>
                  <a:tcPr/>
                </a:tc>
                <a:extLst>
                  <a:ext uri="{0D108BD9-81ED-4DB2-BD59-A6C34878D82A}">
                    <a16:rowId xmlns:a16="http://schemas.microsoft.com/office/drawing/2014/main" val="2033614846"/>
                  </a:ext>
                </a:extLst>
              </a:tr>
              <a:tr h="370840">
                <a:tc>
                  <a:txBody>
                    <a:bodyPr/>
                    <a:lstStyle/>
                    <a:p>
                      <a:r>
                        <a:rPr lang="en-GB" sz="1600" b="0" dirty="0">
                          <a:solidFill>
                            <a:schemeClr val="tx1"/>
                          </a:solidFill>
                          <a:latin typeface="+mn-lt"/>
                          <a:cs typeface="Arial" panose="020B0604020202020204" pitchFamily="34" charset="0"/>
                        </a:rPr>
                        <a:t>Legal Power of Attorney:</a:t>
                      </a:r>
                      <a:r>
                        <a:rPr lang="en-GB" sz="1600" b="0" baseline="0" dirty="0">
                          <a:solidFill>
                            <a:schemeClr val="tx1"/>
                          </a:solidFill>
                          <a:latin typeface="+mn-lt"/>
                          <a:cs typeface="Arial" panose="020B0604020202020204" pitchFamily="34" charset="0"/>
                        </a:rPr>
                        <a:t> Health and Care</a:t>
                      </a:r>
                      <a:endParaRPr lang="en-GB" sz="1600" b="0" dirty="0">
                        <a:solidFill>
                          <a:schemeClr val="tx1"/>
                        </a:solidFill>
                        <a:latin typeface="+mn-lt"/>
                        <a:cs typeface="Arial" panose="020B0604020202020204" pitchFamily="34" charset="0"/>
                      </a:endParaRPr>
                    </a:p>
                  </a:txBody>
                  <a:tcPr/>
                </a:tc>
                <a:tc>
                  <a:txBody>
                    <a:bodyPr/>
                    <a:lstStyle/>
                    <a:p>
                      <a:r>
                        <a:rPr lang="en-GB" sz="1600" b="0">
                          <a:solidFill>
                            <a:schemeClr val="tx1"/>
                          </a:solidFill>
                          <a:latin typeface="+mn-lt"/>
                          <a:cs typeface="Arial" panose="020B0604020202020204" pitchFamily="34" charset="0"/>
                        </a:rPr>
                        <a:t>167</a:t>
                      </a:r>
                    </a:p>
                  </a:txBody>
                  <a:tcPr/>
                </a:tc>
                <a:tc>
                  <a:txBody>
                    <a:bodyPr/>
                    <a:lstStyle/>
                    <a:p>
                      <a:r>
                        <a:rPr lang="en-GB" sz="1600">
                          <a:latin typeface="+mn-lt"/>
                          <a:cs typeface="Arial" panose="020B0604020202020204" pitchFamily="34" charset="0"/>
                        </a:rPr>
                        <a:t>11%</a:t>
                      </a:r>
                    </a:p>
                  </a:txBody>
                  <a:tcPr/>
                </a:tc>
                <a:extLst>
                  <a:ext uri="{0D108BD9-81ED-4DB2-BD59-A6C34878D82A}">
                    <a16:rowId xmlns:a16="http://schemas.microsoft.com/office/drawing/2014/main" val="3336484188"/>
                  </a:ext>
                </a:extLst>
              </a:tr>
              <a:tr h="370840">
                <a:tc>
                  <a:txBody>
                    <a:bodyPr/>
                    <a:lstStyle/>
                    <a:p>
                      <a:r>
                        <a:rPr lang="en-GB" sz="1600" b="0" dirty="0">
                          <a:solidFill>
                            <a:schemeClr val="tx1"/>
                          </a:solidFill>
                          <a:latin typeface="+mn-lt"/>
                          <a:cs typeface="Arial" panose="020B0604020202020204" pitchFamily="34" charset="0"/>
                        </a:rPr>
                        <a:t>Legal Power of Attorney:</a:t>
                      </a:r>
                      <a:r>
                        <a:rPr lang="en-GB" sz="1600" b="0" baseline="0" dirty="0">
                          <a:solidFill>
                            <a:schemeClr val="tx1"/>
                          </a:solidFill>
                          <a:latin typeface="+mn-lt"/>
                          <a:cs typeface="Arial" panose="020B0604020202020204" pitchFamily="34" charset="0"/>
                        </a:rPr>
                        <a:t> Finance and Property</a:t>
                      </a:r>
                      <a:endParaRPr lang="en-GB" sz="1600" b="0" dirty="0">
                        <a:solidFill>
                          <a:schemeClr val="tx1"/>
                        </a:solidFill>
                        <a:latin typeface="+mn-lt"/>
                        <a:cs typeface="Arial" panose="020B0604020202020204" pitchFamily="34" charset="0"/>
                      </a:endParaRPr>
                    </a:p>
                  </a:txBody>
                  <a:tcPr/>
                </a:tc>
                <a:tc>
                  <a:txBody>
                    <a:bodyPr/>
                    <a:lstStyle/>
                    <a:p>
                      <a:r>
                        <a:rPr lang="en-GB" sz="1600" dirty="0">
                          <a:latin typeface="+mn-lt"/>
                          <a:cs typeface="Arial" panose="020B0604020202020204" pitchFamily="34" charset="0"/>
                        </a:rPr>
                        <a:t>168</a:t>
                      </a:r>
                    </a:p>
                  </a:txBody>
                  <a:tcPr/>
                </a:tc>
                <a:tc>
                  <a:txBody>
                    <a:bodyPr/>
                    <a:lstStyle/>
                    <a:p>
                      <a:r>
                        <a:rPr lang="en-GB" sz="1600" dirty="0">
                          <a:latin typeface="+mn-lt"/>
                          <a:cs typeface="Arial" panose="020B0604020202020204" pitchFamily="34" charset="0"/>
                        </a:rPr>
                        <a:t>11%</a:t>
                      </a:r>
                    </a:p>
                  </a:txBody>
                  <a:tcPr/>
                </a:tc>
                <a:extLst>
                  <a:ext uri="{0D108BD9-81ED-4DB2-BD59-A6C34878D82A}">
                    <a16:rowId xmlns:a16="http://schemas.microsoft.com/office/drawing/2014/main" val="3874120010"/>
                  </a:ext>
                </a:extLst>
              </a:tr>
            </a:tbl>
          </a:graphicData>
        </a:graphic>
      </p:graphicFrame>
    </p:spTree>
    <p:extLst>
      <p:ext uri="{BB962C8B-B14F-4D97-AF65-F5344CB8AC3E}">
        <p14:creationId xmlns:p14="http://schemas.microsoft.com/office/powerpoint/2010/main" val="82756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0" y="357104"/>
            <a:ext cx="10515600" cy="1325563"/>
          </a:xfrm>
        </p:spPr>
        <p:txBody>
          <a:bodyPr>
            <a:normAutofit/>
          </a:bodyPr>
          <a:lstStyle/>
          <a:p>
            <a:r>
              <a:rPr lang="en-GB" sz="3200" b="1" dirty="0">
                <a:solidFill>
                  <a:schemeClr val="bg1"/>
                </a:solidFill>
                <a:latin typeface="+mn-lt"/>
              </a:rPr>
              <a:t>Resident Engagement</a:t>
            </a:r>
          </a:p>
        </p:txBody>
      </p:sp>
      <p:sp>
        <p:nvSpPr>
          <p:cNvPr id="4" name="Slide Number Placeholder 3"/>
          <p:cNvSpPr>
            <a:spLocks noGrp="1"/>
          </p:cNvSpPr>
          <p:nvPr>
            <p:ph type="sldNum" sz="quarter" idx="12"/>
          </p:nvPr>
        </p:nvSpPr>
        <p:spPr/>
        <p:txBody>
          <a:bodyPr/>
          <a:lstStyle/>
          <a:p>
            <a:fld id="{7476A474-E995-4CFF-B637-3E06DD65BD29}" type="slidenum">
              <a:rPr lang="en-GB" smtClean="0"/>
              <a:t>5</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016290960"/>
              </p:ext>
            </p:extLst>
          </p:nvPr>
        </p:nvGraphicFramePr>
        <p:xfrm>
          <a:off x="306180" y="1544468"/>
          <a:ext cx="11556306" cy="4289379"/>
        </p:xfrm>
        <a:graphic>
          <a:graphicData uri="http://schemas.openxmlformats.org/drawingml/2006/table">
            <a:tbl>
              <a:tblPr firstRow="1" bandRow="1">
                <a:tableStyleId>{21E4AEA4-8DFA-4A89-87EB-49C32662AFE0}</a:tableStyleId>
              </a:tblPr>
              <a:tblGrid>
                <a:gridCol w="1444598">
                  <a:extLst>
                    <a:ext uri="{9D8B030D-6E8A-4147-A177-3AD203B41FA5}">
                      <a16:colId xmlns:a16="http://schemas.microsoft.com/office/drawing/2014/main" val="1570193914"/>
                    </a:ext>
                  </a:extLst>
                </a:gridCol>
                <a:gridCol w="8332336">
                  <a:extLst>
                    <a:ext uri="{9D8B030D-6E8A-4147-A177-3AD203B41FA5}">
                      <a16:colId xmlns:a16="http://schemas.microsoft.com/office/drawing/2014/main" val="371537185"/>
                    </a:ext>
                  </a:extLst>
                </a:gridCol>
                <a:gridCol w="1779372">
                  <a:extLst>
                    <a:ext uri="{9D8B030D-6E8A-4147-A177-3AD203B41FA5}">
                      <a16:colId xmlns:a16="http://schemas.microsoft.com/office/drawing/2014/main" val="4289048435"/>
                    </a:ext>
                  </a:extLst>
                </a:gridCol>
              </a:tblGrid>
              <a:tr h="523874">
                <a:tc>
                  <a:txBody>
                    <a:bodyPr/>
                    <a:lstStyle/>
                    <a:p>
                      <a:pPr algn="l"/>
                      <a:r>
                        <a:rPr lang="en-GB" sz="1400" b="1" baseline="0" dirty="0">
                          <a:solidFill>
                            <a:schemeClr val="tx1"/>
                          </a:solidFill>
                          <a:latin typeface="+mn-lt"/>
                          <a:cs typeface="Arial" panose="020B0604020202020204" pitchFamily="34" charset="0"/>
                        </a:rPr>
                        <a:t>Activity</a:t>
                      </a:r>
                      <a:endParaRPr lang="en-GB"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1" dirty="0">
                          <a:solidFill>
                            <a:schemeClr val="tx1"/>
                          </a:solidFill>
                          <a:latin typeface="+mn-lt"/>
                          <a:cs typeface="Arial" panose="020B060402020202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1">
                          <a:solidFill>
                            <a:schemeClr val="tx1"/>
                          </a:solidFill>
                          <a:latin typeface="+mn-lt"/>
                          <a:cs typeface="Arial" panose="020B0604020202020204" pitchFamily="34" charset="0"/>
                        </a:rPr>
                        <a:t>Number of residents</a:t>
                      </a:r>
                      <a:r>
                        <a:rPr lang="en-GB" sz="1400" b="1" baseline="0">
                          <a:solidFill>
                            <a:schemeClr val="tx1"/>
                          </a:solidFill>
                          <a:latin typeface="+mn-lt"/>
                          <a:cs typeface="Arial" panose="020B0604020202020204" pitchFamily="34" charset="0"/>
                        </a:rPr>
                        <a:t> involved</a:t>
                      </a:r>
                      <a:endParaRPr lang="en-GB" sz="1400" b="1">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0078250"/>
                  </a:ext>
                </a:extLst>
              </a:tr>
              <a:tr h="590232">
                <a:tc>
                  <a:txBody>
                    <a:bodyPr/>
                    <a:lstStyle/>
                    <a:p>
                      <a:pPr algn="l"/>
                      <a:r>
                        <a:rPr lang="en-GB" sz="1400" b="1" dirty="0">
                          <a:solidFill>
                            <a:schemeClr val="tx1"/>
                          </a:solidFill>
                          <a:latin typeface="+mn-lt"/>
                          <a:cs typeface="Arial" panose="020B0604020202020204" pitchFamily="34" charset="0"/>
                        </a:rPr>
                        <a:t>Older People’s Reference</a:t>
                      </a:r>
                      <a:r>
                        <a:rPr lang="en-GB" sz="1400" b="1" baseline="0" dirty="0">
                          <a:solidFill>
                            <a:schemeClr val="tx1"/>
                          </a:solidFill>
                          <a:latin typeface="+mn-lt"/>
                          <a:cs typeface="Arial" panose="020B0604020202020204" pitchFamily="34" charset="0"/>
                        </a:rPr>
                        <a:t> Group (OPRG)</a:t>
                      </a:r>
                      <a:endParaRPr lang="en-GB"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latin typeface="+mn-lt"/>
                          <a:cs typeface="Arial" panose="020B0604020202020204" pitchFamily="34" charset="0"/>
                        </a:rPr>
                        <a:t>Engaged</a:t>
                      </a:r>
                      <a:r>
                        <a:rPr lang="en-GB" sz="1400" b="0" baseline="0" dirty="0">
                          <a:solidFill>
                            <a:schemeClr val="tx1"/>
                          </a:solidFill>
                          <a:latin typeface="+mn-lt"/>
                          <a:cs typeface="Arial" panose="020B0604020202020204" pitchFamily="34" charset="0"/>
                        </a:rPr>
                        <a:t> group on survey design to ensure the survey collected comprehensive and relevant information and was accessible. </a:t>
                      </a:r>
                      <a:endParaRPr lang="en-GB" sz="14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400" b="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419603"/>
                  </a:ext>
                </a:extLst>
              </a:tr>
              <a:tr h="590232">
                <a:tc>
                  <a:txBody>
                    <a:bodyPr/>
                    <a:lstStyle/>
                    <a:p>
                      <a:pPr algn="l"/>
                      <a:r>
                        <a:rPr lang="en-GB" sz="1400" b="1">
                          <a:solidFill>
                            <a:schemeClr val="tx1"/>
                          </a:solidFill>
                          <a:latin typeface="+mn-lt"/>
                          <a:cs typeface="Arial" panose="020B0604020202020204" pitchFamily="34" charset="0"/>
                        </a:rPr>
                        <a:t>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latin typeface="+mn-lt"/>
                          <a:cs typeface="Arial" panose="020B0604020202020204" pitchFamily="34" charset="0"/>
                        </a:rPr>
                        <a:t>Collecting</a:t>
                      </a:r>
                      <a:r>
                        <a:rPr lang="en-GB" sz="1400" b="0" baseline="0" dirty="0">
                          <a:solidFill>
                            <a:schemeClr val="tx1"/>
                          </a:solidFill>
                          <a:latin typeface="+mn-lt"/>
                          <a:cs typeface="Arial" panose="020B0604020202020204" pitchFamily="34" charset="0"/>
                        </a:rPr>
                        <a:t> data on </a:t>
                      </a:r>
                      <a:r>
                        <a:rPr lang="en-GB" sz="1400" b="0" dirty="0">
                          <a:solidFill>
                            <a:schemeClr val="tx1"/>
                          </a:solidFill>
                          <a:latin typeface="+mn-lt"/>
                          <a:cs typeface="Arial" panose="020B0604020202020204" pitchFamily="34" charset="0"/>
                        </a:rPr>
                        <a:t>comprehensive</a:t>
                      </a:r>
                      <a:r>
                        <a:rPr lang="en-GB" sz="1400" b="0" baseline="0" dirty="0">
                          <a:solidFill>
                            <a:schemeClr val="tx1"/>
                          </a:solidFill>
                          <a:latin typeface="+mn-lt"/>
                          <a:cs typeface="Arial" panose="020B0604020202020204" pitchFamily="34" charset="0"/>
                        </a:rPr>
                        <a:t> range of issues relevant to healthy ageing. Mixture of multiple choice and free text questions to gather meaningful insights. Promoted through letter posted to every household with someone aged 50+ living there, OPRG, COVID-19 Health Champions, VCFS partners. Residents invited to complete survey online, by post or by phone. </a:t>
                      </a:r>
                      <a:endParaRPr lang="en-GB" sz="14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baseline="0" dirty="0">
                          <a:solidFill>
                            <a:schemeClr val="tx1"/>
                          </a:solidFill>
                          <a:latin typeface="+mn-lt"/>
                          <a:cs typeface="Arial" panose="020B0604020202020204" pitchFamily="34" charset="0"/>
                        </a:rPr>
                        <a:t>1500 responses</a:t>
                      </a:r>
                      <a:endParaRPr lang="en-GB" sz="14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17800"/>
                  </a:ext>
                </a:extLst>
              </a:tr>
              <a:tr h="750277">
                <a:tc>
                  <a:txBody>
                    <a:bodyPr/>
                    <a:lstStyle/>
                    <a:p>
                      <a:pPr algn="l"/>
                      <a:r>
                        <a:rPr lang="en-GB" sz="1400" b="1">
                          <a:solidFill>
                            <a:schemeClr val="tx1"/>
                          </a:solidFill>
                          <a:latin typeface="+mn-lt"/>
                          <a:cs typeface="Arial" panose="020B0604020202020204" pitchFamily="34" charset="0"/>
                        </a:rPr>
                        <a:t>Focus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baseline="0">
                          <a:solidFill>
                            <a:schemeClr val="tx1"/>
                          </a:solidFill>
                          <a:latin typeface="+mn-lt"/>
                          <a:cs typeface="Arial" panose="020B0604020202020204" pitchFamily="34" charset="0"/>
                        </a:rPr>
                        <a:t>Exploring enablers and barriers to physical activity and social connection. Facilitated by community researchers, who are Newham residents trained to do peer-led focus groups.</a:t>
                      </a:r>
                      <a:endParaRPr lang="en-GB" sz="1400" b="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latin typeface="+mn-lt"/>
                          <a:cs typeface="Arial" panose="020B0604020202020204" pitchFamily="34" charset="0"/>
                        </a:rPr>
                        <a:t>9 participants;</a:t>
                      </a:r>
                    </a:p>
                    <a:p>
                      <a:pPr algn="l"/>
                      <a:r>
                        <a:rPr lang="en-GB" sz="1400" b="0" dirty="0">
                          <a:solidFill>
                            <a:schemeClr val="tx1"/>
                          </a:solidFill>
                          <a:latin typeface="+mn-lt"/>
                          <a:cs typeface="Arial" panose="020B0604020202020204" pitchFamily="34" charset="0"/>
                        </a:rPr>
                        <a:t>3</a:t>
                      </a:r>
                      <a:r>
                        <a:rPr lang="en-GB" sz="1400" b="0" baseline="0" dirty="0">
                          <a:solidFill>
                            <a:schemeClr val="tx1"/>
                          </a:solidFill>
                          <a:latin typeface="+mn-lt"/>
                          <a:cs typeface="Arial" panose="020B0604020202020204" pitchFamily="34" charset="0"/>
                        </a:rPr>
                        <a:t> community researchers</a:t>
                      </a:r>
                      <a:endParaRPr lang="en-GB" sz="14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09162"/>
                  </a:ext>
                </a:extLst>
              </a:tr>
              <a:tr h="564609">
                <a:tc>
                  <a:txBody>
                    <a:bodyPr/>
                    <a:lstStyle/>
                    <a:p>
                      <a:pPr algn="l"/>
                      <a:r>
                        <a:rPr lang="en-GB" sz="1400" b="1">
                          <a:solidFill>
                            <a:schemeClr val="tx1"/>
                          </a:solidFill>
                          <a:latin typeface="+mn-lt"/>
                          <a:cs typeface="Arial" panose="020B0604020202020204" pitchFamily="34" charset="0"/>
                        </a:rPr>
                        <a:t>Workshops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a:solidFill>
                            <a:schemeClr val="tx1"/>
                          </a:solidFill>
                          <a:latin typeface="+mn-lt"/>
                          <a:cs typeface="Arial" panose="020B0604020202020204" pitchFamily="34" charset="0"/>
                        </a:rPr>
                        <a:t>1x in-person</a:t>
                      </a:r>
                      <a:r>
                        <a:rPr lang="en-GB" sz="1400" b="0" baseline="0">
                          <a:solidFill>
                            <a:schemeClr val="tx1"/>
                          </a:solidFill>
                          <a:latin typeface="+mn-lt"/>
                          <a:cs typeface="Arial" panose="020B0604020202020204" pitchFamily="34" charset="0"/>
                        </a:rPr>
                        <a:t> (4.5-hour) and 2x online (3-hour) workshops to present early draft strategy and action plans based on initial engagement findings and seek resident feedback and input.</a:t>
                      </a:r>
                      <a:endParaRPr lang="en-GB" sz="1400" b="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baseline="0" dirty="0">
                          <a:solidFill>
                            <a:schemeClr val="tx1"/>
                          </a:solidFill>
                          <a:latin typeface="+mn-lt"/>
                          <a:cs typeface="Arial" panose="020B0604020202020204" pitchFamily="34" charset="0"/>
                        </a:rPr>
                        <a:t>115 residents</a:t>
                      </a:r>
                      <a:endParaRPr lang="en-GB" sz="14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5947866"/>
                  </a:ext>
                </a:extLst>
              </a:tr>
              <a:tr h="774219">
                <a:tc>
                  <a:txBody>
                    <a:bodyPr/>
                    <a:lstStyle/>
                    <a:p>
                      <a:pPr algn="l"/>
                      <a:r>
                        <a:rPr lang="en-GB" sz="1400" b="1">
                          <a:solidFill>
                            <a:schemeClr val="tx1"/>
                          </a:solidFill>
                          <a:latin typeface="+mn-lt"/>
                          <a:cs typeface="Arial" panose="020B0604020202020204" pitchFamily="34" charset="0"/>
                        </a:rPr>
                        <a:t>Action plan consultation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latin typeface="+mn-lt"/>
                          <a:cs typeface="Arial" panose="020B0604020202020204" pitchFamily="34" charset="0"/>
                        </a:rPr>
                        <a:t>Draft actions plans</a:t>
                      </a:r>
                      <a:r>
                        <a:rPr lang="en-GB" sz="1400" b="0" baseline="0">
                          <a:solidFill>
                            <a:schemeClr val="tx1"/>
                          </a:solidFill>
                          <a:latin typeface="+mn-lt"/>
                          <a:cs typeface="Arial" panose="020B0604020202020204" pitchFamily="34" charset="0"/>
                        </a:rPr>
                        <a:t> posted on co-create and sent to residents (email or post) to seek feedback and input. Group of 145 residents are residents who took part in survey/workshop and opted-in to review draft action plans.</a:t>
                      </a:r>
                      <a:endParaRPr lang="en-GB" sz="1400" b="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b="0" dirty="0">
                          <a:solidFill>
                            <a:schemeClr val="tx1"/>
                          </a:solidFill>
                          <a:latin typeface="+mn-lt"/>
                          <a:cs typeface="Arial" panose="020B0604020202020204" pitchFamily="34" charset="0"/>
                        </a:rPr>
                        <a:t>145 residents + OPRG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0198077"/>
                  </a:ext>
                </a:extLst>
              </a:tr>
            </a:tbl>
          </a:graphicData>
        </a:graphic>
      </p:graphicFrame>
      <p:sp>
        <p:nvSpPr>
          <p:cNvPr id="6" name="Content Placeholder 1"/>
          <p:cNvSpPr txBox="1">
            <a:spLocks/>
          </p:cNvSpPr>
          <p:nvPr/>
        </p:nvSpPr>
        <p:spPr>
          <a:xfrm>
            <a:off x="306180" y="5931242"/>
            <a:ext cx="11556306" cy="654909"/>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GB" sz="1400" b="1"/>
              <a:t>Read the supporting document online for more information about these resident engagement activities and insights, which helped shape the ageing well strategy and action plans.</a:t>
            </a:r>
          </a:p>
        </p:txBody>
      </p:sp>
    </p:spTree>
    <p:extLst>
      <p:ext uri="{BB962C8B-B14F-4D97-AF65-F5344CB8AC3E}">
        <p14:creationId xmlns:p14="http://schemas.microsoft.com/office/powerpoint/2010/main" val="1722212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476A474-E995-4CFF-B637-3E06DD65BD29}" type="slidenum">
              <a:rPr lang="en-GB" dirty="0" smtClean="0"/>
              <a:t>50</a:t>
            </a:fld>
            <a:endParaRPr lang="en-GB" dirty="0"/>
          </a:p>
        </p:txBody>
      </p:sp>
      <p:sp>
        <p:nvSpPr>
          <p:cNvPr id="6" name="Oval 5"/>
          <p:cNvSpPr/>
          <p:nvPr/>
        </p:nvSpPr>
        <p:spPr>
          <a:xfrm>
            <a:off x="5125472" y="3060139"/>
            <a:ext cx="2098221" cy="1989364"/>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526506" y="1491051"/>
            <a:ext cx="6483520" cy="78386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solidFill>
                  <a:srgbClr val="FF0000"/>
                </a:solidFill>
                <a:ea typeface="Calibri" panose="020F0502020204030204" pitchFamily="34" charset="0"/>
                <a:cs typeface="Arial" panose="020B0604020202020204" pitchFamily="34" charset="0"/>
              </a:rPr>
              <a:t>I have not been routinely monitored by my surgery </a:t>
            </a:r>
            <a:r>
              <a:rPr lang="en-GB" sz="1400" i="1" dirty="0">
                <a:ea typeface="Calibri" panose="020F0502020204030204" pitchFamily="34" charset="0"/>
                <a:cs typeface="Arial" panose="020B0604020202020204" pitchFamily="34" charset="0"/>
              </a:rPr>
              <a:t>(cholesterol, cardiac, ageing etc), except for when the Government needs to roll out something specific and provide funding</a:t>
            </a:r>
            <a:endParaRPr lang="en-GB" sz="1400" i="1" dirty="0">
              <a:effectLst/>
              <a:ea typeface="Calibri" panose="020F0502020204030204" pitchFamily="34" charset="0"/>
              <a:cs typeface="Arial" panose="020B0604020202020204" pitchFamily="34" charset="0"/>
            </a:endParaRPr>
          </a:p>
        </p:txBody>
      </p:sp>
      <p:sp>
        <p:nvSpPr>
          <p:cNvPr id="18" name="TextBox 17"/>
          <p:cNvSpPr txBox="1"/>
          <p:nvPr/>
        </p:nvSpPr>
        <p:spPr>
          <a:xfrm>
            <a:off x="248190" y="5712361"/>
            <a:ext cx="6598991"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Provide opportunities for older people to engage in activities together, provide things like </a:t>
            </a:r>
            <a:r>
              <a:rPr lang="en-GB" sz="1400" i="1" dirty="0">
                <a:solidFill>
                  <a:srgbClr val="FF0000"/>
                </a:solidFill>
                <a:ea typeface="Calibri" panose="020F0502020204030204" pitchFamily="34" charset="0"/>
                <a:cs typeface="Arial" panose="020B0604020202020204" pitchFamily="34" charset="0"/>
              </a:rPr>
              <a:t>dementia cafes</a:t>
            </a:r>
            <a:endParaRPr lang="en-GB" sz="1100" dirty="0">
              <a:effectLst/>
              <a:ea typeface="Calibri" panose="020F0502020204030204" pitchFamily="34" charset="0"/>
              <a:cs typeface="Arial" panose="020B0604020202020204" pitchFamily="34" charset="0"/>
            </a:endParaRPr>
          </a:p>
        </p:txBody>
      </p:sp>
      <p:sp>
        <p:nvSpPr>
          <p:cNvPr id="19" name="TextBox 18"/>
          <p:cNvSpPr txBox="1"/>
          <p:nvPr/>
        </p:nvSpPr>
        <p:spPr>
          <a:xfrm>
            <a:off x="6999600" y="4937348"/>
            <a:ext cx="5010425" cy="1244893"/>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We have an 85-year-old neighbour who is very much struggling to cope</a:t>
            </a:r>
            <a:r>
              <a:rPr lang="en-GB" sz="1400" i="1" dirty="0">
                <a:solidFill>
                  <a:srgbClr val="FF0000"/>
                </a:solidFill>
                <a:ea typeface="Calibri" panose="020F0502020204030204" pitchFamily="34" charset="0"/>
                <a:cs typeface="Arial" panose="020B0604020202020204" pitchFamily="34" charset="0"/>
              </a:rPr>
              <a:t>. Following stays in hospital, he got support from the hospital discharge team; however, that stopped abruptly </a:t>
            </a:r>
            <a:r>
              <a:rPr lang="en-GB" sz="1400" i="1" dirty="0">
                <a:ea typeface="Calibri" panose="020F0502020204030204" pitchFamily="34" charset="0"/>
                <a:cs typeface="Arial" panose="020B0604020202020204" pitchFamily="34" charset="0"/>
              </a:rPr>
              <a:t>when they presumably should have handed over to the local social care team. Being not online, he is struggling to access anything.</a:t>
            </a:r>
            <a:endParaRPr lang="en-GB" sz="1400" i="1" dirty="0">
              <a:effectLst/>
              <a:ea typeface="Calibri" panose="020F0502020204030204" pitchFamily="34" charset="0"/>
              <a:cs typeface="Arial" panose="020B0604020202020204" pitchFamily="34" charset="0"/>
            </a:endParaRPr>
          </a:p>
        </p:txBody>
      </p:sp>
      <p:sp>
        <p:nvSpPr>
          <p:cNvPr id="20" name="TextBox 19"/>
          <p:cNvSpPr txBox="1"/>
          <p:nvPr/>
        </p:nvSpPr>
        <p:spPr>
          <a:xfrm>
            <a:off x="7376114" y="4106283"/>
            <a:ext cx="4633911" cy="738664"/>
          </a:xfrm>
          <a:prstGeom prst="rect">
            <a:avLst/>
          </a:prstGeom>
          <a:solidFill>
            <a:schemeClr val="accent2">
              <a:lumMod val="20000"/>
              <a:lumOff val="80000"/>
            </a:schemeClr>
          </a:solidFill>
          <a:ln w="28575">
            <a:solidFill>
              <a:srgbClr val="00A897"/>
            </a:solidFill>
          </a:ln>
        </p:spPr>
        <p:txBody>
          <a:bodyPr wrap="square" rtlCol="0">
            <a:spAutoFit/>
          </a:bodyPr>
          <a:lstStyle/>
          <a:p>
            <a:r>
              <a:rPr lang="en-GB" sz="1400" i="1" dirty="0">
                <a:ea typeface="Calibri" panose="020F0502020204030204" pitchFamily="34" charset="0"/>
                <a:cs typeface="Arial" panose="020B0604020202020204" pitchFamily="34" charset="0"/>
              </a:rPr>
              <a:t>The </a:t>
            </a:r>
            <a:r>
              <a:rPr lang="en-GB" sz="1400" i="1" dirty="0">
                <a:solidFill>
                  <a:srgbClr val="FF0000"/>
                </a:solidFill>
                <a:ea typeface="Calibri" panose="020F0502020204030204" pitchFamily="34" charset="0"/>
                <a:cs typeface="Arial" panose="020B0604020202020204" pitchFamily="34" charset="0"/>
              </a:rPr>
              <a:t>support for people with dementia and their carers needs to be improved</a:t>
            </a:r>
            <a:r>
              <a:rPr lang="en-GB" sz="1400" i="1" dirty="0">
                <a:ea typeface="Calibri" panose="020F0502020204030204" pitchFamily="34" charset="0"/>
                <a:cs typeface="Arial" panose="020B0604020202020204" pitchFamily="34" charset="0"/>
              </a:rPr>
              <a:t>. No support for carers who have elderly relatives who find taking medication difficult.</a:t>
            </a:r>
            <a:endParaRPr lang="en-GB" sz="1400" i="1" dirty="0">
              <a:cs typeface="Arial" panose="020B0604020202020204" pitchFamily="34" charset="0"/>
            </a:endParaRPr>
          </a:p>
        </p:txBody>
      </p:sp>
      <p:sp>
        <p:nvSpPr>
          <p:cNvPr id="21" name="TextBox 20"/>
          <p:cNvSpPr txBox="1"/>
          <p:nvPr/>
        </p:nvSpPr>
        <p:spPr>
          <a:xfrm>
            <a:off x="248190" y="1437016"/>
            <a:ext cx="5133936" cy="1475404"/>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D</a:t>
            </a:r>
            <a:r>
              <a:rPr lang="en-GB" sz="1400" i="1" dirty="0">
                <a:ea typeface="Calibri" panose="020F0502020204030204" pitchFamily="34" charset="0"/>
              </a:rPr>
              <a:t>ue to the pandemic all GP appointments or contact was online. I am not very good with computers so it meant that I had to </a:t>
            </a:r>
            <a:r>
              <a:rPr lang="en-GB" sz="1400" i="1" dirty="0">
                <a:solidFill>
                  <a:srgbClr val="FF0000"/>
                </a:solidFill>
                <a:ea typeface="Calibri" panose="020F0502020204030204" pitchFamily="34" charset="0"/>
              </a:rPr>
              <a:t>wait for others to help me just to make an appointment</a:t>
            </a:r>
            <a:r>
              <a:rPr lang="en-GB" sz="1400" i="1" dirty="0">
                <a:ea typeface="Calibri" panose="020F0502020204030204" pitchFamily="34" charset="0"/>
              </a:rPr>
              <a:t>. I asked for help ... I can only say that one receptionist had the patience to explain things properly … I do think </a:t>
            </a:r>
            <a:r>
              <a:rPr lang="en-GB" sz="1400" i="1" dirty="0">
                <a:solidFill>
                  <a:srgbClr val="FF0000"/>
                </a:solidFill>
                <a:ea typeface="Calibri" panose="020F0502020204030204" pitchFamily="34" charset="0"/>
              </a:rPr>
              <a:t>all staff should be properly trained to deal with elderly people</a:t>
            </a:r>
            <a:endParaRPr lang="en-GB" sz="1100" dirty="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830" b="100000" l="0" r="100000">
                        <a14:foregroundMark x1="17703" y1="24481" x2="17703" y2="24481"/>
                        <a14:foregroundMark x1="54067" y1="41079" x2="54067" y2="41079"/>
                        <a14:foregroundMark x1="14833" y1="58091" x2="14833" y2="58091"/>
                        <a14:foregroundMark x1="84689" y1="53527" x2="84689" y2="53527"/>
                        <a14:foregroundMark x1="24402" y1="67635" x2="24402" y2="67635"/>
                        <a14:foregroundMark x1="50239" y1="82988" x2="50239" y2="82988"/>
                        <a14:foregroundMark x1="22010" y1="82573" x2="22010" y2="82573"/>
                      </a14:backgroundRemoval>
                    </a14:imgEffect>
                  </a14:imgLayer>
                </a14:imgProps>
              </a:ext>
              <a:ext uri="{28A0092B-C50C-407E-A947-70E740481C1C}">
                <a14:useLocalDpi xmlns:a14="http://schemas.microsoft.com/office/drawing/2010/main" val="0"/>
              </a:ext>
            </a:extLst>
          </a:blip>
          <a:stretch>
            <a:fillRect/>
          </a:stretch>
        </p:blipFill>
        <p:spPr>
          <a:xfrm>
            <a:off x="5608933" y="3228755"/>
            <a:ext cx="1238248" cy="1427836"/>
          </a:xfrm>
          <a:prstGeom prst="rect">
            <a:avLst/>
          </a:prstGeom>
        </p:spPr>
      </p:pic>
      <p:sp>
        <p:nvSpPr>
          <p:cNvPr id="4" name="Title 3"/>
          <p:cNvSpPr>
            <a:spLocks noGrp="1"/>
          </p:cNvSpPr>
          <p:nvPr>
            <p:ph type="title"/>
          </p:nvPr>
        </p:nvSpPr>
        <p:spPr>
          <a:xfrm>
            <a:off x="219075" y="388938"/>
            <a:ext cx="10515600" cy="833438"/>
          </a:xfrm>
        </p:spPr>
        <p:txBody>
          <a:bodyPr>
            <a:normAutofit/>
          </a:bodyPr>
          <a:lstStyle/>
          <a:p>
            <a:r>
              <a:rPr lang="en-GB" sz="3200" b="1" dirty="0">
                <a:solidFill>
                  <a:schemeClr val="bg1"/>
                </a:solidFill>
                <a:latin typeface="+mn-lt"/>
              </a:rPr>
              <a:t>Voice of Residents - Survey</a:t>
            </a:r>
            <a:endParaRPr lang="en-GB" sz="3200" b="1" dirty="0">
              <a:latin typeface="+mn-lt"/>
            </a:endParaRPr>
          </a:p>
        </p:txBody>
      </p:sp>
      <p:sp>
        <p:nvSpPr>
          <p:cNvPr id="14" name="TextBox 13"/>
          <p:cNvSpPr txBox="1"/>
          <p:nvPr/>
        </p:nvSpPr>
        <p:spPr>
          <a:xfrm>
            <a:off x="248190" y="3019204"/>
            <a:ext cx="4724863" cy="1014380"/>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We have to </a:t>
            </a:r>
            <a:r>
              <a:rPr lang="en-GB" sz="1400" i="1" dirty="0">
                <a:solidFill>
                  <a:srgbClr val="FF0000"/>
                </a:solidFill>
                <a:ea typeface="Calibri" panose="020F0502020204030204" pitchFamily="34" charset="0"/>
                <a:cs typeface="Arial" panose="020B0604020202020204" pitchFamily="34" charset="0"/>
              </a:rPr>
              <a:t>book health appointments online </a:t>
            </a:r>
            <a:r>
              <a:rPr lang="en-GB" sz="1400" i="1" dirty="0">
                <a:ea typeface="Calibri" panose="020F0502020204030204" pitchFamily="34" charset="0"/>
                <a:cs typeface="Arial" panose="020B0604020202020204" pitchFamily="34" charset="0"/>
              </a:rPr>
              <a:t>… and this is </a:t>
            </a:r>
            <a:r>
              <a:rPr lang="en-GB" sz="1400" i="1" dirty="0">
                <a:solidFill>
                  <a:srgbClr val="FF0000"/>
                </a:solidFill>
                <a:ea typeface="Calibri" panose="020F0502020204030204" pitchFamily="34" charset="0"/>
                <a:cs typeface="Arial" panose="020B0604020202020204" pitchFamily="34" charset="0"/>
              </a:rPr>
              <a:t>difficult for older people </a:t>
            </a:r>
            <a:r>
              <a:rPr lang="en-GB" sz="1400" i="1" dirty="0">
                <a:ea typeface="Calibri" panose="020F0502020204030204" pitchFamily="34" charset="0"/>
                <a:cs typeface="Arial" panose="020B0604020202020204" pitchFamily="34" charset="0"/>
              </a:rPr>
              <a:t>who did not grow up using computers and technology. The </a:t>
            </a:r>
            <a:r>
              <a:rPr lang="en-GB" sz="1400" i="1" dirty="0">
                <a:solidFill>
                  <a:srgbClr val="FF0000"/>
                </a:solidFill>
                <a:ea typeface="Calibri" panose="020F0502020204030204" pitchFamily="34" charset="0"/>
                <a:cs typeface="Arial" panose="020B0604020202020204" pitchFamily="34" charset="0"/>
              </a:rPr>
              <a:t>online services </a:t>
            </a:r>
            <a:r>
              <a:rPr lang="en-GB" sz="1400" i="1" dirty="0">
                <a:ea typeface="Calibri" panose="020F0502020204030204" pitchFamily="34" charset="0"/>
                <a:cs typeface="Arial" panose="020B0604020202020204" pitchFamily="34" charset="0"/>
              </a:rPr>
              <a:t>for the borough are confusing and </a:t>
            </a:r>
            <a:r>
              <a:rPr lang="en-GB" sz="1400" i="1" dirty="0">
                <a:solidFill>
                  <a:srgbClr val="FF0000"/>
                </a:solidFill>
                <a:ea typeface="Calibri" panose="020F0502020204030204" pitchFamily="34" charset="0"/>
                <a:cs typeface="Arial" panose="020B0604020202020204" pitchFamily="34" charset="0"/>
              </a:rPr>
              <a:t>haven’t been designed with the users in mind</a:t>
            </a:r>
            <a:endParaRPr lang="en-GB" sz="1400" i="1" dirty="0">
              <a:solidFill>
                <a:srgbClr val="FF0000"/>
              </a:solidFill>
              <a:effectLst/>
              <a:ea typeface="Calibri" panose="020F0502020204030204" pitchFamily="34" charset="0"/>
              <a:cs typeface="Arial" panose="020B0604020202020204" pitchFamily="34" charset="0"/>
            </a:endParaRPr>
          </a:p>
        </p:txBody>
      </p:sp>
      <p:sp>
        <p:nvSpPr>
          <p:cNvPr id="15" name="TextBox 14"/>
          <p:cNvSpPr txBox="1"/>
          <p:nvPr/>
        </p:nvSpPr>
        <p:spPr>
          <a:xfrm>
            <a:off x="5526506" y="2370526"/>
            <a:ext cx="6483519" cy="553357"/>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My GP is </a:t>
            </a:r>
            <a:r>
              <a:rPr lang="en-GB" sz="1400" i="1" dirty="0">
                <a:solidFill>
                  <a:srgbClr val="FF0000"/>
                </a:solidFill>
                <a:ea typeface="Calibri" panose="020F0502020204030204" pitchFamily="34" charset="0"/>
                <a:cs typeface="Arial" panose="020B0604020202020204" pitchFamily="34" charset="0"/>
              </a:rPr>
              <a:t>overcrowded and takes ages to get an appointment. </a:t>
            </a:r>
            <a:r>
              <a:rPr lang="en-GB" sz="1400" i="1" dirty="0">
                <a:ea typeface="Calibri" panose="020F0502020204030204" pitchFamily="34" charset="0"/>
                <a:cs typeface="Arial" panose="020B0604020202020204" pitchFamily="34" charset="0"/>
              </a:rPr>
              <a:t>Need solutions to have </a:t>
            </a:r>
            <a:r>
              <a:rPr lang="en-GB" sz="1400" i="1" dirty="0">
                <a:solidFill>
                  <a:srgbClr val="FF0000"/>
                </a:solidFill>
                <a:ea typeface="Calibri" panose="020F0502020204030204" pitchFamily="34" charset="0"/>
                <a:cs typeface="Arial" panose="020B0604020202020204" pitchFamily="34" charset="0"/>
              </a:rPr>
              <a:t>better availability.</a:t>
            </a:r>
            <a:endParaRPr lang="en-GB" sz="1400" dirty="0">
              <a:effectLst/>
              <a:ea typeface="Calibri" panose="020F0502020204030204" pitchFamily="34" charset="0"/>
              <a:cs typeface="Arial" panose="020B0604020202020204" pitchFamily="34" charset="0"/>
            </a:endParaRPr>
          </a:p>
        </p:txBody>
      </p:sp>
      <p:sp>
        <p:nvSpPr>
          <p:cNvPr id="16" name="TextBox 15"/>
          <p:cNvSpPr txBox="1"/>
          <p:nvPr/>
        </p:nvSpPr>
        <p:spPr>
          <a:xfrm>
            <a:off x="248190" y="4140368"/>
            <a:ext cx="4724863" cy="1465209"/>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It's very difficult to get a GP consultation, even by phone. It makes it very difficult to maintain or change </a:t>
            </a:r>
            <a:r>
              <a:rPr lang="en-GB" sz="1400" i="1" dirty="0">
                <a:solidFill>
                  <a:srgbClr val="FF0000"/>
                </a:solidFill>
                <a:ea typeface="Calibri" panose="020F0502020204030204" pitchFamily="34" charset="0"/>
                <a:cs typeface="Arial" panose="020B0604020202020204" pitchFamily="34" charset="0"/>
              </a:rPr>
              <a:t>prescription medication or get a review</a:t>
            </a:r>
            <a:r>
              <a:rPr lang="en-GB" sz="1400" i="1" dirty="0">
                <a:ea typeface="Calibri" panose="020F0502020204030204" pitchFamily="34" charset="0"/>
                <a:cs typeface="Arial" panose="020B0604020202020204" pitchFamily="34" charset="0"/>
              </a:rPr>
              <a:t>. I often just try to muddle through, often in pain, discomfort, or both. I am particularly fed up of being offered cervical screening that I do not need. Diabetes screening would be much more helpful. </a:t>
            </a:r>
            <a:endParaRPr lang="en-GB" sz="1400" i="1" dirty="0">
              <a:effectLst/>
              <a:ea typeface="Calibri" panose="020F0502020204030204" pitchFamily="34" charset="0"/>
              <a:cs typeface="Arial" panose="020B0604020202020204" pitchFamily="34" charset="0"/>
            </a:endParaRPr>
          </a:p>
        </p:txBody>
      </p:sp>
      <p:sp>
        <p:nvSpPr>
          <p:cNvPr id="23" name="TextBox 22"/>
          <p:cNvSpPr txBox="1"/>
          <p:nvPr/>
        </p:nvSpPr>
        <p:spPr>
          <a:xfrm>
            <a:off x="7376116" y="2999502"/>
            <a:ext cx="4633909" cy="1014380"/>
          </a:xfrm>
          <a:prstGeom prst="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latin typeface="Arial" panose="020B0604020202020204" pitchFamily="34" charset="0"/>
                <a:ea typeface="Calibri" panose="020F0502020204030204" pitchFamily="34" charset="0"/>
                <a:cs typeface="Arial" panose="020B0604020202020204" pitchFamily="34" charset="0"/>
              </a:rPr>
              <a:t>‘</a:t>
            </a:r>
            <a:r>
              <a:rPr lang="en-GB" sz="1400" i="1" dirty="0">
                <a:solidFill>
                  <a:srgbClr val="FF0000"/>
                </a:solidFill>
                <a:ea typeface="Calibri" panose="020F0502020204030204" pitchFamily="34" charset="0"/>
                <a:cs typeface="Arial" panose="020B0604020202020204" pitchFamily="34" charset="0"/>
              </a:rPr>
              <a:t>Planned activities for older residents … </a:t>
            </a:r>
            <a:r>
              <a:rPr lang="en-GB" sz="1400" i="1" dirty="0">
                <a:ea typeface="Calibri" panose="020F0502020204030204" pitchFamily="34" charset="0"/>
                <a:cs typeface="Arial" panose="020B0604020202020204" pitchFamily="34" charset="0"/>
              </a:rPr>
              <a:t>so those of us </a:t>
            </a:r>
            <a:r>
              <a:rPr lang="en-GB" sz="1400" i="1" dirty="0">
                <a:solidFill>
                  <a:srgbClr val="FF0000"/>
                </a:solidFill>
                <a:ea typeface="Calibri" panose="020F0502020204030204" pitchFamily="34" charset="0"/>
                <a:cs typeface="Arial" panose="020B0604020202020204" pitchFamily="34" charset="0"/>
              </a:rPr>
              <a:t>approaching retirement can start to get a taste of what’s on offer</a:t>
            </a:r>
            <a:r>
              <a:rPr lang="en-GB" sz="1400" i="1" dirty="0">
                <a:ea typeface="Calibri" panose="020F0502020204030204" pitchFamily="34" charset="0"/>
                <a:cs typeface="Arial" panose="020B0604020202020204" pitchFamily="34" charset="0"/>
              </a:rPr>
              <a:t>, meet people of the same age and have healthy activities to participate in outside of work.’</a:t>
            </a:r>
            <a:endParaRPr lang="en-GB"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306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25" y="374324"/>
            <a:ext cx="11105614" cy="881063"/>
          </a:xfrm>
        </p:spPr>
        <p:txBody>
          <a:bodyPr>
            <a:noAutofit/>
          </a:bodyPr>
          <a:lstStyle/>
          <a:p>
            <a:r>
              <a:rPr lang="en-GB" sz="3200" b="1" dirty="0">
                <a:solidFill>
                  <a:schemeClr val="bg1"/>
                </a:solidFill>
                <a:latin typeface="+mn-lt"/>
              </a:rPr>
              <a:t>Voice of Residents: Workshops and Consultations</a:t>
            </a:r>
          </a:p>
        </p:txBody>
      </p:sp>
      <p:sp>
        <p:nvSpPr>
          <p:cNvPr id="5" name="Slide Number Placeholder 4"/>
          <p:cNvSpPr>
            <a:spLocks noGrp="1"/>
          </p:cNvSpPr>
          <p:nvPr>
            <p:ph type="sldNum" sz="quarter" idx="12"/>
          </p:nvPr>
        </p:nvSpPr>
        <p:spPr/>
        <p:txBody>
          <a:bodyPr/>
          <a:lstStyle/>
          <a:p>
            <a:fld id="{7476A474-E995-4CFF-B637-3E06DD65BD29}" type="slidenum">
              <a:rPr lang="en-GB" sz="1600" dirty="0" smtClean="0"/>
              <a:t>51</a:t>
            </a:fld>
            <a:endParaRPr lang="en-GB" sz="1600" dirty="0"/>
          </a:p>
        </p:txBody>
      </p:sp>
      <p:sp>
        <p:nvSpPr>
          <p:cNvPr id="6" name="Oval 5"/>
          <p:cNvSpPr/>
          <p:nvPr/>
        </p:nvSpPr>
        <p:spPr>
          <a:xfrm>
            <a:off x="5400759" y="3270806"/>
            <a:ext cx="1456689" cy="1446737"/>
          </a:xfrm>
          <a:prstGeom prst="ellipse">
            <a:avLst/>
          </a:prstGeom>
          <a:noFill/>
          <a:ln w="57150">
            <a:solidFill>
              <a:srgbClr val="00A8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p:cNvSpPr txBox="1"/>
          <p:nvPr/>
        </p:nvSpPr>
        <p:spPr>
          <a:xfrm>
            <a:off x="6424863" y="1123203"/>
            <a:ext cx="5585157" cy="855979"/>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ffectLst/>
                <a:ea typeface="Calibri" panose="020F0502020204030204" pitchFamily="34" charset="0"/>
                <a:cs typeface="Arial" panose="020B0604020202020204" pitchFamily="34" charset="0"/>
              </a:rPr>
              <a:t>Everybod</a:t>
            </a:r>
            <a:r>
              <a:rPr lang="en-GB" sz="1400" i="1" dirty="0">
                <a:ea typeface="Calibri" panose="020F0502020204030204" pitchFamily="34" charset="0"/>
                <a:cs typeface="Arial" panose="020B0604020202020204" pitchFamily="34" charset="0"/>
              </a:rPr>
              <a:t>y should be encouraged to have a plan for their own funeral in a nice way. They can then save up for it rather than it suddenly happening making a problem for the people left behind.</a:t>
            </a:r>
            <a:endParaRPr lang="en-GB" sz="1400" i="1" dirty="0">
              <a:effectLst/>
              <a:ea typeface="Calibri" panose="020F0502020204030204" pitchFamily="34" charset="0"/>
              <a:cs typeface="Arial" panose="020B0604020202020204" pitchFamily="34" charset="0"/>
            </a:endParaRPr>
          </a:p>
        </p:txBody>
      </p:sp>
      <p:sp>
        <p:nvSpPr>
          <p:cNvPr id="18" name="TextBox 17"/>
          <p:cNvSpPr txBox="1"/>
          <p:nvPr/>
        </p:nvSpPr>
        <p:spPr>
          <a:xfrm>
            <a:off x="261311" y="3539566"/>
            <a:ext cx="4976580" cy="600945"/>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ffectLst/>
                <a:ea typeface="Calibri" panose="020F0502020204030204" pitchFamily="34" charset="0"/>
                <a:cs typeface="Arial" panose="020B0604020202020204" pitchFamily="34" charset="0"/>
              </a:rPr>
              <a:t>Family mediation services, it is not just the person that is getting older, it is the family that is getting affected by it as well.</a:t>
            </a:r>
          </a:p>
        </p:txBody>
      </p:sp>
      <p:sp>
        <p:nvSpPr>
          <p:cNvPr id="19" name="TextBox 18"/>
          <p:cNvSpPr txBox="1"/>
          <p:nvPr/>
        </p:nvSpPr>
        <p:spPr>
          <a:xfrm>
            <a:off x="324322" y="4968309"/>
            <a:ext cx="2320785" cy="1632362"/>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My Newham service – help residents plan for retirement. Could be an annual event with partners like insurance organisations. </a:t>
            </a:r>
            <a:endParaRPr lang="en-GB" sz="1400" i="1" dirty="0">
              <a:effectLst/>
              <a:ea typeface="Calibri" panose="020F0502020204030204" pitchFamily="34" charset="0"/>
              <a:cs typeface="Arial" panose="020B0604020202020204" pitchFamily="34" charset="0"/>
            </a:endParaRPr>
          </a:p>
        </p:txBody>
      </p:sp>
      <p:sp>
        <p:nvSpPr>
          <p:cNvPr id="20" name="TextBox 19"/>
          <p:cNvSpPr txBox="1"/>
          <p:nvPr/>
        </p:nvSpPr>
        <p:spPr>
          <a:xfrm>
            <a:off x="2751221" y="4919542"/>
            <a:ext cx="1492465" cy="612934"/>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cs typeface="Arial" panose="020B0604020202020204" pitchFamily="34" charset="0"/>
              </a:rPr>
              <a:t>Social prescribers are required</a:t>
            </a:r>
            <a:r>
              <a:rPr lang="en-GB" sz="1600" i="1" dirty="0">
                <a:cs typeface="Arial" panose="020B0604020202020204" pitchFamily="34" charset="0"/>
              </a:rPr>
              <a:t>.</a:t>
            </a:r>
          </a:p>
        </p:txBody>
      </p:sp>
      <p:sp>
        <p:nvSpPr>
          <p:cNvPr id="21" name="TextBox 20"/>
          <p:cNvSpPr txBox="1"/>
          <p:nvPr/>
        </p:nvSpPr>
        <p:spPr>
          <a:xfrm>
            <a:off x="261311" y="2288966"/>
            <a:ext cx="5305443" cy="393654"/>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ffectLst/>
                <a:ea typeface="Calibri" panose="020F0502020204030204" pitchFamily="34" charset="0"/>
                <a:cs typeface="Arial" panose="020B0604020202020204" pitchFamily="34" charset="0"/>
              </a:rPr>
              <a:t>How far is legal aid availabl</a:t>
            </a:r>
            <a:r>
              <a:rPr lang="en-GB" sz="1400" i="1" dirty="0">
                <a:ea typeface="Calibri" panose="020F0502020204030204" pitchFamily="34" charset="0"/>
                <a:cs typeface="Arial" panose="020B0604020202020204" pitchFamily="34" charset="0"/>
              </a:rPr>
              <a:t>e for help with devising one’s will</a:t>
            </a:r>
            <a:r>
              <a:rPr lang="en-GB" sz="1600" i="1" dirty="0">
                <a:ea typeface="Calibri" panose="020F0502020204030204" pitchFamily="34" charset="0"/>
                <a:cs typeface="Arial" panose="020B0604020202020204" pitchFamily="34" charset="0"/>
              </a:rPr>
              <a:t>.</a:t>
            </a:r>
            <a:endParaRPr lang="en-GB" sz="1600" i="1" dirty="0">
              <a:effectLst/>
              <a:ea typeface="Calibri" panose="020F0502020204030204" pitchFamily="34" charset="0"/>
              <a:cs typeface="Arial" panose="020B0604020202020204" pitchFamily="34" charset="0"/>
            </a:endParaRPr>
          </a:p>
        </p:txBody>
      </p:sp>
      <p:sp>
        <p:nvSpPr>
          <p:cNvPr id="22" name="TextBox 21"/>
          <p:cNvSpPr txBox="1"/>
          <p:nvPr/>
        </p:nvSpPr>
        <p:spPr>
          <a:xfrm>
            <a:off x="248187" y="1581421"/>
            <a:ext cx="6008234" cy="600945"/>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i="1" dirty="0">
                <a:ea typeface="Calibri" panose="020F0502020204030204" pitchFamily="34" charset="0"/>
                <a:cs typeface="Arial" panose="020B0604020202020204" pitchFamily="34" charset="0"/>
              </a:rPr>
              <a:t>Developing a support network especially for people who are not just frail and isolated but also for the ones who have a terminal illness. </a:t>
            </a:r>
            <a:endParaRPr lang="en-GB" sz="1400" i="1" dirty="0">
              <a:effectLst/>
              <a:ea typeface="Calibri" panose="020F0502020204030204" pitchFamily="34" charset="0"/>
              <a:cs typeface="Arial" panose="020B0604020202020204" pitchFamily="34" charset="0"/>
            </a:endParaRPr>
          </a:p>
        </p:txBody>
      </p:sp>
      <p:sp>
        <p:nvSpPr>
          <p:cNvPr id="14" name="TextBox 13"/>
          <p:cNvSpPr txBox="1"/>
          <p:nvPr/>
        </p:nvSpPr>
        <p:spPr>
          <a:xfrm>
            <a:off x="261311" y="2807297"/>
            <a:ext cx="5155633" cy="612224"/>
          </a:xfrm>
          <a:prstGeom prst="roundRect">
            <a:avLst/>
          </a:prstGeom>
          <a:solidFill>
            <a:schemeClr val="accent2">
              <a:lumMod val="20000"/>
              <a:lumOff val="80000"/>
            </a:schemeClr>
          </a:solidFill>
          <a:ln w="28575">
            <a:solidFill>
              <a:srgbClr val="00A897"/>
            </a:solidFill>
          </a:ln>
        </p:spPr>
        <p:txBody>
          <a:bodyPr wrap="square" rtlCol="0">
            <a:spAutoFit/>
          </a:bodyPr>
          <a:lstStyle/>
          <a:p>
            <a:pPr>
              <a:lnSpc>
                <a:spcPct val="107000"/>
              </a:lnSpc>
              <a:spcAft>
                <a:spcPts val="0"/>
              </a:spcAft>
            </a:pPr>
            <a:r>
              <a:rPr lang="en-GB" sz="1400" dirty="0">
                <a:ea typeface="Calibri" panose="020F0502020204030204" pitchFamily="34" charset="0"/>
                <a:cs typeface="Arial" panose="020B0604020202020204" pitchFamily="34" charset="0"/>
              </a:rPr>
              <a:t>A to Z service directory for all residents, Newham specific with contact details. </a:t>
            </a:r>
            <a:endParaRPr lang="en-GB" sz="1400" dirty="0">
              <a:effectLst/>
              <a:ea typeface="Calibri" panose="020F0502020204030204" pitchFamily="34" charset="0"/>
              <a:cs typeface="Arial" panose="020B0604020202020204" pitchFamily="34" charset="0"/>
            </a:endParaRPr>
          </a:p>
        </p:txBody>
      </p:sp>
      <p:sp>
        <p:nvSpPr>
          <p:cNvPr id="13" name="TextBox 12"/>
          <p:cNvSpPr txBox="1"/>
          <p:nvPr/>
        </p:nvSpPr>
        <p:spPr>
          <a:xfrm>
            <a:off x="7077284" y="3498715"/>
            <a:ext cx="4973518" cy="817245"/>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cs typeface="Arial" panose="020B0604020202020204" pitchFamily="34" charset="0"/>
              </a:rPr>
              <a:t>In order to have dementia friendly environment, people need to be educated about it and how people can help the person with dementia and their carer. </a:t>
            </a: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830" b="100000" l="0" r="100000">
                        <a14:foregroundMark x1="17703" y1="24481" x2="17703" y2="24481"/>
                        <a14:foregroundMark x1="54067" y1="41079" x2="54067" y2="41079"/>
                        <a14:foregroundMark x1="14833" y1="58091" x2="14833" y2="58091"/>
                        <a14:foregroundMark x1="84689" y1="53527" x2="84689" y2="53527"/>
                        <a14:foregroundMark x1="24402" y1="67635" x2="24402" y2="67635"/>
                        <a14:foregroundMark x1="50239" y1="82988" x2="50239" y2="82988"/>
                        <a14:foregroundMark x1="22010" y1="82573" x2="22010" y2="82573"/>
                      </a14:backgroundRemoval>
                    </a14:imgEffect>
                  </a14:imgLayer>
                </a14:imgProps>
              </a:ext>
              <a:ext uri="{28A0092B-C50C-407E-A947-70E740481C1C}">
                <a14:useLocalDpi xmlns:a14="http://schemas.microsoft.com/office/drawing/2010/main" val="0"/>
              </a:ext>
            </a:extLst>
          </a:blip>
          <a:stretch>
            <a:fillRect/>
          </a:stretch>
        </p:blipFill>
        <p:spPr>
          <a:xfrm>
            <a:off x="5726495" y="3487335"/>
            <a:ext cx="882309" cy="1013677"/>
          </a:xfrm>
          <a:prstGeom prst="rect">
            <a:avLst/>
          </a:prstGeom>
        </p:spPr>
      </p:pic>
      <p:sp>
        <p:nvSpPr>
          <p:cNvPr id="16" name="TextBox 15"/>
          <p:cNvSpPr txBox="1"/>
          <p:nvPr/>
        </p:nvSpPr>
        <p:spPr>
          <a:xfrm>
            <a:off x="4349800" y="5123731"/>
            <a:ext cx="2433907" cy="578882"/>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cs typeface="Arial" panose="020B0604020202020204" pitchFamily="34" charset="0"/>
              </a:rPr>
              <a:t>Can we add a ‘bereavement support’ group/table/bench… </a:t>
            </a:r>
          </a:p>
        </p:txBody>
      </p:sp>
      <p:sp>
        <p:nvSpPr>
          <p:cNvPr id="23" name="TextBox 22"/>
          <p:cNvSpPr txBox="1"/>
          <p:nvPr/>
        </p:nvSpPr>
        <p:spPr>
          <a:xfrm>
            <a:off x="3777363" y="5792261"/>
            <a:ext cx="8232657" cy="817245"/>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cs typeface="Arial" panose="020B0604020202020204" pitchFamily="34" charset="0"/>
              </a:rPr>
              <a:t>I am of the opinion, each individual diagnosed with dementia", will present with being at a different stage of the disease. Hence, not all diagnosed individuals will have the ability to be digitally confident; as such wouldn't it be essential to plan around the individual's confidence/competence ability or not?</a:t>
            </a:r>
          </a:p>
        </p:txBody>
      </p:sp>
      <p:sp>
        <p:nvSpPr>
          <p:cNvPr id="24" name="TextBox 23"/>
          <p:cNvSpPr txBox="1"/>
          <p:nvPr/>
        </p:nvSpPr>
        <p:spPr>
          <a:xfrm>
            <a:off x="6844324" y="4407125"/>
            <a:ext cx="5152572" cy="1293971"/>
          </a:xfrm>
          <a:prstGeom prst="roundRect">
            <a:avLst/>
          </a:prstGeom>
          <a:solidFill>
            <a:schemeClr val="accent2">
              <a:lumMod val="20000"/>
              <a:lumOff val="80000"/>
            </a:schemeClr>
          </a:solidFill>
          <a:ln w="28575">
            <a:solidFill>
              <a:srgbClr val="00A897"/>
            </a:solidFill>
          </a:ln>
        </p:spPr>
        <p:txBody>
          <a:bodyPr wrap="square" rtlCol="0">
            <a:spAutoFit/>
          </a:bodyPr>
          <a:lstStyle/>
          <a:p>
            <a:pPr lvl="0"/>
            <a:r>
              <a:rPr lang="en-GB" sz="1400" i="1" dirty="0"/>
              <a:t>Early [Dementia] diagnosis is essential and knowledge about symptoms is important;</a:t>
            </a:r>
          </a:p>
          <a:p>
            <a:pPr lvl="0"/>
            <a:r>
              <a:rPr lang="en-GB" sz="1400" i="1" dirty="0"/>
              <a:t> we want to be supported to continue to do the things that are important to us to enable us to stay living at home as long as possible.</a:t>
            </a:r>
            <a:endParaRPr lang="en-GB" sz="1400" i="1" dirty="0">
              <a:cs typeface="Arial" panose="020B0604020202020204" pitchFamily="34" charset="0"/>
            </a:endParaRPr>
          </a:p>
        </p:txBody>
      </p:sp>
      <p:sp>
        <p:nvSpPr>
          <p:cNvPr id="25" name="TextBox 24"/>
          <p:cNvSpPr txBox="1"/>
          <p:nvPr/>
        </p:nvSpPr>
        <p:spPr>
          <a:xfrm>
            <a:off x="279358" y="4247319"/>
            <a:ext cx="5062663" cy="578882"/>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t>That is an excellent idea! I suffer from chronic sciatica and would welcome the courses to help manage the pain</a:t>
            </a:r>
            <a:endParaRPr lang="en-GB" sz="1400" i="1" dirty="0">
              <a:cs typeface="Arial" panose="020B0604020202020204" pitchFamily="34" charset="0"/>
            </a:endParaRPr>
          </a:p>
        </p:txBody>
      </p:sp>
      <p:sp>
        <p:nvSpPr>
          <p:cNvPr id="27" name="TextBox 26"/>
          <p:cNvSpPr txBox="1"/>
          <p:nvPr/>
        </p:nvSpPr>
        <p:spPr>
          <a:xfrm>
            <a:off x="6419289" y="2081075"/>
            <a:ext cx="5685765" cy="1293971"/>
          </a:xfrm>
          <a:prstGeom prst="roundRect">
            <a:avLst/>
          </a:prstGeom>
          <a:solidFill>
            <a:schemeClr val="accent2">
              <a:lumMod val="20000"/>
              <a:lumOff val="80000"/>
            </a:schemeClr>
          </a:solidFill>
          <a:ln w="28575">
            <a:solidFill>
              <a:srgbClr val="00A897"/>
            </a:solidFill>
          </a:ln>
        </p:spPr>
        <p:txBody>
          <a:bodyPr wrap="square" rtlCol="0">
            <a:spAutoFit/>
          </a:bodyPr>
          <a:lstStyle/>
          <a:p>
            <a:r>
              <a:rPr lang="en-GB" sz="1400" i="1" dirty="0"/>
              <a:t>In the early 80’s (when I trained as a nurse!), there were Geriatric Health Visitors who made a huge contribution to the prevention elements of elderly care. Their training was very similar to HVs who worked with children, but obviously their clinical work was focused on maintaining quality of life and independence for elderly patients</a:t>
            </a:r>
            <a:endParaRPr lang="en-GB" sz="1400" i="1" dirty="0">
              <a:cs typeface="Arial" panose="020B0604020202020204" pitchFamily="34" charset="0"/>
            </a:endParaRPr>
          </a:p>
        </p:txBody>
      </p:sp>
    </p:spTree>
    <p:extLst>
      <p:ext uri="{BB962C8B-B14F-4D97-AF65-F5344CB8AC3E}">
        <p14:creationId xmlns:p14="http://schemas.microsoft.com/office/powerpoint/2010/main" val="3356228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1023"/>
            <a:ext cx="10515600" cy="732155"/>
          </a:xfrm>
        </p:spPr>
        <p:txBody>
          <a:bodyPr>
            <a:normAutofit/>
          </a:bodyPr>
          <a:lstStyle/>
          <a:p>
            <a:pPr algn="ctr"/>
            <a:r>
              <a:rPr lang="en-GB" b="1" dirty="0">
                <a:latin typeface="+mn-lt"/>
              </a:rPr>
              <a:t>Characteristics of Survey Participants</a:t>
            </a:r>
          </a:p>
        </p:txBody>
      </p:sp>
      <p:sp>
        <p:nvSpPr>
          <p:cNvPr id="4" name="Slide Number Placeholder 3"/>
          <p:cNvSpPr>
            <a:spLocks noGrp="1"/>
          </p:cNvSpPr>
          <p:nvPr>
            <p:ph type="sldNum" sz="quarter" idx="12"/>
          </p:nvPr>
        </p:nvSpPr>
        <p:spPr/>
        <p:txBody>
          <a:bodyPr/>
          <a:lstStyle/>
          <a:p>
            <a:fld id="{7476A474-E995-4CFF-B637-3E06DD65BD29}" type="slidenum">
              <a:rPr lang="en-GB" dirty="0" smtClean="0"/>
              <a:t>52</a:t>
            </a:fld>
            <a:endParaRPr lang="en-GB" dirty="0"/>
          </a:p>
        </p:txBody>
      </p:sp>
    </p:spTree>
    <p:extLst>
      <p:ext uri="{BB962C8B-B14F-4D97-AF65-F5344CB8AC3E}">
        <p14:creationId xmlns:p14="http://schemas.microsoft.com/office/powerpoint/2010/main" val="4118543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223229890"/>
              </p:ext>
            </p:extLst>
          </p:nvPr>
        </p:nvGraphicFramePr>
        <p:xfrm>
          <a:off x="641684" y="1632858"/>
          <a:ext cx="4777481" cy="39257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71450" y="555625"/>
            <a:ext cx="10515600" cy="698501"/>
          </a:xfrm>
        </p:spPr>
        <p:txBody>
          <a:bodyPr>
            <a:normAutofit/>
          </a:bodyPr>
          <a:lstStyle/>
          <a:p>
            <a:r>
              <a:rPr lang="en-GB" sz="3200" b="1" dirty="0">
                <a:solidFill>
                  <a:schemeClr val="bg1"/>
                </a:solidFill>
                <a:latin typeface="+mn-lt"/>
              </a:rPr>
              <a:t>Respondents: Age and Gender</a:t>
            </a:r>
          </a:p>
        </p:txBody>
      </p:sp>
      <p:graphicFrame>
        <p:nvGraphicFramePr>
          <p:cNvPr id="9" name="Chart 8"/>
          <p:cNvGraphicFramePr>
            <a:graphicFrameLocks/>
          </p:cNvGraphicFramePr>
          <p:nvPr>
            <p:extLst>
              <p:ext uri="{D42A27DB-BD31-4B8C-83A1-F6EECF244321}">
                <p14:modId xmlns:p14="http://schemas.microsoft.com/office/powerpoint/2010/main" val="452592800"/>
              </p:ext>
            </p:extLst>
          </p:nvPr>
        </p:nvGraphicFramePr>
        <p:xfrm>
          <a:off x="6665494" y="1632858"/>
          <a:ext cx="5395877" cy="392573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967790" y="5677018"/>
            <a:ext cx="6673516" cy="830997"/>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t>The highest number of respondents fell between the categories of 50-59 and 60-69 with 739 females, 718 males, 5 non-binary and 11 who prefer to self-describe.</a:t>
            </a:r>
          </a:p>
        </p:txBody>
      </p:sp>
    </p:spTree>
    <p:extLst>
      <p:ext uri="{BB962C8B-B14F-4D97-AF65-F5344CB8AC3E}">
        <p14:creationId xmlns:p14="http://schemas.microsoft.com/office/powerpoint/2010/main" val="2953185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325" y="595313"/>
            <a:ext cx="10515600" cy="682626"/>
          </a:xfrm>
        </p:spPr>
        <p:txBody>
          <a:bodyPr>
            <a:normAutofit/>
          </a:bodyPr>
          <a:lstStyle/>
          <a:p>
            <a:r>
              <a:rPr lang="en-GB" sz="3200" dirty="0">
                <a:solidFill>
                  <a:schemeClr val="bg1"/>
                </a:solidFill>
                <a:latin typeface="+mn-lt"/>
              </a:rPr>
              <a:t>Respondents: Ethnicity</a:t>
            </a:r>
          </a:p>
        </p:txBody>
      </p:sp>
      <p:graphicFrame>
        <p:nvGraphicFramePr>
          <p:cNvPr id="4" name="Chart 3"/>
          <p:cNvGraphicFramePr>
            <a:graphicFrameLocks/>
          </p:cNvGraphicFramePr>
          <p:nvPr>
            <p:extLst>
              <p:ext uri="{D42A27DB-BD31-4B8C-83A1-F6EECF244321}">
                <p14:modId xmlns:p14="http://schemas.microsoft.com/office/powerpoint/2010/main" val="1070297083"/>
              </p:ext>
            </p:extLst>
          </p:nvPr>
        </p:nvGraphicFramePr>
        <p:xfrm>
          <a:off x="370511" y="1370524"/>
          <a:ext cx="11450977" cy="46537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75811" y="6145307"/>
            <a:ext cx="6906126" cy="584775"/>
          </a:xfrm>
          <a:prstGeom prst="rect">
            <a:avLst/>
          </a:prstGeom>
          <a:noFill/>
          <a:ln>
            <a:solidFill>
              <a:schemeClr val="tx1"/>
            </a:solidFill>
          </a:ln>
        </p:spPr>
        <p:txBody>
          <a:bodyPr wrap="square" rtlCol="0">
            <a:spAutoFit/>
          </a:bodyPr>
          <a:lstStyle/>
          <a:p>
            <a:pPr algn="ctr"/>
            <a:r>
              <a:rPr lang="en-GB" sz="1600" dirty="0"/>
              <a:t>The highest number of respondents were from White ethnic backgrounds, followed by Asian and Black ethnic backgrounds.</a:t>
            </a:r>
          </a:p>
        </p:txBody>
      </p:sp>
    </p:spTree>
    <p:extLst>
      <p:ext uri="{BB962C8B-B14F-4D97-AF65-F5344CB8AC3E}">
        <p14:creationId xmlns:p14="http://schemas.microsoft.com/office/powerpoint/2010/main" val="3768676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2887" y="611187"/>
            <a:ext cx="7237413" cy="619126"/>
          </a:xfrm>
        </p:spPr>
        <p:txBody>
          <a:bodyPr>
            <a:normAutofit/>
          </a:bodyPr>
          <a:lstStyle/>
          <a:p>
            <a:r>
              <a:rPr lang="en-GB" sz="3200" b="1" dirty="0">
                <a:solidFill>
                  <a:schemeClr val="bg1"/>
                </a:solidFill>
                <a:latin typeface="+mn-lt"/>
              </a:rPr>
              <a:t>Respondents: Sexuality</a:t>
            </a:r>
          </a:p>
        </p:txBody>
      </p:sp>
      <p:sp>
        <p:nvSpPr>
          <p:cNvPr id="12" name="TextBox 11"/>
          <p:cNvSpPr txBox="1"/>
          <p:nvPr/>
        </p:nvSpPr>
        <p:spPr>
          <a:xfrm>
            <a:off x="332874" y="1537092"/>
            <a:ext cx="4662948" cy="400110"/>
          </a:xfrm>
          <a:prstGeom prst="rect">
            <a:avLst/>
          </a:prstGeom>
          <a:noFill/>
        </p:spPr>
        <p:txBody>
          <a:bodyPr wrap="square" rtlCol="0">
            <a:spAutoFit/>
          </a:bodyPr>
          <a:lstStyle/>
          <a:p>
            <a:r>
              <a:rPr lang="en-GB" sz="2000" dirty="0">
                <a:cs typeface="Arial" panose="020B0604020202020204" pitchFamily="34" charset="0"/>
              </a:rPr>
              <a:t>Do you identify as:</a:t>
            </a:r>
          </a:p>
        </p:txBody>
      </p:sp>
      <p:graphicFrame>
        <p:nvGraphicFramePr>
          <p:cNvPr id="13" name="Table 12"/>
          <p:cNvGraphicFramePr>
            <a:graphicFrameLocks noGrp="1"/>
          </p:cNvGraphicFramePr>
          <p:nvPr>
            <p:extLst>
              <p:ext uri="{D42A27DB-BD31-4B8C-83A1-F6EECF244321}">
                <p14:modId xmlns:p14="http://schemas.microsoft.com/office/powerpoint/2010/main" val="159708545"/>
              </p:ext>
            </p:extLst>
          </p:nvPr>
        </p:nvGraphicFramePr>
        <p:xfrm>
          <a:off x="389777" y="1998050"/>
          <a:ext cx="6620622" cy="3169920"/>
        </p:xfrm>
        <a:graphic>
          <a:graphicData uri="http://schemas.openxmlformats.org/drawingml/2006/table">
            <a:tbl>
              <a:tblPr firstRow="1" bandRow="1">
                <a:tableStyleId>{5940675A-B579-460E-94D1-54222C63F5DA}</a:tableStyleId>
              </a:tblPr>
              <a:tblGrid>
                <a:gridCol w="4559212">
                  <a:extLst>
                    <a:ext uri="{9D8B030D-6E8A-4147-A177-3AD203B41FA5}">
                      <a16:colId xmlns:a16="http://schemas.microsoft.com/office/drawing/2014/main" val="3475180212"/>
                    </a:ext>
                  </a:extLst>
                </a:gridCol>
                <a:gridCol w="1122948">
                  <a:extLst>
                    <a:ext uri="{9D8B030D-6E8A-4147-A177-3AD203B41FA5}">
                      <a16:colId xmlns:a16="http://schemas.microsoft.com/office/drawing/2014/main" val="3022288818"/>
                    </a:ext>
                  </a:extLst>
                </a:gridCol>
                <a:gridCol w="938462">
                  <a:extLst>
                    <a:ext uri="{9D8B030D-6E8A-4147-A177-3AD203B41FA5}">
                      <a16:colId xmlns:a16="http://schemas.microsoft.com/office/drawing/2014/main" val="3277173737"/>
                    </a:ext>
                  </a:extLst>
                </a:gridCol>
              </a:tblGrid>
              <a:tr h="370840">
                <a:tc>
                  <a:txBody>
                    <a:bodyPr/>
                    <a:lstStyle/>
                    <a:p>
                      <a:endParaRPr lang="en-GB" sz="2000">
                        <a:solidFill>
                          <a:schemeClr val="bg1"/>
                        </a:solidFill>
                        <a:latin typeface="+mn-lt"/>
                        <a:cs typeface="Arial" panose="020B0604020202020204" pitchFamily="34" charset="0"/>
                      </a:endParaRPr>
                    </a:p>
                  </a:txBody>
                  <a:tcPr>
                    <a:solidFill>
                      <a:srgbClr val="00A897"/>
                    </a:solidFill>
                  </a:tcPr>
                </a:tc>
                <a:tc>
                  <a:txBody>
                    <a:bodyPr/>
                    <a:lstStyle/>
                    <a:p>
                      <a:r>
                        <a:rPr lang="en-GB" sz="2000">
                          <a:solidFill>
                            <a:schemeClr val="bg1"/>
                          </a:solidFill>
                          <a:latin typeface="+mn-lt"/>
                          <a:cs typeface="Arial" panose="020B0604020202020204" pitchFamily="34" charset="0"/>
                        </a:rPr>
                        <a:t>Number</a:t>
                      </a:r>
                    </a:p>
                  </a:txBody>
                  <a:tcPr>
                    <a:solidFill>
                      <a:srgbClr val="00A897"/>
                    </a:solidFill>
                  </a:tcPr>
                </a:tc>
                <a:tc>
                  <a:txBody>
                    <a:bodyPr/>
                    <a:lstStyle/>
                    <a:p>
                      <a:r>
                        <a:rPr lang="en-GB" sz="2000">
                          <a:solidFill>
                            <a:schemeClr val="bg1"/>
                          </a:solidFill>
                          <a:latin typeface="+mn-lt"/>
                          <a:cs typeface="Arial" panose="020B0604020202020204" pitchFamily="34" charset="0"/>
                        </a:rPr>
                        <a:t>%</a:t>
                      </a:r>
                    </a:p>
                  </a:txBody>
                  <a:tcPr>
                    <a:solidFill>
                      <a:srgbClr val="00A897"/>
                    </a:solidFill>
                  </a:tcPr>
                </a:tc>
                <a:extLst>
                  <a:ext uri="{0D108BD9-81ED-4DB2-BD59-A6C34878D82A}">
                    <a16:rowId xmlns:a16="http://schemas.microsoft.com/office/drawing/2014/main" val="4091637330"/>
                  </a:ext>
                </a:extLst>
              </a:tr>
              <a:tr h="370840">
                <a:tc>
                  <a:txBody>
                    <a:bodyPr/>
                    <a:lstStyle/>
                    <a:p>
                      <a:r>
                        <a:rPr lang="en-GB" sz="2000">
                          <a:latin typeface="+mn-lt"/>
                          <a:cs typeface="Arial" panose="020B0604020202020204" pitchFamily="34" charset="0"/>
                        </a:rPr>
                        <a:t>Heterosexual</a:t>
                      </a:r>
                      <a:r>
                        <a:rPr lang="en-GB" sz="2000" baseline="0">
                          <a:latin typeface="+mn-lt"/>
                          <a:cs typeface="Arial" panose="020B0604020202020204" pitchFamily="34" charset="0"/>
                        </a:rPr>
                        <a:t> / Straight</a:t>
                      </a:r>
                      <a:endParaRPr lang="en-GB" sz="2000">
                        <a:latin typeface="+mn-lt"/>
                        <a:cs typeface="Arial" panose="020B0604020202020204" pitchFamily="34" charset="0"/>
                      </a:endParaRPr>
                    </a:p>
                  </a:txBody>
                  <a:tcPr/>
                </a:tc>
                <a:tc>
                  <a:txBody>
                    <a:bodyPr/>
                    <a:lstStyle/>
                    <a:p>
                      <a:r>
                        <a:rPr lang="en-GB" sz="2000">
                          <a:latin typeface="+mn-lt"/>
                          <a:cs typeface="Arial" panose="020B0604020202020204" pitchFamily="34" charset="0"/>
                        </a:rPr>
                        <a:t>160</a:t>
                      </a:r>
                    </a:p>
                  </a:txBody>
                  <a:tcPr/>
                </a:tc>
                <a:tc>
                  <a:txBody>
                    <a:bodyPr/>
                    <a:lstStyle/>
                    <a:p>
                      <a:r>
                        <a:rPr lang="en-GB" sz="2000">
                          <a:latin typeface="+mn-lt"/>
                          <a:cs typeface="Arial" panose="020B0604020202020204" pitchFamily="34" charset="0"/>
                        </a:rPr>
                        <a:t>11%</a:t>
                      </a:r>
                    </a:p>
                  </a:txBody>
                  <a:tcPr/>
                </a:tc>
                <a:extLst>
                  <a:ext uri="{0D108BD9-81ED-4DB2-BD59-A6C34878D82A}">
                    <a16:rowId xmlns:a16="http://schemas.microsoft.com/office/drawing/2014/main" val="2562432842"/>
                  </a:ext>
                </a:extLst>
              </a:tr>
              <a:tr h="370840">
                <a:tc>
                  <a:txBody>
                    <a:bodyPr/>
                    <a:lstStyle/>
                    <a:p>
                      <a:r>
                        <a:rPr lang="en-GB" sz="2000">
                          <a:latin typeface="+mn-lt"/>
                          <a:cs typeface="Arial" panose="020B0604020202020204" pitchFamily="34" charset="0"/>
                        </a:rPr>
                        <a:t>Bisexual</a:t>
                      </a:r>
                    </a:p>
                  </a:txBody>
                  <a:tcPr/>
                </a:tc>
                <a:tc>
                  <a:txBody>
                    <a:bodyPr/>
                    <a:lstStyle/>
                    <a:p>
                      <a:r>
                        <a:rPr lang="en-GB" sz="2000">
                          <a:latin typeface="+mn-lt"/>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mn-lt"/>
                          <a:cs typeface="Arial" panose="020B0604020202020204" pitchFamily="34" charset="0"/>
                        </a:rPr>
                        <a:t>&lt;0.5%</a:t>
                      </a:r>
                    </a:p>
                  </a:txBody>
                  <a:tcPr/>
                </a:tc>
                <a:extLst>
                  <a:ext uri="{0D108BD9-81ED-4DB2-BD59-A6C34878D82A}">
                    <a16:rowId xmlns:a16="http://schemas.microsoft.com/office/drawing/2014/main" val="2223923051"/>
                  </a:ext>
                </a:extLst>
              </a:tr>
              <a:tr h="370840">
                <a:tc>
                  <a:txBody>
                    <a:bodyPr/>
                    <a:lstStyle/>
                    <a:p>
                      <a:r>
                        <a:rPr lang="en-GB" sz="2000" dirty="0">
                          <a:latin typeface="+mn-lt"/>
                          <a:cs typeface="Arial" panose="020B0604020202020204" pitchFamily="34" charset="0"/>
                        </a:rPr>
                        <a:t>Gay Woman / Lesbian</a:t>
                      </a:r>
                    </a:p>
                  </a:txBody>
                  <a:tcPr/>
                </a:tc>
                <a:tc>
                  <a:txBody>
                    <a:bodyPr/>
                    <a:lstStyle/>
                    <a:p>
                      <a:r>
                        <a:rPr lang="en-GB" sz="2000">
                          <a:latin typeface="+mn-lt"/>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latin typeface="+mn-lt"/>
                          <a:cs typeface="Arial" panose="020B0604020202020204" pitchFamily="34" charset="0"/>
                        </a:rPr>
                        <a:t>&lt;0.5%</a:t>
                      </a:r>
                    </a:p>
                  </a:txBody>
                  <a:tcPr/>
                </a:tc>
                <a:extLst>
                  <a:ext uri="{0D108BD9-81ED-4DB2-BD59-A6C34878D82A}">
                    <a16:rowId xmlns:a16="http://schemas.microsoft.com/office/drawing/2014/main" val="4108006150"/>
                  </a:ext>
                </a:extLst>
              </a:tr>
              <a:tr h="370840">
                <a:tc>
                  <a:txBody>
                    <a:bodyPr/>
                    <a:lstStyle/>
                    <a:p>
                      <a:r>
                        <a:rPr lang="en-GB" sz="2000" dirty="0">
                          <a:latin typeface="+mn-lt"/>
                          <a:cs typeface="Arial" panose="020B0604020202020204" pitchFamily="34" charset="0"/>
                        </a:rPr>
                        <a:t>Gay Man</a:t>
                      </a:r>
                    </a:p>
                  </a:txBody>
                  <a:tcPr/>
                </a:tc>
                <a:tc>
                  <a:txBody>
                    <a:bodyPr/>
                    <a:lstStyle/>
                    <a:p>
                      <a:r>
                        <a:rPr lang="en-GB" sz="2000">
                          <a:latin typeface="+mn-lt"/>
                          <a:cs typeface="Arial" panose="020B0604020202020204" pitchFamily="34" charset="0"/>
                        </a:rPr>
                        <a:t>8</a:t>
                      </a:r>
                    </a:p>
                  </a:txBody>
                  <a:tcPr/>
                </a:tc>
                <a:tc>
                  <a:txBody>
                    <a:bodyPr/>
                    <a:lstStyle/>
                    <a:p>
                      <a:r>
                        <a:rPr lang="en-GB" sz="2000">
                          <a:latin typeface="+mn-lt"/>
                          <a:cs typeface="Arial" panose="020B0604020202020204" pitchFamily="34" charset="0"/>
                        </a:rPr>
                        <a:t>0.5%</a:t>
                      </a:r>
                    </a:p>
                  </a:txBody>
                  <a:tcPr/>
                </a:tc>
                <a:extLst>
                  <a:ext uri="{0D108BD9-81ED-4DB2-BD59-A6C34878D82A}">
                    <a16:rowId xmlns:a16="http://schemas.microsoft.com/office/drawing/2014/main" val="1131018937"/>
                  </a:ext>
                </a:extLst>
              </a:tr>
              <a:tr h="370840">
                <a:tc>
                  <a:txBody>
                    <a:bodyPr/>
                    <a:lstStyle/>
                    <a:p>
                      <a:r>
                        <a:rPr lang="en-GB" sz="2000" dirty="0">
                          <a:latin typeface="+mn-lt"/>
                          <a:cs typeface="Arial" panose="020B0604020202020204" pitchFamily="34" charset="0"/>
                        </a:rPr>
                        <a:t>Prefer</a:t>
                      </a:r>
                      <a:r>
                        <a:rPr lang="en-GB" sz="2000" baseline="0" dirty="0">
                          <a:latin typeface="+mn-lt"/>
                          <a:cs typeface="Arial" panose="020B0604020202020204" pitchFamily="34" charset="0"/>
                        </a:rPr>
                        <a:t> to Self-Describe</a:t>
                      </a:r>
                      <a:endParaRPr lang="en-GB" sz="2000" dirty="0">
                        <a:latin typeface="+mn-lt"/>
                        <a:cs typeface="Arial" panose="020B0604020202020204" pitchFamily="34" charset="0"/>
                      </a:endParaRPr>
                    </a:p>
                  </a:txBody>
                  <a:tcPr/>
                </a:tc>
                <a:tc>
                  <a:txBody>
                    <a:bodyPr/>
                    <a:lstStyle/>
                    <a:p>
                      <a:r>
                        <a:rPr lang="en-GB" sz="2000">
                          <a:latin typeface="+mn-lt"/>
                          <a:cs typeface="Arial" panose="020B0604020202020204" pitchFamily="34" charset="0"/>
                        </a:rPr>
                        <a:t>0</a:t>
                      </a:r>
                    </a:p>
                  </a:txBody>
                  <a:tcPr/>
                </a:tc>
                <a:tc>
                  <a:txBody>
                    <a:bodyPr/>
                    <a:lstStyle/>
                    <a:p>
                      <a:r>
                        <a:rPr lang="en-GB" sz="2000">
                          <a:latin typeface="+mn-lt"/>
                          <a:cs typeface="Arial" panose="020B0604020202020204" pitchFamily="34" charset="0"/>
                        </a:rPr>
                        <a:t>0%</a:t>
                      </a:r>
                    </a:p>
                  </a:txBody>
                  <a:tcPr/>
                </a:tc>
                <a:extLst>
                  <a:ext uri="{0D108BD9-81ED-4DB2-BD59-A6C34878D82A}">
                    <a16:rowId xmlns:a16="http://schemas.microsoft.com/office/drawing/2014/main" val="3034540965"/>
                  </a:ext>
                </a:extLst>
              </a:tr>
              <a:tr h="370840">
                <a:tc>
                  <a:txBody>
                    <a:bodyPr/>
                    <a:lstStyle/>
                    <a:p>
                      <a:r>
                        <a:rPr lang="en-GB" sz="2000" dirty="0">
                          <a:latin typeface="+mn-lt"/>
                          <a:cs typeface="Arial" panose="020B0604020202020204" pitchFamily="34" charset="0"/>
                        </a:rPr>
                        <a:t>Prefer Not to Say / No Response</a:t>
                      </a:r>
                    </a:p>
                  </a:txBody>
                  <a:tcPr/>
                </a:tc>
                <a:tc>
                  <a:txBody>
                    <a:bodyPr/>
                    <a:lstStyle/>
                    <a:p>
                      <a:r>
                        <a:rPr lang="en-GB" sz="2000">
                          <a:latin typeface="+mn-lt"/>
                          <a:cs typeface="Arial" panose="020B0604020202020204" pitchFamily="34" charset="0"/>
                        </a:rPr>
                        <a:t>1323</a:t>
                      </a:r>
                    </a:p>
                  </a:txBody>
                  <a:tcPr/>
                </a:tc>
                <a:tc>
                  <a:txBody>
                    <a:bodyPr/>
                    <a:lstStyle/>
                    <a:p>
                      <a:r>
                        <a:rPr lang="en-GB" sz="2000">
                          <a:latin typeface="+mn-lt"/>
                          <a:cs typeface="Arial" panose="020B0604020202020204" pitchFamily="34" charset="0"/>
                        </a:rPr>
                        <a:t>88%</a:t>
                      </a:r>
                    </a:p>
                  </a:txBody>
                  <a:tcPr/>
                </a:tc>
                <a:extLst>
                  <a:ext uri="{0D108BD9-81ED-4DB2-BD59-A6C34878D82A}">
                    <a16:rowId xmlns:a16="http://schemas.microsoft.com/office/drawing/2014/main" val="2033614846"/>
                  </a:ext>
                </a:extLst>
              </a:tr>
              <a:tr h="370840">
                <a:tc>
                  <a:txBody>
                    <a:bodyPr/>
                    <a:lstStyle/>
                    <a:p>
                      <a:r>
                        <a:rPr lang="en-GB" sz="2000" dirty="0">
                          <a:latin typeface="+mn-lt"/>
                          <a:cs typeface="Arial" panose="020B0604020202020204" pitchFamily="34" charset="0"/>
                        </a:rPr>
                        <a:t>Total</a:t>
                      </a:r>
                    </a:p>
                  </a:txBody>
                  <a:tcPr/>
                </a:tc>
                <a:tc>
                  <a:txBody>
                    <a:bodyPr/>
                    <a:lstStyle/>
                    <a:p>
                      <a:r>
                        <a:rPr lang="en-GB" sz="2000">
                          <a:latin typeface="+mn-lt"/>
                          <a:cs typeface="Arial" panose="020B0604020202020204" pitchFamily="34" charset="0"/>
                        </a:rPr>
                        <a:t>1500</a:t>
                      </a:r>
                    </a:p>
                  </a:txBody>
                  <a:tcPr/>
                </a:tc>
                <a:tc>
                  <a:txBody>
                    <a:bodyPr/>
                    <a:lstStyle/>
                    <a:p>
                      <a:r>
                        <a:rPr lang="en-GB" sz="2000" dirty="0">
                          <a:latin typeface="+mn-lt"/>
                          <a:cs typeface="Arial" panose="020B0604020202020204" pitchFamily="34" charset="0"/>
                        </a:rPr>
                        <a:t>100%</a:t>
                      </a:r>
                    </a:p>
                  </a:txBody>
                  <a:tcPr/>
                </a:tc>
                <a:extLst>
                  <a:ext uri="{0D108BD9-81ED-4DB2-BD59-A6C34878D82A}">
                    <a16:rowId xmlns:a16="http://schemas.microsoft.com/office/drawing/2014/main" val="3336484188"/>
                  </a:ext>
                </a:extLst>
              </a:tr>
            </a:tbl>
          </a:graphicData>
        </a:graphic>
      </p:graphicFrame>
      <p:pic>
        <p:nvPicPr>
          <p:cNvPr id="7" name="Picture 6"/>
          <p:cNvPicPr>
            <a:picLocks noChangeAspect="1"/>
          </p:cNvPicPr>
          <p:nvPr/>
        </p:nvPicPr>
        <p:blipFill rotWithShape="1">
          <a:blip r:embed="rId3"/>
          <a:srcRect l="33712"/>
          <a:stretch/>
        </p:blipFill>
        <p:spPr>
          <a:xfrm>
            <a:off x="7133526" y="1457500"/>
            <a:ext cx="4836379" cy="4032506"/>
          </a:xfrm>
          <a:prstGeom prst="rect">
            <a:avLst/>
          </a:prstGeom>
        </p:spPr>
      </p:pic>
      <p:sp>
        <p:nvSpPr>
          <p:cNvPr id="2" name="TextBox 1"/>
          <p:cNvSpPr txBox="1"/>
          <p:nvPr/>
        </p:nvSpPr>
        <p:spPr>
          <a:xfrm>
            <a:off x="242887" y="5490006"/>
            <a:ext cx="11467850" cy="523220"/>
          </a:xfrm>
          <a:prstGeom prst="rect">
            <a:avLst/>
          </a:prstGeom>
          <a:solidFill>
            <a:schemeClr val="bg1"/>
          </a:solidFill>
          <a:ln>
            <a:solidFill>
              <a:srgbClr val="92D050"/>
            </a:solidFill>
          </a:ln>
        </p:spPr>
        <p:txBody>
          <a:bodyPr wrap="square" rtlCol="0">
            <a:spAutoFit/>
          </a:bodyPr>
          <a:lstStyle/>
          <a:p>
            <a:pPr algn="just"/>
            <a:r>
              <a:rPr lang="en-GB" sz="1400" dirty="0"/>
              <a:t>Following resident feedback about the survey questions, a question on sexuality was added to the survey during the data collection. This meant not all respondents had the opportunity to answer this question. Future Ageing Well surveys will collect data on all protected characteristics. </a:t>
            </a:r>
          </a:p>
        </p:txBody>
      </p:sp>
    </p:spTree>
    <p:extLst>
      <p:ext uri="{BB962C8B-B14F-4D97-AF65-F5344CB8AC3E}">
        <p14:creationId xmlns:p14="http://schemas.microsoft.com/office/powerpoint/2010/main" val="4213353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5262" y="515938"/>
            <a:ext cx="10515600" cy="777876"/>
          </a:xfrm>
        </p:spPr>
        <p:txBody>
          <a:bodyPr>
            <a:normAutofit/>
          </a:bodyPr>
          <a:lstStyle/>
          <a:p>
            <a:r>
              <a:rPr lang="en-GB" sz="3200" b="1" dirty="0">
                <a:solidFill>
                  <a:schemeClr val="bg1"/>
                </a:solidFill>
                <a:latin typeface="+mn-lt"/>
              </a:rPr>
              <a:t>Respondents: Disability</a:t>
            </a:r>
          </a:p>
        </p:txBody>
      </p:sp>
      <p:sp>
        <p:nvSpPr>
          <p:cNvPr id="8" name="TextBox 7"/>
          <p:cNvSpPr txBox="1"/>
          <p:nvPr/>
        </p:nvSpPr>
        <p:spPr>
          <a:xfrm>
            <a:off x="195261" y="1512448"/>
            <a:ext cx="4537159" cy="707886"/>
          </a:xfrm>
          <a:prstGeom prst="rect">
            <a:avLst/>
          </a:prstGeom>
          <a:noFill/>
        </p:spPr>
        <p:txBody>
          <a:bodyPr wrap="square" rtlCol="0">
            <a:spAutoFit/>
          </a:bodyPr>
          <a:lstStyle/>
          <a:p>
            <a:r>
              <a:rPr lang="en-GB" sz="2000" dirty="0">
                <a:cs typeface="Arial" panose="020B0604020202020204" pitchFamily="34" charset="0"/>
              </a:rPr>
              <a:t>Do you have a long- standing illness or disability?</a:t>
            </a:r>
          </a:p>
        </p:txBody>
      </p:sp>
      <p:graphicFrame>
        <p:nvGraphicFramePr>
          <p:cNvPr id="2" name="Table 1"/>
          <p:cNvGraphicFramePr>
            <a:graphicFrameLocks noGrp="1"/>
          </p:cNvGraphicFramePr>
          <p:nvPr>
            <p:extLst>
              <p:ext uri="{D42A27DB-BD31-4B8C-83A1-F6EECF244321}">
                <p14:modId xmlns:p14="http://schemas.microsoft.com/office/powerpoint/2010/main" val="3379506173"/>
              </p:ext>
            </p:extLst>
          </p:nvPr>
        </p:nvGraphicFramePr>
        <p:xfrm>
          <a:off x="276726" y="2296623"/>
          <a:ext cx="3733800" cy="1584960"/>
        </p:xfrm>
        <a:graphic>
          <a:graphicData uri="http://schemas.openxmlformats.org/drawingml/2006/table">
            <a:tbl>
              <a:tblPr firstRow="1" bandRow="1">
                <a:tableStyleId>{5940675A-B579-460E-94D1-54222C63F5DA}</a:tableStyleId>
              </a:tblPr>
              <a:tblGrid>
                <a:gridCol w="1462548">
                  <a:extLst>
                    <a:ext uri="{9D8B030D-6E8A-4147-A177-3AD203B41FA5}">
                      <a16:colId xmlns:a16="http://schemas.microsoft.com/office/drawing/2014/main" val="3475180212"/>
                    </a:ext>
                  </a:extLst>
                </a:gridCol>
                <a:gridCol w="1135626">
                  <a:extLst>
                    <a:ext uri="{9D8B030D-6E8A-4147-A177-3AD203B41FA5}">
                      <a16:colId xmlns:a16="http://schemas.microsoft.com/office/drawing/2014/main" val="3022288818"/>
                    </a:ext>
                  </a:extLst>
                </a:gridCol>
                <a:gridCol w="1135626">
                  <a:extLst>
                    <a:ext uri="{9D8B030D-6E8A-4147-A177-3AD203B41FA5}">
                      <a16:colId xmlns:a16="http://schemas.microsoft.com/office/drawing/2014/main" val="3277173737"/>
                    </a:ext>
                  </a:extLst>
                </a:gridCol>
              </a:tblGrid>
              <a:tr h="370840">
                <a:tc>
                  <a:txBody>
                    <a:bodyPr/>
                    <a:lstStyle/>
                    <a:p>
                      <a:endParaRPr lang="en-GB" sz="2000" dirty="0">
                        <a:solidFill>
                          <a:schemeClr val="bg1"/>
                        </a:solidFill>
                        <a:latin typeface="+mn-lt"/>
                        <a:cs typeface="Arial" panose="020B0604020202020204" pitchFamily="34" charset="0"/>
                      </a:endParaRPr>
                    </a:p>
                  </a:txBody>
                  <a:tcPr>
                    <a:solidFill>
                      <a:srgbClr val="00A897"/>
                    </a:solidFill>
                  </a:tcPr>
                </a:tc>
                <a:tc>
                  <a:txBody>
                    <a:bodyPr/>
                    <a:lstStyle/>
                    <a:p>
                      <a:r>
                        <a:rPr lang="en-GB" sz="2000" dirty="0">
                          <a:solidFill>
                            <a:schemeClr val="bg1"/>
                          </a:solidFill>
                          <a:latin typeface="+mn-lt"/>
                          <a:cs typeface="Arial" panose="020B0604020202020204" pitchFamily="34" charset="0"/>
                        </a:rPr>
                        <a:t>Number</a:t>
                      </a:r>
                    </a:p>
                  </a:txBody>
                  <a:tcPr>
                    <a:solidFill>
                      <a:srgbClr val="00A897"/>
                    </a:solidFill>
                  </a:tcPr>
                </a:tc>
                <a:tc>
                  <a:txBody>
                    <a:bodyPr/>
                    <a:lstStyle/>
                    <a:p>
                      <a:r>
                        <a:rPr lang="en-GB" sz="2000">
                          <a:solidFill>
                            <a:schemeClr val="bg1"/>
                          </a:solidFill>
                          <a:latin typeface="+mn-lt"/>
                          <a:cs typeface="Arial" panose="020B0604020202020204" pitchFamily="34" charset="0"/>
                        </a:rPr>
                        <a:t>%</a:t>
                      </a:r>
                    </a:p>
                  </a:txBody>
                  <a:tcPr>
                    <a:solidFill>
                      <a:srgbClr val="00A897"/>
                    </a:solidFill>
                  </a:tcPr>
                </a:tc>
                <a:extLst>
                  <a:ext uri="{0D108BD9-81ED-4DB2-BD59-A6C34878D82A}">
                    <a16:rowId xmlns:a16="http://schemas.microsoft.com/office/drawing/2014/main" val="4091637330"/>
                  </a:ext>
                </a:extLst>
              </a:tr>
              <a:tr h="370840">
                <a:tc>
                  <a:txBody>
                    <a:bodyPr/>
                    <a:lstStyle/>
                    <a:p>
                      <a:r>
                        <a:rPr lang="en-GB" sz="2000">
                          <a:latin typeface="+mn-lt"/>
                          <a:cs typeface="Arial" panose="020B0604020202020204" pitchFamily="34" charset="0"/>
                        </a:rPr>
                        <a:t>Yes</a:t>
                      </a:r>
                    </a:p>
                  </a:txBody>
                  <a:tcPr/>
                </a:tc>
                <a:tc>
                  <a:txBody>
                    <a:bodyPr/>
                    <a:lstStyle/>
                    <a:p>
                      <a:r>
                        <a:rPr lang="en-GB" sz="2000" dirty="0">
                          <a:latin typeface="+mn-lt"/>
                          <a:cs typeface="Arial" panose="020B0604020202020204" pitchFamily="34" charset="0"/>
                        </a:rPr>
                        <a:t>848</a:t>
                      </a:r>
                    </a:p>
                  </a:txBody>
                  <a:tcPr/>
                </a:tc>
                <a:tc>
                  <a:txBody>
                    <a:bodyPr/>
                    <a:lstStyle/>
                    <a:p>
                      <a:r>
                        <a:rPr lang="en-GB" sz="2000">
                          <a:latin typeface="+mn-lt"/>
                          <a:cs typeface="Arial" panose="020B0604020202020204" pitchFamily="34" charset="0"/>
                        </a:rPr>
                        <a:t>57%</a:t>
                      </a:r>
                    </a:p>
                  </a:txBody>
                  <a:tcPr/>
                </a:tc>
                <a:extLst>
                  <a:ext uri="{0D108BD9-81ED-4DB2-BD59-A6C34878D82A}">
                    <a16:rowId xmlns:a16="http://schemas.microsoft.com/office/drawing/2014/main" val="2562432842"/>
                  </a:ext>
                </a:extLst>
              </a:tr>
              <a:tr h="370840">
                <a:tc>
                  <a:txBody>
                    <a:bodyPr/>
                    <a:lstStyle/>
                    <a:p>
                      <a:r>
                        <a:rPr lang="en-GB" sz="2000">
                          <a:latin typeface="+mn-lt"/>
                          <a:cs typeface="Arial" panose="020B0604020202020204" pitchFamily="34" charset="0"/>
                        </a:rPr>
                        <a:t>No</a:t>
                      </a:r>
                    </a:p>
                  </a:txBody>
                  <a:tcPr/>
                </a:tc>
                <a:tc>
                  <a:txBody>
                    <a:bodyPr/>
                    <a:lstStyle/>
                    <a:p>
                      <a:r>
                        <a:rPr lang="en-GB" sz="2000" dirty="0">
                          <a:latin typeface="+mn-lt"/>
                          <a:cs typeface="Arial" panose="020B0604020202020204" pitchFamily="34" charset="0"/>
                        </a:rPr>
                        <a:t>652</a:t>
                      </a:r>
                    </a:p>
                  </a:txBody>
                  <a:tcPr/>
                </a:tc>
                <a:tc>
                  <a:txBody>
                    <a:bodyPr/>
                    <a:lstStyle/>
                    <a:p>
                      <a:r>
                        <a:rPr lang="en-GB" sz="2000" dirty="0">
                          <a:latin typeface="+mn-lt"/>
                          <a:cs typeface="Arial" panose="020B0604020202020204" pitchFamily="34" charset="0"/>
                        </a:rPr>
                        <a:t>43%</a:t>
                      </a:r>
                    </a:p>
                  </a:txBody>
                  <a:tcPr/>
                </a:tc>
                <a:extLst>
                  <a:ext uri="{0D108BD9-81ED-4DB2-BD59-A6C34878D82A}">
                    <a16:rowId xmlns:a16="http://schemas.microsoft.com/office/drawing/2014/main" val="2223923051"/>
                  </a:ext>
                </a:extLst>
              </a:tr>
              <a:tr h="370840">
                <a:tc>
                  <a:txBody>
                    <a:bodyPr/>
                    <a:lstStyle/>
                    <a:p>
                      <a:r>
                        <a:rPr lang="en-GB" sz="2000">
                          <a:latin typeface="+mn-lt"/>
                          <a:cs typeface="Arial" panose="020B0604020202020204" pitchFamily="34" charset="0"/>
                        </a:rPr>
                        <a:t>Total</a:t>
                      </a:r>
                    </a:p>
                  </a:txBody>
                  <a:tcPr/>
                </a:tc>
                <a:tc>
                  <a:txBody>
                    <a:bodyPr/>
                    <a:lstStyle/>
                    <a:p>
                      <a:r>
                        <a:rPr lang="en-GB" sz="2000">
                          <a:latin typeface="+mn-lt"/>
                          <a:cs typeface="Arial" panose="020B0604020202020204" pitchFamily="34" charset="0"/>
                        </a:rPr>
                        <a:t>1500</a:t>
                      </a:r>
                    </a:p>
                  </a:txBody>
                  <a:tcPr/>
                </a:tc>
                <a:tc>
                  <a:txBody>
                    <a:bodyPr/>
                    <a:lstStyle/>
                    <a:p>
                      <a:r>
                        <a:rPr lang="en-GB" sz="2000" dirty="0">
                          <a:latin typeface="+mn-lt"/>
                          <a:cs typeface="Arial" panose="020B0604020202020204" pitchFamily="34" charset="0"/>
                        </a:rPr>
                        <a:t>100%</a:t>
                      </a:r>
                    </a:p>
                  </a:txBody>
                  <a:tcPr/>
                </a:tc>
                <a:extLst>
                  <a:ext uri="{0D108BD9-81ED-4DB2-BD59-A6C34878D82A}">
                    <a16:rowId xmlns:a16="http://schemas.microsoft.com/office/drawing/2014/main" val="3336484188"/>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4098584678"/>
              </p:ext>
            </p:extLst>
          </p:nvPr>
        </p:nvGraphicFramePr>
        <p:xfrm>
          <a:off x="5358063" y="1512448"/>
          <a:ext cx="6380359" cy="433312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40334" y="4077179"/>
            <a:ext cx="3770192" cy="156966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848 (57%) of the respondents had a long-standing illness or disability. Of these, 469 said that their illness or disability limited their activities ‘all the time’, 161 that said that it did that ‘most of the time’ and 204 that said, ‘some of the time’.</a:t>
            </a:r>
          </a:p>
        </p:txBody>
      </p:sp>
    </p:spTree>
    <p:extLst>
      <p:ext uri="{BB962C8B-B14F-4D97-AF65-F5344CB8AC3E}">
        <p14:creationId xmlns:p14="http://schemas.microsoft.com/office/powerpoint/2010/main" val="3198109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 y="523875"/>
            <a:ext cx="10515600" cy="698501"/>
          </a:xfrm>
        </p:spPr>
        <p:txBody>
          <a:bodyPr>
            <a:normAutofit/>
          </a:bodyPr>
          <a:lstStyle/>
          <a:p>
            <a:r>
              <a:rPr lang="en-GB" sz="3200" b="1" dirty="0">
                <a:solidFill>
                  <a:schemeClr val="bg1"/>
                </a:solidFill>
                <a:latin typeface="+mn-lt"/>
              </a:rPr>
              <a:t>Respondents: Carers</a:t>
            </a:r>
          </a:p>
        </p:txBody>
      </p:sp>
      <p:sp>
        <p:nvSpPr>
          <p:cNvPr id="5" name="TextBox 4"/>
          <p:cNvSpPr txBox="1"/>
          <p:nvPr/>
        </p:nvSpPr>
        <p:spPr>
          <a:xfrm>
            <a:off x="2999875" y="5923902"/>
            <a:ext cx="6537156" cy="307777"/>
          </a:xfrm>
          <a:prstGeom prst="rect">
            <a:avLst/>
          </a:prstGeom>
          <a:noFill/>
        </p:spPr>
        <p:txBody>
          <a:bodyPr wrap="square" rtlCol="0">
            <a:spAutoFit/>
          </a:bodyPr>
          <a:lstStyle/>
          <a:p>
            <a:pPr algn="ctr"/>
            <a:r>
              <a:rPr lang="en-GB" sz="1400" b="1" dirty="0">
                <a:solidFill>
                  <a:srgbClr val="FF0000"/>
                </a:solidFill>
                <a:cs typeface="Arial" panose="020B0604020202020204" pitchFamily="34" charset="0"/>
              </a:rPr>
              <a:t>For more information about support available to Carers, please visit - </a:t>
            </a:r>
            <a:r>
              <a:rPr lang="en-GB" sz="1400" dirty="0">
                <a:cs typeface="Arial" panose="020B0604020202020204" pitchFamily="34" charset="0"/>
                <a:hlinkClick r:id="rId3"/>
              </a:rPr>
              <a:t>Newham Carers</a:t>
            </a:r>
            <a:endParaRPr lang="en-GB" sz="1400" dirty="0">
              <a:cs typeface="Arial" panose="020B0604020202020204" pitchFamily="34" charset="0"/>
            </a:endParaRPr>
          </a:p>
        </p:txBody>
      </p:sp>
      <p:sp>
        <p:nvSpPr>
          <p:cNvPr id="12" name="TextBox 11"/>
          <p:cNvSpPr txBox="1"/>
          <p:nvPr/>
        </p:nvSpPr>
        <p:spPr>
          <a:xfrm>
            <a:off x="289907" y="1540348"/>
            <a:ext cx="4830386" cy="1015663"/>
          </a:xfrm>
          <a:prstGeom prst="rect">
            <a:avLst/>
          </a:prstGeom>
          <a:noFill/>
        </p:spPr>
        <p:txBody>
          <a:bodyPr wrap="square" rtlCol="0">
            <a:spAutoFit/>
          </a:bodyPr>
          <a:lstStyle/>
          <a:p>
            <a:r>
              <a:rPr lang="en-GB" sz="2000" dirty="0">
                <a:cs typeface="Arial" panose="020B0604020202020204" pitchFamily="34" charset="0"/>
              </a:rPr>
              <a:t>Do you care for someone who needs help because of illness, frailty, disability, a mental health problem or an addiction?</a:t>
            </a:r>
          </a:p>
        </p:txBody>
      </p:sp>
      <p:graphicFrame>
        <p:nvGraphicFramePr>
          <p:cNvPr id="13" name="Table 12"/>
          <p:cNvGraphicFramePr>
            <a:graphicFrameLocks noGrp="1"/>
          </p:cNvGraphicFramePr>
          <p:nvPr>
            <p:extLst>
              <p:ext uri="{D42A27DB-BD31-4B8C-83A1-F6EECF244321}">
                <p14:modId xmlns:p14="http://schemas.microsoft.com/office/powerpoint/2010/main" val="187470431"/>
              </p:ext>
            </p:extLst>
          </p:nvPr>
        </p:nvGraphicFramePr>
        <p:xfrm>
          <a:off x="389021" y="2595308"/>
          <a:ext cx="3733800" cy="1981200"/>
        </p:xfrm>
        <a:graphic>
          <a:graphicData uri="http://schemas.openxmlformats.org/drawingml/2006/table">
            <a:tbl>
              <a:tblPr firstRow="1" bandRow="1">
                <a:tableStyleId>{5940675A-B579-460E-94D1-54222C63F5DA}</a:tableStyleId>
              </a:tblPr>
              <a:tblGrid>
                <a:gridCol w="1462548">
                  <a:extLst>
                    <a:ext uri="{9D8B030D-6E8A-4147-A177-3AD203B41FA5}">
                      <a16:colId xmlns:a16="http://schemas.microsoft.com/office/drawing/2014/main" val="3475180212"/>
                    </a:ext>
                  </a:extLst>
                </a:gridCol>
                <a:gridCol w="1135626">
                  <a:extLst>
                    <a:ext uri="{9D8B030D-6E8A-4147-A177-3AD203B41FA5}">
                      <a16:colId xmlns:a16="http://schemas.microsoft.com/office/drawing/2014/main" val="3022288818"/>
                    </a:ext>
                  </a:extLst>
                </a:gridCol>
                <a:gridCol w="1135626">
                  <a:extLst>
                    <a:ext uri="{9D8B030D-6E8A-4147-A177-3AD203B41FA5}">
                      <a16:colId xmlns:a16="http://schemas.microsoft.com/office/drawing/2014/main" val="3277173737"/>
                    </a:ext>
                  </a:extLst>
                </a:gridCol>
              </a:tblGrid>
              <a:tr h="370840">
                <a:tc>
                  <a:txBody>
                    <a:bodyPr/>
                    <a:lstStyle/>
                    <a:p>
                      <a:endParaRPr lang="en-GB" sz="2000" dirty="0">
                        <a:solidFill>
                          <a:schemeClr val="bg1"/>
                        </a:solidFill>
                        <a:latin typeface="+mn-lt"/>
                        <a:cs typeface="Arial" panose="020B0604020202020204" pitchFamily="34" charset="0"/>
                      </a:endParaRPr>
                    </a:p>
                  </a:txBody>
                  <a:tcPr>
                    <a:solidFill>
                      <a:srgbClr val="00A897"/>
                    </a:solidFill>
                  </a:tcPr>
                </a:tc>
                <a:tc>
                  <a:txBody>
                    <a:bodyPr/>
                    <a:lstStyle/>
                    <a:p>
                      <a:r>
                        <a:rPr lang="en-GB" sz="2000" dirty="0">
                          <a:solidFill>
                            <a:schemeClr val="bg1"/>
                          </a:solidFill>
                          <a:latin typeface="+mn-lt"/>
                          <a:cs typeface="Arial" panose="020B0604020202020204" pitchFamily="34" charset="0"/>
                        </a:rPr>
                        <a:t>Number</a:t>
                      </a:r>
                    </a:p>
                  </a:txBody>
                  <a:tcPr>
                    <a:solidFill>
                      <a:srgbClr val="00A897"/>
                    </a:solidFill>
                  </a:tcPr>
                </a:tc>
                <a:tc>
                  <a:txBody>
                    <a:bodyPr/>
                    <a:lstStyle/>
                    <a:p>
                      <a:r>
                        <a:rPr lang="en-GB" sz="2000">
                          <a:solidFill>
                            <a:schemeClr val="bg1"/>
                          </a:solidFill>
                          <a:latin typeface="+mn-lt"/>
                          <a:cs typeface="Arial" panose="020B0604020202020204" pitchFamily="34" charset="0"/>
                        </a:rPr>
                        <a:t>%</a:t>
                      </a:r>
                    </a:p>
                  </a:txBody>
                  <a:tcPr>
                    <a:solidFill>
                      <a:srgbClr val="00A897"/>
                    </a:solidFill>
                  </a:tcPr>
                </a:tc>
                <a:extLst>
                  <a:ext uri="{0D108BD9-81ED-4DB2-BD59-A6C34878D82A}">
                    <a16:rowId xmlns:a16="http://schemas.microsoft.com/office/drawing/2014/main" val="4091637330"/>
                  </a:ext>
                </a:extLst>
              </a:tr>
              <a:tr h="370840">
                <a:tc>
                  <a:txBody>
                    <a:bodyPr/>
                    <a:lstStyle/>
                    <a:p>
                      <a:r>
                        <a:rPr lang="en-GB" sz="2000">
                          <a:latin typeface="+mn-lt"/>
                          <a:cs typeface="Arial" panose="020B0604020202020204" pitchFamily="34" charset="0"/>
                        </a:rPr>
                        <a:t>Yes</a:t>
                      </a:r>
                    </a:p>
                  </a:txBody>
                  <a:tcPr/>
                </a:tc>
                <a:tc>
                  <a:txBody>
                    <a:bodyPr/>
                    <a:lstStyle/>
                    <a:p>
                      <a:r>
                        <a:rPr lang="en-GB" sz="2000" dirty="0">
                          <a:latin typeface="+mn-lt"/>
                          <a:cs typeface="Arial" panose="020B0604020202020204" pitchFamily="34" charset="0"/>
                        </a:rPr>
                        <a:t>332</a:t>
                      </a:r>
                    </a:p>
                  </a:txBody>
                  <a:tcPr/>
                </a:tc>
                <a:tc>
                  <a:txBody>
                    <a:bodyPr/>
                    <a:lstStyle/>
                    <a:p>
                      <a:r>
                        <a:rPr lang="en-GB" sz="2000" dirty="0">
                          <a:latin typeface="+mn-lt"/>
                          <a:cs typeface="Arial" panose="020B0604020202020204" pitchFamily="34" charset="0"/>
                        </a:rPr>
                        <a:t>22%</a:t>
                      </a:r>
                    </a:p>
                  </a:txBody>
                  <a:tcPr/>
                </a:tc>
                <a:extLst>
                  <a:ext uri="{0D108BD9-81ED-4DB2-BD59-A6C34878D82A}">
                    <a16:rowId xmlns:a16="http://schemas.microsoft.com/office/drawing/2014/main" val="2562432842"/>
                  </a:ext>
                </a:extLst>
              </a:tr>
              <a:tr h="370840">
                <a:tc>
                  <a:txBody>
                    <a:bodyPr/>
                    <a:lstStyle/>
                    <a:p>
                      <a:r>
                        <a:rPr lang="en-GB" sz="2000">
                          <a:latin typeface="+mn-lt"/>
                          <a:cs typeface="Arial" panose="020B0604020202020204" pitchFamily="34" charset="0"/>
                        </a:rPr>
                        <a:t>No</a:t>
                      </a:r>
                    </a:p>
                  </a:txBody>
                  <a:tcPr/>
                </a:tc>
                <a:tc>
                  <a:txBody>
                    <a:bodyPr/>
                    <a:lstStyle/>
                    <a:p>
                      <a:r>
                        <a:rPr lang="en-GB" sz="2000">
                          <a:latin typeface="+mn-lt"/>
                          <a:cs typeface="Arial" panose="020B0604020202020204" pitchFamily="34" charset="0"/>
                        </a:rPr>
                        <a:t>1073</a:t>
                      </a:r>
                    </a:p>
                  </a:txBody>
                  <a:tcPr/>
                </a:tc>
                <a:tc>
                  <a:txBody>
                    <a:bodyPr/>
                    <a:lstStyle/>
                    <a:p>
                      <a:r>
                        <a:rPr lang="en-GB" sz="2000" dirty="0">
                          <a:latin typeface="+mn-lt"/>
                          <a:cs typeface="Arial" panose="020B0604020202020204" pitchFamily="34" charset="0"/>
                        </a:rPr>
                        <a:t>72%</a:t>
                      </a:r>
                    </a:p>
                  </a:txBody>
                  <a:tcPr/>
                </a:tc>
                <a:extLst>
                  <a:ext uri="{0D108BD9-81ED-4DB2-BD59-A6C34878D82A}">
                    <a16:rowId xmlns:a16="http://schemas.microsoft.com/office/drawing/2014/main" val="2223923051"/>
                  </a:ext>
                </a:extLst>
              </a:tr>
              <a:tr h="370840">
                <a:tc>
                  <a:txBody>
                    <a:bodyPr/>
                    <a:lstStyle/>
                    <a:p>
                      <a:r>
                        <a:rPr lang="en-GB" sz="2000">
                          <a:latin typeface="+mn-lt"/>
                          <a:cs typeface="Arial" panose="020B0604020202020204" pitchFamily="34" charset="0"/>
                        </a:rPr>
                        <a:t>Unknown</a:t>
                      </a:r>
                    </a:p>
                  </a:txBody>
                  <a:tcPr/>
                </a:tc>
                <a:tc>
                  <a:txBody>
                    <a:bodyPr/>
                    <a:lstStyle/>
                    <a:p>
                      <a:r>
                        <a:rPr lang="en-GB" sz="2000">
                          <a:latin typeface="+mn-lt"/>
                          <a:cs typeface="Arial" panose="020B0604020202020204" pitchFamily="34" charset="0"/>
                        </a:rPr>
                        <a:t>95</a:t>
                      </a:r>
                    </a:p>
                  </a:txBody>
                  <a:tcPr/>
                </a:tc>
                <a:tc>
                  <a:txBody>
                    <a:bodyPr/>
                    <a:lstStyle/>
                    <a:p>
                      <a:r>
                        <a:rPr lang="en-GB" sz="2000" dirty="0">
                          <a:latin typeface="+mn-lt"/>
                          <a:cs typeface="Arial" panose="020B0604020202020204" pitchFamily="34" charset="0"/>
                        </a:rPr>
                        <a:t>6%</a:t>
                      </a:r>
                    </a:p>
                  </a:txBody>
                  <a:tcPr/>
                </a:tc>
                <a:extLst>
                  <a:ext uri="{0D108BD9-81ED-4DB2-BD59-A6C34878D82A}">
                    <a16:rowId xmlns:a16="http://schemas.microsoft.com/office/drawing/2014/main" val="4108006150"/>
                  </a:ext>
                </a:extLst>
              </a:tr>
              <a:tr h="370840">
                <a:tc>
                  <a:txBody>
                    <a:bodyPr/>
                    <a:lstStyle/>
                    <a:p>
                      <a:r>
                        <a:rPr lang="en-GB" sz="2000">
                          <a:latin typeface="+mn-lt"/>
                          <a:cs typeface="Arial" panose="020B0604020202020204" pitchFamily="34" charset="0"/>
                        </a:rPr>
                        <a:t>Total</a:t>
                      </a:r>
                    </a:p>
                  </a:txBody>
                  <a:tcPr/>
                </a:tc>
                <a:tc>
                  <a:txBody>
                    <a:bodyPr/>
                    <a:lstStyle/>
                    <a:p>
                      <a:r>
                        <a:rPr lang="en-GB" sz="2000">
                          <a:latin typeface="+mn-lt"/>
                          <a:cs typeface="Arial" panose="020B0604020202020204" pitchFamily="34" charset="0"/>
                        </a:rPr>
                        <a:t>1500</a:t>
                      </a:r>
                    </a:p>
                  </a:txBody>
                  <a:tcPr/>
                </a:tc>
                <a:tc>
                  <a:txBody>
                    <a:bodyPr/>
                    <a:lstStyle/>
                    <a:p>
                      <a:r>
                        <a:rPr lang="en-GB" sz="2000" dirty="0">
                          <a:latin typeface="+mn-lt"/>
                          <a:cs typeface="Arial" panose="020B0604020202020204" pitchFamily="34" charset="0"/>
                        </a:rPr>
                        <a:t>100%</a:t>
                      </a:r>
                    </a:p>
                  </a:txBody>
                  <a:tcPr/>
                </a:tc>
                <a:extLst>
                  <a:ext uri="{0D108BD9-81ED-4DB2-BD59-A6C34878D82A}">
                    <a16:rowId xmlns:a16="http://schemas.microsoft.com/office/drawing/2014/main" val="3336484188"/>
                  </a:ext>
                </a:extLst>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1044822190"/>
              </p:ext>
            </p:extLst>
          </p:nvPr>
        </p:nvGraphicFramePr>
        <p:xfrm>
          <a:off x="5189621" y="1540195"/>
          <a:ext cx="6628754" cy="351589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389021" y="5136055"/>
            <a:ext cx="11429354" cy="707886"/>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Around one in five respondents said they cared for someone. Of these, the majority said their caring role limits their activities ‘some’, ‘most’ or ‘all of the time’.</a:t>
            </a:r>
          </a:p>
        </p:txBody>
      </p:sp>
    </p:spTree>
    <p:extLst>
      <p:ext uri="{BB962C8B-B14F-4D97-AF65-F5344CB8AC3E}">
        <p14:creationId xmlns:p14="http://schemas.microsoft.com/office/powerpoint/2010/main" val="1207943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chemeClr val="bg1"/>
                </a:solidFill>
                <a:latin typeface="Calibri"/>
                <a:cs typeface="Arial"/>
              </a:rPr>
              <a:t>Get Involved</a:t>
            </a:r>
            <a:endParaRPr lang="en-GB" sz="3200" b="1" dirty="0">
              <a:solidFill>
                <a:schemeClr val="bg1"/>
              </a:solidFill>
              <a:latin typeface="Calibri"/>
            </a:endParaRPr>
          </a:p>
        </p:txBody>
      </p:sp>
      <p:sp>
        <p:nvSpPr>
          <p:cNvPr id="3" name="Content Placeholder 2"/>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dirty="0">
                <a:latin typeface="Calibri"/>
                <a:cs typeface="Arial"/>
              </a:rPr>
              <a:t>It’s never too late to get involved. The Council would be delighted to hear from you, whether you live, work, volunteer or study in Newham.</a:t>
            </a:r>
            <a:endParaRPr lang="en-US" sz="2000" dirty="0">
              <a:latin typeface="Calibri"/>
              <a:cs typeface="Arial"/>
            </a:endParaRPr>
          </a:p>
          <a:p>
            <a:pPr marL="0" indent="0">
              <a:lnSpc>
                <a:spcPct val="100000"/>
              </a:lnSpc>
              <a:spcBef>
                <a:spcPts val="0"/>
              </a:spcBef>
              <a:buNone/>
            </a:pPr>
            <a:endParaRPr lang="en-GB" sz="2000" dirty="0">
              <a:latin typeface="Calibri"/>
              <a:cs typeface="Arial"/>
            </a:endParaRPr>
          </a:p>
          <a:p>
            <a:pPr marL="0" indent="0">
              <a:lnSpc>
                <a:spcPct val="100000"/>
              </a:lnSpc>
              <a:spcBef>
                <a:spcPts val="0"/>
              </a:spcBef>
              <a:buNone/>
            </a:pPr>
            <a:r>
              <a:rPr lang="en-GB" sz="2000" dirty="0">
                <a:latin typeface="Calibri"/>
                <a:cs typeface="Arial"/>
              </a:rPr>
              <a:t>To find out more about the Strategy or how you can take part, get in touch on:</a:t>
            </a:r>
            <a:r>
              <a:rPr lang="en-GB" sz="2000" dirty="0">
                <a:solidFill>
                  <a:srgbClr val="FF0000"/>
                </a:solidFill>
                <a:latin typeface="Calibri"/>
                <a:cs typeface="Arial"/>
              </a:rPr>
              <a:t> (email tbc)</a:t>
            </a:r>
            <a:r>
              <a:rPr lang="en-GB" sz="2000" dirty="0">
                <a:latin typeface="Calibri"/>
                <a:cs typeface="Arial"/>
              </a:rPr>
              <a:t> or (</a:t>
            </a:r>
            <a:r>
              <a:rPr lang="en-GB" sz="2000" dirty="0">
                <a:solidFill>
                  <a:srgbClr val="FF0000"/>
                </a:solidFill>
                <a:latin typeface="Calibri"/>
                <a:cs typeface="Arial"/>
              </a:rPr>
              <a:t>phone tbc</a:t>
            </a:r>
            <a:r>
              <a:rPr lang="en-GB" sz="2000" dirty="0">
                <a:latin typeface="Calibri"/>
                <a:cs typeface="Arial"/>
              </a:rPr>
              <a:t>) (9am - 5pm Monday to Friday).  </a:t>
            </a:r>
            <a:endParaRPr lang="en-GB" sz="2000" dirty="0">
              <a:latin typeface="Calibri"/>
            </a:endParaRPr>
          </a:p>
        </p:txBody>
      </p:sp>
      <p:sp>
        <p:nvSpPr>
          <p:cNvPr id="4" name="Slide Number Placeholder 3"/>
          <p:cNvSpPr>
            <a:spLocks noGrp="1"/>
          </p:cNvSpPr>
          <p:nvPr>
            <p:ph type="sldNum" sz="quarter" idx="12"/>
          </p:nvPr>
        </p:nvSpPr>
        <p:spPr/>
        <p:txBody>
          <a:bodyPr/>
          <a:lstStyle/>
          <a:p>
            <a:fld id="{7476A474-E995-4CFF-B637-3E06DD65BD29}" type="slidenum">
              <a:rPr lang="en-GB" dirty="0" smtClean="0"/>
              <a:t>58</a:t>
            </a:fld>
            <a:endParaRPr lang="en-GB" dirty="0"/>
          </a:p>
        </p:txBody>
      </p:sp>
    </p:spTree>
    <p:extLst>
      <p:ext uri="{BB962C8B-B14F-4D97-AF65-F5344CB8AC3E}">
        <p14:creationId xmlns:p14="http://schemas.microsoft.com/office/powerpoint/2010/main" val="120343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805" y="387403"/>
            <a:ext cx="10515600" cy="1325563"/>
          </a:xfrm>
        </p:spPr>
        <p:txBody>
          <a:bodyPr>
            <a:normAutofit/>
          </a:bodyPr>
          <a:lstStyle/>
          <a:p>
            <a:r>
              <a:rPr lang="en-GB" sz="3200" dirty="0">
                <a:solidFill>
                  <a:schemeClr val="bg1"/>
                </a:solidFill>
                <a:latin typeface="+mn-lt"/>
              </a:rPr>
              <a:t>Engagement and Consultative Process</a:t>
            </a:r>
          </a:p>
        </p:txBody>
      </p:sp>
      <p:sp>
        <p:nvSpPr>
          <p:cNvPr id="4" name="Slide Number Placeholder 3"/>
          <p:cNvSpPr>
            <a:spLocks noGrp="1"/>
          </p:cNvSpPr>
          <p:nvPr>
            <p:ph type="sldNum" sz="quarter" idx="12"/>
          </p:nvPr>
        </p:nvSpPr>
        <p:spPr/>
        <p:txBody>
          <a:bodyPr/>
          <a:lstStyle/>
          <a:p>
            <a:fld id="{7476A474-E995-4CFF-B637-3E06DD65BD29}" type="slidenum">
              <a:rPr lang="en-GB" smtClean="0"/>
              <a:t>6</a:t>
            </a:fld>
            <a:endParaRPr lang="en-GB"/>
          </a:p>
        </p:txBody>
      </p:sp>
      <p:graphicFrame>
        <p:nvGraphicFramePr>
          <p:cNvPr id="5" name="Diagram 4"/>
          <p:cNvGraphicFramePr/>
          <p:nvPr>
            <p:extLst>
              <p:ext uri="{D42A27DB-BD31-4B8C-83A1-F6EECF244321}">
                <p14:modId xmlns:p14="http://schemas.microsoft.com/office/powerpoint/2010/main" val="4282627672"/>
              </p:ext>
            </p:extLst>
          </p:nvPr>
        </p:nvGraphicFramePr>
        <p:xfrm>
          <a:off x="156754" y="1606732"/>
          <a:ext cx="11887200" cy="4531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2027" y="3511282"/>
            <a:ext cx="1306286" cy="523220"/>
          </a:xfrm>
          <a:prstGeom prst="rect">
            <a:avLst/>
          </a:prstGeom>
          <a:noFill/>
        </p:spPr>
        <p:txBody>
          <a:bodyPr wrap="square" lIns="91440" tIns="45720" rIns="91440" bIns="45720" rtlCol="0" anchor="t">
            <a:spAutoFit/>
          </a:bodyPr>
          <a:lstStyle/>
          <a:p>
            <a:r>
              <a:rPr lang="en-GB" sz="1400" b="1" dirty="0"/>
              <a:t>Residents Survey</a:t>
            </a:r>
            <a:endParaRPr lang="en-GB" sz="1400" b="1" dirty="0">
              <a:cs typeface="Calibri"/>
            </a:endParaRPr>
          </a:p>
        </p:txBody>
      </p:sp>
      <p:sp>
        <p:nvSpPr>
          <p:cNvPr id="10" name="TextBox 9"/>
          <p:cNvSpPr txBox="1"/>
          <p:nvPr/>
        </p:nvSpPr>
        <p:spPr>
          <a:xfrm>
            <a:off x="2897120" y="3771762"/>
            <a:ext cx="1358539" cy="523220"/>
          </a:xfrm>
          <a:prstGeom prst="rect">
            <a:avLst/>
          </a:prstGeom>
          <a:noFill/>
        </p:spPr>
        <p:txBody>
          <a:bodyPr wrap="square" lIns="91440" tIns="45720" rIns="91440" bIns="45720" rtlCol="0" anchor="t">
            <a:spAutoFit/>
          </a:bodyPr>
          <a:lstStyle/>
          <a:p>
            <a:r>
              <a:rPr lang="en-GB" sz="1400" b="1" dirty="0">
                <a:cs typeface="Calibri"/>
              </a:rPr>
              <a:t>Focus Group Discussions</a:t>
            </a:r>
          </a:p>
        </p:txBody>
      </p:sp>
      <p:sp>
        <p:nvSpPr>
          <p:cNvPr id="12" name="TextBox 11"/>
          <p:cNvSpPr txBox="1"/>
          <p:nvPr/>
        </p:nvSpPr>
        <p:spPr>
          <a:xfrm>
            <a:off x="5278729" y="3402430"/>
            <a:ext cx="1280160" cy="738664"/>
          </a:xfrm>
          <a:prstGeom prst="rect">
            <a:avLst/>
          </a:prstGeom>
          <a:noFill/>
        </p:spPr>
        <p:txBody>
          <a:bodyPr wrap="square" lIns="91440" tIns="45720" rIns="91440" bIns="45720" rtlCol="0" anchor="t">
            <a:spAutoFit/>
          </a:bodyPr>
          <a:lstStyle/>
          <a:p>
            <a:r>
              <a:rPr lang="en-GB" sz="1400" b="1" dirty="0">
                <a:cs typeface="Calibri"/>
              </a:rPr>
              <a:t>Resident Engagement Workshops</a:t>
            </a:r>
          </a:p>
        </p:txBody>
      </p:sp>
      <p:sp>
        <p:nvSpPr>
          <p:cNvPr id="13" name="TextBox 12"/>
          <p:cNvSpPr txBox="1"/>
          <p:nvPr/>
        </p:nvSpPr>
        <p:spPr>
          <a:xfrm>
            <a:off x="7786075" y="3556318"/>
            <a:ext cx="1403531" cy="738664"/>
          </a:xfrm>
          <a:prstGeom prst="rect">
            <a:avLst/>
          </a:prstGeom>
          <a:noFill/>
        </p:spPr>
        <p:txBody>
          <a:bodyPr wrap="square" lIns="91440" tIns="45720" rIns="91440" bIns="45720" rtlCol="0" anchor="t">
            <a:spAutoFit/>
          </a:bodyPr>
          <a:lstStyle/>
          <a:p>
            <a:r>
              <a:rPr lang="en-GB" sz="1400" b="1" dirty="0">
                <a:cs typeface="Calibri"/>
              </a:rPr>
              <a:t>Action Plans Consultations with Residents</a:t>
            </a:r>
          </a:p>
        </p:txBody>
      </p:sp>
      <p:sp>
        <p:nvSpPr>
          <p:cNvPr id="15" name="TextBox 14"/>
          <p:cNvSpPr txBox="1"/>
          <p:nvPr/>
        </p:nvSpPr>
        <p:spPr>
          <a:xfrm>
            <a:off x="10168948" y="3402430"/>
            <a:ext cx="1436915" cy="523220"/>
          </a:xfrm>
          <a:prstGeom prst="rect">
            <a:avLst/>
          </a:prstGeom>
          <a:noFill/>
        </p:spPr>
        <p:txBody>
          <a:bodyPr wrap="square" lIns="91440" tIns="45720" rIns="91440" bIns="45720" rtlCol="0" anchor="t">
            <a:spAutoFit/>
          </a:bodyPr>
          <a:lstStyle/>
          <a:p>
            <a:r>
              <a:rPr lang="en-GB" sz="1400" b="1" dirty="0">
                <a:cs typeface="Calibri"/>
              </a:rPr>
              <a:t>Shared Action Plans with OPRG</a:t>
            </a:r>
          </a:p>
        </p:txBody>
      </p:sp>
    </p:spTree>
    <p:extLst>
      <p:ext uri="{BB962C8B-B14F-4D97-AF65-F5344CB8AC3E}">
        <p14:creationId xmlns:p14="http://schemas.microsoft.com/office/powerpoint/2010/main" val="184124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476A474-E995-4CFF-B637-3E06DD65BD29}" type="slidenum">
              <a:rPr lang="en-GB" smtClean="0"/>
              <a:t>7</a:t>
            </a:fld>
            <a:endParaRPr lang="en-GB"/>
          </a:p>
        </p:txBody>
      </p:sp>
      <p:sp>
        <p:nvSpPr>
          <p:cNvPr id="4" name="TextBox 3"/>
          <p:cNvSpPr txBox="1"/>
          <p:nvPr/>
        </p:nvSpPr>
        <p:spPr>
          <a:xfrm>
            <a:off x="976047" y="3471741"/>
            <a:ext cx="9692641" cy="769441"/>
          </a:xfrm>
          <a:prstGeom prst="rect">
            <a:avLst/>
          </a:prstGeom>
          <a:noFill/>
        </p:spPr>
        <p:txBody>
          <a:bodyPr wrap="square" rtlCol="0">
            <a:spAutoFit/>
          </a:bodyPr>
          <a:lstStyle/>
          <a:p>
            <a:pPr algn="ctr"/>
            <a:r>
              <a:rPr lang="en-GB" sz="4400" b="1" dirty="0">
                <a:cs typeface="Arial" panose="020B0604020202020204" pitchFamily="34" charset="0"/>
              </a:rPr>
              <a:t>Healthy Ageing in Newham</a:t>
            </a:r>
          </a:p>
        </p:txBody>
      </p:sp>
    </p:spTree>
    <p:extLst>
      <p:ext uri="{BB962C8B-B14F-4D97-AF65-F5344CB8AC3E}">
        <p14:creationId xmlns:p14="http://schemas.microsoft.com/office/powerpoint/2010/main" val="335909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189" y="228600"/>
            <a:ext cx="10515600" cy="1018335"/>
          </a:xfrm>
        </p:spPr>
        <p:txBody>
          <a:bodyPr>
            <a:normAutofit/>
          </a:bodyPr>
          <a:lstStyle/>
          <a:p>
            <a:r>
              <a:rPr lang="en-GB" sz="3200" b="1" dirty="0">
                <a:solidFill>
                  <a:schemeClr val="bg1"/>
                </a:solidFill>
                <a:latin typeface="+mn-lt"/>
              </a:rPr>
              <a:t>Newham as a Place to Grow Older</a:t>
            </a:r>
          </a:p>
        </p:txBody>
      </p:sp>
      <p:graphicFrame>
        <p:nvGraphicFramePr>
          <p:cNvPr id="10" name="Chart 9"/>
          <p:cNvGraphicFramePr>
            <a:graphicFrameLocks/>
          </p:cNvGraphicFramePr>
          <p:nvPr>
            <p:extLst>
              <p:ext uri="{D42A27DB-BD31-4B8C-83A1-F6EECF244321}">
                <p14:modId xmlns:p14="http://schemas.microsoft.com/office/powerpoint/2010/main" val="2258624452"/>
              </p:ext>
            </p:extLst>
          </p:nvPr>
        </p:nvGraphicFramePr>
        <p:xfrm>
          <a:off x="5035296" y="1388935"/>
          <a:ext cx="6793991" cy="48777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06189" y="1971858"/>
            <a:ext cx="4329235" cy="2554545"/>
          </a:xfrm>
          <a:prstGeom prst="rect">
            <a:avLst/>
          </a:prstGeom>
          <a:noFill/>
          <a:ln>
            <a:noFill/>
          </a:ln>
        </p:spPr>
        <p:txBody>
          <a:bodyPr wrap="square" lIns="91440" tIns="45720" rIns="91440" bIns="45720" rtlCol="0" anchor="t">
            <a:spAutoFit/>
          </a:bodyPr>
          <a:lstStyle/>
          <a:p>
            <a:pPr algn="ctr"/>
            <a:r>
              <a:rPr lang="en-GB" sz="1600" dirty="0"/>
              <a:t>520 residents (out of 1500 who responded to the Ageing Well survey) said Newham is an ‘excellent’ or ‘good’ place to grow older.  This suggests Newham has strengths and assets that help some residents flourish and age well.​</a:t>
            </a:r>
          </a:p>
          <a:p>
            <a:pPr algn="ctr"/>
            <a:endParaRPr lang="en-GB" sz="1600" dirty="0"/>
          </a:p>
          <a:p>
            <a:pPr algn="ctr"/>
            <a:r>
              <a:rPr lang="en-GB" sz="1600" dirty="0"/>
              <a:t>​However around two thirds rated Newham as ‘average’, ‘poor’ or ‘very poor’. This demonstrates things can be improved so all residents have the opportunity to age well.</a:t>
            </a:r>
          </a:p>
        </p:txBody>
      </p:sp>
    </p:spTree>
    <p:extLst>
      <p:ext uri="{BB962C8B-B14F-4D97-AF65-F5344CB8AC3E}">
        <p14:creationId xmlns:p14="http://schemas.microsoft.com/office/powerpoint/2010/main" val="406052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4220912"/>
              </p:ext>
            </p:extLst>
          </p:nvPr>
        </p:nvGraphicFramePr>
        <p:xfrm>
          <a:off x="0" y="731520"/>
          <a:ext cx="12192000" cy="6035040"/>
        </p:xfrm>
        <a:graphic>
          <a:graphicData uri="http://schemas.openxmlformats.org/drawingml/2006/table">
            <a:tbl>
              <a:tblPr firstRow="1" bandRow="1">
                <a:tableStyleId>{93296810-A885-4BE3-A3E7-6D5BEEA58F35}</a:tableStyleId>
              </a:tblPr>
              <a:tblGrid>
                <a:gridCol w="3148149">
                  <a:extLst>
                    <a:ext uri="{9D8B030D-6E8A-4147-A177-3AD203B41FA5}">
                      <a16:colId xmlns:a16="http://schemas.microsoft.com/office/drawing/2014/main" val="388791350"/>
                    </a:ext>
                  </a:extLst>
                </a:gridCol>
                <a:gridCol w="4572000">
                  <a:extLst>
                    <a:ext uri="{9D8B030D-6E8A-4147-A177-3AD203B41FA5}">
                      <a16:colId xmlns:a16="http://schemas.microsoft.com/office/drawing/2014/main" val="2475114355"/>
                    </a:ext>
                  </a:extLst>
                </a:gridCol>
                <a:gridCol w="4471851">
                  <a:extLst>
                    <a:ext uri="{9D8B030D-6E8A-4147-A177-3AD203B41FA5}">
                      <a16:colId xmlns:a16="http://schemas.microsoft.com/office/drawing/2014/main" val="1188631603"/>
                    </a:ext>
                  </a:extLst>
                </a:gridCol>
              </a:tblGrid>
              <a:tr h="0">
                <a:tc>
                  <a:txBody>
                    <a:bodyPr/>
                    <a:lstStyle/>
                    <a:p>
                      <a:r>
                        <a:rPr lang="en-GB" sz="1200" b="0">
                          <a:solidFill>
                            <a:schemeClr val="tx1"/>
                          </a:solidFill>
                        </a:rPr>
                        <a:t>‘Good transport links, many local activities, close to the river and docks, good roads, green spaces. Sympathetic local councillors and opportunities for personal development.’</a:t>
                      </a:r>
                    </a:p>
                  </a:txBody>
                  <a:tcPr>
                    <a:solidFill>
                      <a:schemeClr val="accent6">
                        <a:lumMod val="20000"/>
                        <a:lumOff val="80000"/>
                      </a:schemeClr>
                    </a:solidFill>
                  </a:tcPr>
                </a:tc>
                <a:tc>
                  <a:txBody>
                    <a:bodyPr/>
                    <a:lstStyle/>
                    <a:p>
                      <a:r>
                        <a:rPr lang="en-GB" sz="1200" b="0">
                          <a:solidFill>
                            <a:schemeClr val="tx1"/>
                          </a:solidFill>
                        </a:rPr>
                        <a:t>‘There are good things, e.g. access to transport, shops and primary healthcare, but the community feels fragmented and I think it would be hard to be an older person here if you didn't have your own strong family network.’</a:t>
                      </a:r>
                    </a:p>
                  </a:txBody>
                  <a:tcPr>
                    <a:solidFill>
                      <a:schemeClr val="accent4">
                        <a:lumMod val="20000"/>
                        <a:lumOff val="80000"/>
                      </a:schemeClr>
                    </a:solidFill>
                  </a:tcPr>
                </a:tc>
                <a:tc>
                  <a:txBody>
                    <a:bodyPr/>
                    <a:lstStyle/>
                    <a:p>
                      <a:r>
                        <a:rPr lang="en-GB" sz="1200" b="0">
                          <a:solidFill>
                            <a:schemeClr val="tx1"/>
                          </a:solidFill>
                        </a:rPr>
                        <a:t>‘The living environment is pretty dirty and polluted. Pavements often have trips in them. GP’s are good. There are no public toilets. More activities for over 50’s.’ </a:t>
                      </a:r>
                    </a:p>
                  </a:txBody>
                  <a:tcPr>
                    <a:solidFill>
                      <a:schemeClr val="accent2">
                        <a:lumMod val="20000"/>
                        <a:lumOff val="80000"/>
                      </a:schemeClr>
                    </a:solidFill>
                  </a:tcPr>
                </a:tc>
                <a:extLst>
                  <a:ext uri="{0D108BD9-81ED-4DB2-BD59-A6C34878D82A}">
                    <a16:rowId xmlns:a16="http://schemas.microsoft.com/office/drawing/2014/main" val="1575320178"/>
                  </a:ext>
                </a:extLst>
              </a:tr>
              <a:tr h="1802674">
                <a:tc>
                  <a:txBody>
                    <a:bodyPr/>
                    <a:lstStyle/>
                    <a:p>
                      <a:r>
                        <a:rPr lang="en-GB" sz="1200" b="0" dirty="0">
                          <a:solidFill>
                            <a:schemeClr val="tx1"/>
                          </a:solidFill>
                        </a:rPr>
                        <a:t>‘I choose to make it a good place for myself but I have the privilege of work, a home, family, interests, emotional and physical health, and a spiritual practice. Others may find it hard because of infirmity, poverty, lack of choices, unpleasant neighbours, and/or other factors. I thoroughly applaud the provision of community activities, allotments, sports facilities, parks, etc. It is great that so many religious and spiritual groups are in the area.’</a:t>
                      </a:r>
                    </a:p>
                  </a:txBody>
                  <a:tcPr>
                    <a:solidFill>
                      <a:schemeClr val="accent6">
                        <a:lumMod val="20000"/>
                        <a:lumOff val="80000"/>
                      </a:schemeClr>
                    </a:solidFill>
                  </a:tcPr>
                </a:tc>
                <a:tc>
                  <a:txBody>
                    <a:bodyPr/>
                    <a:lstStyle/>
                    <a:p>
                      <a:r>
                        <a:rPr lang="en-GB" sz="1200" b="0">
                          <a:solidFill>
                            <a:schemeClr val="tx1"/>
                          </a:solidFill>
                        </a:rPr>
                        <a:t>Women's groups like Cycling Sisters and communal gardening are showing the way to healthy living and exercise across cultural boundaries. Youngsters in this borough are growing up expecting better stuff. I think Newham is failing to react practically and urgently to the climate and health crises that are building up. Many of our councillors are acutely aware of it, and I can tell they are frustrated at the slow pace of progress. </a:t>
                      </a:r>
                    </a:p>
                  </a:txBody>
                  <a:tcPr>
                    <a:solidFill>
                      <a:schemeClr val="accent4">
                        <a:lumMod val="20000"/>
                        <a:lumOff val="80000"/>
                      </a:schemeClr>
                    </a:solidFill>
                  </a:tcPr>
                </a:tc>
                <a:tc>
                  <a:txBody>
                    <a:bodyPr/>
                    <a:lstStyle/>
                    <a:p>
                      <a:r>
                        <a:rPr lang="en-GB" sz="1200" b="0">
                          <a:solidFill>
                            <a:schemeClr val="tx1"/>
                          </a:solidFill>
                        </a:rPr>
                        <a:t>‘Many people here live in poverty and have poor access to good housing. We have a big problem in Stratford of slumlords who strip out community spirit for profit. The Olympics &amp; related developments destroyed long-standing communities and there is a poor grasp of the area's histories and the people who are part of those histories. I am worried about gentrification making things worse (see the Runnymede's recent report on that). I don't think older &amp; the many younger people in the borough are well integrated, partly because younger people are really struggling to get by.’ </a:t>
                      </a:r>
                    </a:p>
                  </a:txBody>
                  <a:tcPr>
                    <a:solidFill>
                      <a:schemeClr val="accent2">
                        <a:lumMod val="20000"/>
                        <a:lumOff val="80000"/>
                      </a:schemeClr>
                    </a:solidFill>
                  </a:tcPr>
                </a:tc>
                <a:extLst>
                  <a:ext uri="{0D108BD9-81ED-4DB2-BD59-A6C34878D82A}">
                    <a16:rowId xmlns:a16="http://schemas.microsoft.com/office/drawing/2014/main" val="260207226"/>
                  </a:ext>
                </a:extLst>
              </a:tr>
              <a:tr h="1332411">
                <a:tc>
                  <a:txBody>
                    <a:bodyPr/>
                    <a:lstStyle/>
                    <a:p>
                      <a:r>
                        <a:rPr lang="en-GB" sz="1200" b="0">
                          <a:solidFill>
                            <a:schemeClr val="tx1"/>
                          </a:solidFill>
                        </a:rPr>
                        <a:t>I love Newham and think it is fantastic. People are lovely, the mix of cultures is great, and some of our school pupils and schools are outstanding, despite severe deprivation in the borough. The history of the docklands, the waves of immigrants and what we have brought to Newham is incredible. </a:t>
                      </a:r>
                    </a:p>
                  </a:txBody>
                  <a:tcPr>
                    <a:solidFill>
                      <a:schemeClr val="accent6">
                        <a:lumMod val="20000"/>
                        <a:lumOff val="80000"/>
                      </a:schemeClr>
                    </a:solidFill>
                  </a:tcPr>
                </a:tc>
                <a:tc>
                  <a:txBody>
                    <a:bodyPr/>
                    <a:lstStyle/>
                    <a:p>
                      <a:r>
                        <a:rPr lang="en-GB" sz="1200" b="0">
                          <a:solidFill>
                            <a:schemeClr val="tx1"/>
                          </a:solidFill>
                        </a:rPr>
                        <a:t>The council tries to encourage people to a more healthy life style by sending texts &amp; emails about eating better &amp; taking more exercise. But it seems to me it only reaches the already converted, it needs to reach a much wider audience, especially those who are not already taking exercise or who have bad eating habits. Less fast food outlets may also help.</a:t>
                      </a:r>
                    </a:p>
                  </a:txBody>
                  <a:tcPr>
                    <a:solidFill>
                      <a:schemeClr val="accent4">
                        <a:lumMod val="20000"/>
                        <a:lumOff val="80000"/>
                      </a:schemeClr>
                    </a:solidFill>
                  </a:tcPr>
                </a:tc>
                <a:tc>
                  <a:txBody>
                    <a:bodyPr/>
                    <a:lstStyle/>
                    <a:p>
                      <a:r>
                        <a:rPr lang="en-GB" sz="1200" b="0">
                          <a:solidFill>
                            <a:schemeClr val="tx1"/>
                          </a:solidFill>
                        </a:rPr>
                        <a:t>Health-wise, Newham is the most toxic and polluted areas in the UK, with the highest rates of obesity, COPD and asthma, including children - who should not have these diseases! You do not do enough to stop people being reliant on their cars, even though most residents don't even own or use one and our public transport system is fantastic. </a:t>
                      </a:r>
                    </a:p>
                    <a:p>
                      <a:endParaRPr lang="en-GB" sz="1200" b="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3225179041"/>
                  </a:ext>
                </a:extLst>
              </a:tr>
              <a:tr h="0">
                <a:tc>
                  <a:txBody>
                    <a:bodyPr/>
                    <a:lstStyle/>
                    <a:p>
                      <a:r>
                        <a:rPr lang="en-GB" sz="1200" b="0">
                          <a:solidFill>
                            <a:schemeClr val="tx1"/>
                          </a:solidFill>
                        </a:rPr>
                        <a:t>I’ve found the communication excellent during the COVID emergency and in the initial stages was helped greatly by regular telephone calls while isolating. The provision of food parcels was exemplary. In addition, the availability of Leisure and cultural facilities in the Borough is excellent. I get the impression that Newham cares for its older residents.</a:t>
                      </a:r>
                    </a:p>
                    <a:p>
                      <a:endParaRPr lang="en-GB" sz="1200" b="0">
                        <a:solidFill>
                          <a:schemeClr val="tx1"/>
                        </a:solidFill>
                      </a:endParaRPr>
                    </a:p>
                  </a:txBody>
                  <a:tcPr>
                    <a:solidFill>
                      <a:schemeClr val="accent6">
                        <a:lumMod val="20000"/>
                        <a:lumOff val="80000"/>
                      </a:schemeClr>
                    </a:solidFill>
                  </a:tcPr>
                </a:tc>
                <a:tc>
                  <a:txBody>
                    <a:bodyPr/>
                    <a:lstStyle/>
                    <a:p>
                      <a:r>
                        <a:rPr lang="en-GB" sz="1200" b="0">
                          <a:solidFill>
                            <a:schemeClr val="tx1"/>
                          </a:solidFill>
                        </a:rPr>
                        <a:t>Pros - pretty good adult social care &amp; some attempts to (pre </a:t>
                      </a:r>
                      <a:r>
                        <a:rPr lang="en-GB" sz="1200" b="0" err="1">
                          <a:solidFill>
                            <a:schemeClr val="tx1"/>
                          </a:solidFill>
                        </a:rPr>
                        <a:t>covid</a:t>
                      </a:r>
                      <a:r>
                        <a:rPr lang="en-GB" sz="1200" b="0">
                          <a:solidFill>
                            <a:schemeClr val="tx1"/>
                          </a:solidFill>
                        </a:rPr>
                        <a:t>) run sessions &amp; classes for over 50s. Fairly good transport links accessible for all. Cons- Continuing erosion of social indoor Public spaces means above classes mentioned, are often in cramped conditions. Classes organisation often not overseen</a:t>
                      </a:r>
                      <a:r>
                        <a:rPr lang="en-GB" sz="1200" b="0" baseline="0">
                          <a:solidFill>
                            <a:schemeClr val="tx1"/>
                          </a:solidFill>
                        </a:rPr>
                        <a:t> &amp;</a:t>
                      </a:r>
                      <a:r>
                        <a:rPr lang="en-GB" sz="1200" b="0">
                          <a:solidFill>
                            <a:schemeClr val="tx1"/>
                          </a:solidFill>
                        </a:rPr>
                        <a:t> age restriction abused by under 50s. Also less places to meet up with others. Leisure facilities planned to be shut down and replaced with flats. Overcrowding &amp; obesity.  Constant changes to bus routes and diversions not conducive to the elderly. Often left to individuals to contact TFL, when council intervention would provide a stronger voice.</a:t>
                      </a:r>
                    </a:p>
                  </a:txBody>
                  <a:tcPr>
                    <a:solidFill>
                      <a:schemeClr val="accent4">
                        <a:lumMod val="20000"/>
                        <a:lumOff val="80000"/>
                      </a:schemeClr>
                    </a:solidFill>
                  </a:tcPr>
                </a:tc>
                <a:tc>
                  <a:txBody>
                    <a:bodyPr/>
                    <a:lstStyle/>
                    <a:p>
                      <a:r>
                        <a:rPr lang="en-GB" sz="1200" b="0" dirty="0">
                          <a:solidFill>
                            <a:schemeClr val="tx1"/>
                          </a:solidFill>
                        </a:rPr>
                        <a:t>It is not a good environment for old people, the streets are always full of rubbish &amp; people fly-tip everywhere in the borough. The GP surgeries in the area are very unhelpful especially during the pandemic, even now you still have to book online through badly designed portals, and this is difficult for older people who did not grow up using computers and technology. The online services for the borough are confusing and haven’t been designed with the users in mind.</a:t>
                      </a:r>
                    </a:p>
                  </a:txBody>
                  <a:tcPr>
                    <a:solidFill>
                      <a:schemeClr val="accent2">
                        <a:lumMod val="20000"/>
                        <a:lumOff val="80000"/>
                      </a:schemeClr>
                    </a:solidFill>
                  </a:tcPr>
                </a:tc>
                <a:extLst>
                  <a:ext uri="{0D108BD9-81ED-4DB2-BD59-A6C34878D82A}">
                    <a16:rowId xmlns:a16="http://schemas.microsoft.com/office/drawing/2014/main" val="3022806520"/>
                  </a:ext>
                </a:extLst>
              </a:tr>
            </a:tbl>
          </a:graphicData>
        </a:graphic>
      </p:graphicFrame>
      <p:sp>
        <p:nvSpPr>
          <p:cNvPr id="5" name="TextBox 4"/>
          <p:cNvSpPr txBox="1"/>
          <p:nvPr/>
        </p:nvSpPr>
        <p:spPr>
          <a:xfrm>
            <a:off x="104503" y="0"/>
            <a:ext cx="7167731" cy="584775"/>
          </a:xfrm>
          <a:prstGeom prst="rect">
            <a:avLst/>
          </a:prstGeom>
          <a:noFill/>
        </p:spPr>
        <p:txBody>
          <a:bodyPr wrap="none" rtlCol="0">
            <a:spAutoFit/>
          </a:bodyPr>
          <a:lstStyle/>
          <a:p>
            <a:r>
              <a:rPr lang="en-GB" sz="3200" b="1" dirty="0">
                <a:solidFill>
                  <a:schemeClr val="bg1"/>
                </a:solidFill>
              </a:rPr>
              <a:t>Newham as a Place to Grow Older </a:t>
            </a:r>
            <a:r>
              <a:rPr lang="en-GB" sz="3200" b="1" dirty="0" err="1">
                <a:solidFill>
                  <a:schemeClr val="bg1"/>
                </a:solidFill>
              </a:rPr>
              <a:t>Cont</a:t>
            </a:r>
            <a:r>
              <a:rPr lang="en-GB" sz="3200" b="1" dirty="0">
                <a:solidFill>
                  <a:schemeClr val="bg1"/>
                </a:solidFill>
              </a:rPr>
              <a:t>…</a:t>
            </a:r>
          </a:p>
        </p:txBody>
      </p:sp>
    </p:spTree>
    <p:extLst>
      <p:ext uri="{BB962C8B-B14F-4D97-AF65-F5344CB8AC3E}">
        <p14:creationId xmlns:p14="http://schemas.microsoft.com/office/powerpoint/2010/main" val="1661709715"/>
      </p:ext>
    </p:extLst>
  </p:cSld>
  <p:clrMapOvr>
    <a:masterClrMapping/>
  </p:clrMapOvr>
</p:sld>
</file>

<file path=ppt/theme/theme1.xml><?xml version="1.0" encoding="utf-8"?>
<a:theme xmlns:a="http://schemas.openxmlformats.org/drawingml/2006/main" name="Newham Te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ham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ham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ewham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Newham Yell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wham Purp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3d470bb-3e80-493f-9c49-ebc0b1bbe3a4" xsi:nil="true"/>
    <lcf76f155ced4ddcb4097134ff3c332f xmlns="f989598b-ad40-497c-a24d-948dfab008a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7772895EBC694C8DA4D1715FC61B79" ma:contentTypeVersion="17" ma:contentTypeDescription="Create a new document." ma:contentTypeScope="" ma:versionID="e707f3c5bc383890aa8a8e4b012e2528">
  <xsd:schema xmlns:xsd="http://www.w3.org/2001/XMLSchema" xmlns:xs="http://www.w3.org/2001/XMLSchema" xmlns:p="http://schemas.microsoft.com/office/2006/metadata/properties" xmlns:ns2="f989598b-ad40-497c-a24d-948dfab008a3" xmlns:ns3="83d470bb-3e80-493f-9c49-ebc0b1bbe3a4" targetNamespace="http://schemas.microsoft.com/office/2006/metadata/properties" ma:root="true" ma:fieldsID="f19768d7e8a0bdb5c3c7f72b17749300" ns2:_="" ns3:_="">
    <xsd:import namespace="f989598b-ad40-497c-a24d-948dfab008a3"/>
    <xsd:import namespace="83d470bb-3e80-493f-9c49-ebc0b1bbe3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9598b-ad40-497c-a24d-948dfab00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7ef2803-65c2-4b30-b947-d41ffc50049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d470bb-3e80-493f-9c49-ebc0b1bbe3a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b5969ec-5c25-42e7-b54a-acefe64506bc}" ma:internalName="TaxCatchAll" ma:showField="CatchAllData" ma:web="83d470bb-3e80-493f-9c49-ebc0b1bbe3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F66A72-C60F-4F72-9351-52CC4AC934A5}">
  <ds:schemaRefs>
    <ds:schemaRef ds:uri="http://schemas.microsoft.com/sharepoint/v3/contenttype/forms"/>
  </ds:schemaRefs>
</ds:datastoreItem>
</file>

<file path=customXml/itemProps2.xml><?xml version="1.0" encoding="utf-8"?>
<ds:datastoreItem xmlns:ds="http://schemas.openxmlformats.org/officeDocument/2006/customXml" ds:itemID="{C6AAF79A-BC7E-452C-B584-B62766A0A22E}">
  <ds:schemaRefs>
    <ds:schemaRef ds:uri="http://schemas.openxmlformats.org/package/2006/metadata/core-properties"/>
    <ds:schemaRef ds:uri="http://purl.org/dc/dcmitype/"/>
    <ds:schemaRef ds:uri="http://schemas.microsoft.com/office/infopath/2007/PartnerControls"/>
    <ds:schemaRef ds:uri="f989598b-ad40-497c-a24d-948dfab008a3"/>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83d470bb-3e80-493f-9c49-ebc0b1bbe3a4"/>
  </ds:schemaRefs>
</ds:datastoreItem>
</file>

<file path=customXml/itemProps3.xml><?xml version="1.0" encoding="utf-8"?>
<ds:datastoreItem xmlns:ds="http://schemas.openxmlformats.org/officeDocument/2006/customXml" ds:itemID="{247BE125-43E3-4D55-8F6E-E9252994F400}"/>
</file>

<file path=docProps/app.xml><?xml version="1.0" encoding="utf-8"?>
<Properties xmlns="http://schemas.openxmlformats.org/officeDocument/2006/extended-properties" xmlns:vt="http://schemas.openxmlformats.org/officeDocument/2006/docPropsVTypes">
  <TotalTime>987</TotalTime>
  <Words>8544</Words>
  <Application>Microsoft Office PowerPoint</Application>
  <PresentationFormat>Widescreen</PresentationFormat>
  <Paragraphs>519</Paragraphs>
  <Slides>58</Slides>
  <Notes>15</Notes>
  <HiddenSlides>0</HiddenSlides>
  <MMClips>0</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Newham Teal</vt:lpstr>
      <vt:lpstr>Newham Orange</vt:lpstr>
      <vt:lpstr>Newham red</vt:lpstr>
      <vt:lpstr>Newham Blue</vt:lpstr>
      <vt:lpstr>Newham Yellow</vt:lpstr>
      <vt:lpstr>Newham Purple</vt:lpstr>
      <vt:lpstr>Newham Ageing Well Strategy: Resident Engagement</vt:lpstr>
      <vt:lpstr>PowerPoint Presentation</vt:lpstr>
      <vt:lpstr>Contents</vt:lpstr>
      <vt:lpstr>Purpose of the Strategy</vt:lpstr>
      <vt:lpstr>Resident Engagement</vt:lpstr>
      <vt:lpstr>Engagement and Consultative Process</vt:lpstr>
      <vt:lpstr>PowerPoint Presentation</vt:lpstr>
      <vt:lpstr>Newham as a Place to Grow Older</vt:lpstr>
      <vt:lpstr>PowerPoint Presentation</vt:lpstr>
      <vt:lpstr>Healthy Ageing</vt:lpstr>
      <vt:lpstr>Healthy Ageing Cont…</vt:lpstr>
      <vt:lpstr>What Does Ageing Well Mean To You? </vt:lpstr>
      <vt:lpstr>Priority Areas</vt:lpstr>
      <vt:lpstr>PowerPoint Presentation</vt:lpstr>
      <vt:lpstr>Summary</vt:lpstr>
      <vt:lpstr>Survey Results</vt:lpstr>
      <vt:lpstr>Survey Results</vt:lpstr>
      <vt:lpstr>Survey Results</vt:lpstr>
      <vt:lpstr>Survey Results</vt:lpstr>
      <vt:lpstr>Survey Results</vt:lpstr>
      <vt:lpstr>Voice of Residents – Survey </vt:lpstr>
      <vt:lpstr>Voice of Residents – Workshops and Consultation</vt:lpstr>
      <vt:lpstr>PowerPoint Presentation</vt:lpstr>
      <vt:lpstr>Summary</vt:lpstr>
      <vt:lpstr>Survey Results</vt:lpstr>
      <vt:lpstr>Survey Results</vt:lpstr>
      <vt:lpstr>Survey Results</vt:lpstr>
      <vt:lpstr>PowerPoint Presentation</vt:lpstr>
      <vt:lpstr>Survey Results</vt:lpstr>
      <vt:lpstr>Voice of Residents - Survey</vt:lpstr>
      <vt:lpstr>Voice of Residents – Workshop and Consultation</vt:lpstr>
      <vt:lpstr>PowerPoint Presentation</vt:lpstr>
      <vt:lpstr>Summary </vt:lpstr>
      <vt:lpstr>Survey Results</vt:lpstr>
      <vt:lpstr>Survey Results</vt:lpstr>
      <vt:lpstr>Survey Results</vt:lpstr>
      <vt:lpstr>Voice of Residents - Survey</vt:lpstr>
      <vt:lpstr>Voice of Residents – Workshops and Consultations</vt:lpstr>
      <vt:lpstr>PowerPoint Presentation</vt:lpstr>
      <vt:lpstr>Summary</vt:lpstr>
      <vt:lpstr>Theme 4: Survey Results</vt:lpstr>
      <vt:lpstr>Theme 4: Survey Results</vt:lpstr>
      <vt:lpstr>Theme 4: Survey Results</vt:lpstr>
      <vt:lpstr>Theme 4: Survey Results</vt:lpstr>
      <vt:lpstr>Voice of Residents - Survey</vt:lpstr>
      <vt:lpstr>Voice of Residents: Workshops and Consultations</vt:lpstr>
      <vt:lpstr>PowerPoint Presentation</vt:lpstr>
      <vt:lpstr>Summary</vt:lpstr>
      <vt:lpstr>Survey Results</vt:lpstr>
      <vt:lpstr>Voice of Residents - Survey</vt:lpstr>
      <vt:lpstr>Voice of Residents: Workshops and Consultations</vt:lpstr>
      <vt:lpstr>Characteristics of Survey Participants</vt:lpstr>
      <vt:lpstr>Respondents: Age and Gender</vt:lpstr>
      <vt:lpstr>Respondents: Ethnicity</vt:lpstr>
      <vt:lpstr>Respondents: Sexuality</vt:lpstr>
      <vt:lpstr>Respondents: Disability</vt:lpstr>
      <vt:lpstr>Respondents: Carers</vt:lpstr>
      <vt:lpstr>Get Involved</vt:lpstr>
    </vt:vector>
  </TitlesOfParts>
  <Company>oneSource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Charles</dc:creator>
  <cp:lastModifiedBy>Lydia Drummond</cp:lastModifiedBy>
  <cp:revision>335</cp:revision>
  <dcterms:created xsi:type="dcterms:W3CDTF">2021-02-16T17:20:05Z</dcterms:created>
  <dcterms:modified xsi:type="dcterms:W3CDTF">2023-05-25T14:34:51Z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0x010100067772895EBC694C8DA4D1715FC61B79</vt:lpwstr>
  </property>
  <property fmtid="{D5CDD505-2E9C-101B-9397-08002B2CF9AE}" pid="3" name="MediaServiceImageTags">
    <vt:lpwstr/>
  </property>
</Properties>
</file>