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9"/>
  </p:notesMasterIdLst>
  <p:sldIdLst>
    <p:sldId id="271" r:id="rId16"/>
    <p:sldId id="267" r:id="rId17"/>
    <p:sldId id="281" r:id="rId18"/>
    <p:sldId id="282" r:id="rId19"/>
    <p:sldId id="275" r:id="rId20"/>
    <p:sldId id="276" r:id="rId21"/>
    <p:sldId id="277" r:id="rId22"/>
    <p:sldId id="278" r:id="rId23"/>
    <p:sldId id="279" r:id="rId24"/>
    <p:sldId id="284" r:id="rId25"/>
    <p:sldId id="285" r:id="rId26"/>
    <p:sldId id="283"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ena A. Sreedharan" initials="SAS" lastIdx="4" clrIdx="0">
    <p:extLst>
      <p:ext uri="{19B8F6BF-5375-455C-9EA6-DF929625EA0E}">
        <p15:presenceInfo xmlns:p15="http://schemas.microsoft.com/office/powerpoint/2012/main" userId="S-1-5-21-2032500944-680512171-4281770524-146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F"/>
    <a:srgbClr val="00A09D"/>
    <a:srgbClr val="469DA0"/>
    <a:srgbClr val="3DA1A0"/>
    <a:srgbClr val="1EA18B"/>
    <a:srgbClr val="1C816F"/>
    <a:srgbClr val="4C9789"/>
    <a:srgbClr val="00584A"/>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D548B-80B2-413E-AFF0-0C5E887CEB3C}" v="1" dt="2024-11-28T10:27:21.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660"/>
  </p:normalViewPr>
  <p:slideViewPr>
    <p:cSldViewPr snapToGrid="0">
      <p:cViewPr varScale="1">
        <p:scale>
          <a:sx n="87" d="100"/>
          <a:sy n="87" d="100"/>
        </p:scale>
        <p:origin x="54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tkin" userId="bcdfa068-87e2-4a72-9fe3-8e925f15ce0a" providerId="ADAL" clId="{E0AD548B-80B2-413E-AFF0-0C5E887CEB3C}"/>
    <pc:docChg chg="custSel modSld">
      <pc:chgData name="Chris Atkin" userId="bcdfa068-87e2-4a72-9fe3-8e925f15ce0a" providerId="ADAL" clId="{E0AD548B-80B2-413E-AFF0-0C5E887CEB3C}" dt="2024-11-28T11:52:04.452" v="2556" actId="20577"/>
      <pc:docMkLst>
        <pc:docMk/>
      </pc:docMkLst>
      <pc:sldChg chg="modSp mod">
        <pc:chgData name="Chris Atkin" userId="bcdfa068-87e2-4a72-9fe3-8e925f15ce0a" providerId="ADAL" clId="{E0AD548B-80B2-413E-AFF0-0C5E887CEB3C}" dt="2024-11-28T11:52:04.452" v="2556" actId="20577"/>
        <pc:sldMkLst>
          <pc:docMk/>
          <pc:sldMk cId="2333016911" sldId="291"/>
        </pc:sldMkLst>
        <pc:spChg chg="mod">
          <ac:chgData name="Chris Atkin" userId="bcdfa068-87e2-4a72-9fe3-8e925f15ce0a" providerId="ADAL" clId="{E0AD548B-80B2-413E-AFF0-0C5E887CEB3C}" dt="2024-11-28T10:27:33.073" v="24" actId="14100"/>
          <ac:spMkLst>
            <pc:docMk/>
            <pc:sldMk cId="2333016911" sldId="291"/>
            <ac:spMk id="2" creationId="{82589645-64D2-421F-10EE-3CA0C38D98F9}"/>
          </ac:spMkLst>
        </pc:spChg>
        <pc:spChg chg="mod">
          <ac:chgData name="Chris Atkin" userId="bcdfa068-87e2-4a72-9fe3-8e925f15ce0a" providerId="ADAL" clId="{E0AD548B-80B2-413E-AFF0-0C5E887CEB3C}" dt="2024-11-28T11:52:04.452" v="2556" actId="20577"/>
          <ac:spMkLst>
            <pc:docMk/>
            <pc:sldMk cId="2333016911" sldId="291"/>
            <ac:spMk id="5" creationId="{F459BF5C-5B97-CB91-6CD6-C9032BD795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1/30/2025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1/30/2025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1/30/2025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1/30/2025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1/30/2025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1/30/2025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1/30/2025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05404" y="3941966"/>
            <a:ext cx="11611906" cy="744585"/>
          </a:xfrm>
        </p:spPr>
        <p:txBody>
          <a:bodyPr>
            <a:noAutofit/>
          </a:bodyPr>
          <a:lstStyle/>
          <a:p>
            <a:pPr algn="ct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Market Position Statement</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4800" dirty="0">
                <a:latin typeface="Arial"/>
                <a:ea typeface="Calibri"/>
                <a:cs typeface="Arial"/>
              </a:rPr>
              <a:t>ROUGH SLEEPING</a:t>
            </a:r>
            <a:br>
              <a:rPr lang="en-US" sz="4800" dirty="0">
                <a:latin typeface="Arial"/>
                <a:ea typeface="Calibri"/>
                <a:cs typeface="Arial"/>
              </a:rPr>
            </a:br>
            <a:r>
              <a:rPr lang="en-US" sz="4800" dirty="0">
                <a:latin typeface="Arial"/>
                <a:ea typeface="Calibri"/>
                <a:cs typeface="Arial"/>
              </a:rPr>
              <a:t/>
            </a:r>
            <a:br>
              <a:rPr lang="en-US" sz="4800" dirty="0">
                <a:latin typeface="Arial"/>
                <a:ea typeface="Calibri"/>
                <a:cs typeface="Arial"/>
              </a:rPr>
            </a:br>
            <a:r>
              <a:rPr lang="en-US" sz="3600" dirty="0">
                <a:latin typeface="Arial"/>
                <a:ea typeface="Calibri"/>
                <a:cs typeface="Arial"/>
              </a:rPr>
              <a:t>May 2024</a:t>
            </a:r>
          </a:p>
        </p:txBody>
      </p:sp>
    </p:spTree>
    <p:extLst>
      <p:ext uri="{BB962C8B-B14F-4D97-AF65-F5344CB8AC3E}">
        <p14:creationId xmlns:p14="http://schemas.microsoft.com/office/powerpoint/2010/main" val="39767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4:</a:t>
            </a:r>
            <a:br>
              <a:rPr lang="en-US" dirty="0">
                <a:latin typeface="Arial"/>
                <a:cs typeface="Arial"/>
              </a:rPr>
            </a:br>
            <a:r>
              <a:rPr lang="en-US" dirty="0">
                <a:latin typeface="Arial"/>
                <a:cs typeface="Arial"/>
              </a:rPr>
              <a:t>Focus on prevention</a:t>
            </a:r>
          </a:p>
        </p:txBody>
      </p:sp>
      <p:sp>
        <p:nvSpPr>
          <p:cNvPr id="4" name="TextBox 3">
            <a:extLst>
              <a:ext uri="{FF2B5EF4-FFF2-40B4-BE49-F238E27FC236}">
                <a16:creationId xmlns:a16="http://schemas.microsoft.com/office/drawing/2014/main" id="{92237181-589C-AE7E-9DEC-AD98872C1596}"/>
              </a:ext>
            </a:extLst>
          </p:cNvPr>
          <p:cNvSpPr txBox="1"/>
          <p:nvPr/>
        </p:nvSpPr>
        <p:spPr>
          <a:xfrm>
            <a:off x="3051209" y="2554243"/>
            <a:ext cx="6102416" cy="1754326"/>
          </a:xfrm>
          <a:prstGeom prst="rect">
            <a:avLst/>
          </a:prstGeom>
          <a:noFill/>
        </p:spPr>
        <p:txBody>
          <a:bodyPr wrap="square">
            <a:spAutoFit/>
          </a:bodyPr>
          <a:lstStyle/>
          <a:p>
            <a:r>
              <a:rPr lang="en-GB" sz="1800" dirty="0">
                <a:ea typeface="+mn-lt"/>
                <a:cs typeface="+mn-lt"/>
              </a:rPr>
              <a:t>We will be launching mini competitions for category 2 of the Supporting Vulnerable Adults DPV during 24/25 – this will enable us to call off services to meet the needs of the single vulnerable homeless population to reduce the impact of spend in temporary accommodation and provide meaningful long term outcomes for the cohort.</a:t>
            </a:r>
          </a:p>
        </p:txBody>
      </p:sp>
    </p:spTree>
    <p:extLst>
      <p:ext uri="{BB962C8B-B14F-4D97-AF65-F5344CB8AC3E}">
        <p14:creationId xmlns:p14="http://schemas.microsoft.com/office/powerpoint/2010/main" val="237764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5:</a:t>
            </a:r>
            <a:br>
              <a:rPr lang="en-US" dirty="0">
                <a:latin typeface="Arial"/>
                <a:cs typeface="Arial"/>
              </a:rPr>
            </a:br>
            <a:r>
              <a:rPr lang="en-US" dirty="0">
                <a:latin typeface="Arial"/>
                <a:cs typeface="Arial"/>
              </a:rPr>
              <a:t>Focus on prevention</a:t>
            </a:r>
          </a:p>
        </p:txBody>
      </p:sp>
      <p:sp>
        <p:nvSpPr>
          <p:cNvPr id="5" name="TextBox 4">
            <a:extLst>
              <a:ext uri="{FF2B5EF4-FFF2-40B4-BE49-F238E27FC236}">
                <a16:creationId xmlns:a16="http://schemas.microsoft.com/office/drawing/2014/main" id="{218F605E-4069-6035-0D11-4F2C78A81482}"/>
              </a:ext>
            </a:extLst>
          </p:cNvPr>
          <p:cNvSpPr txBox="1"/>
          <p:nvPr/>
        </p:nvSpPr>
        <p:spPr>
          <a:xfrm>
            <a:off x="3051209" y="2554243"/>
            <a:ext cx="6102416" cy="1754326"/>
          </a:xfrm>
          <a:prstGeom prst="rect">
            <a:avLst/>
          </a:prstGeom>
          <a:noFill/>
        </p:spPr>
        <p:txBody>
          <a:bodyPr wrap="square">
            <a:spAutoFit/>
          </a:bodyPr>
          <a:lstStyle/>
          <a:p>
            <a:r>
              <a:rPr lang="en-GB" sz="1800" dirty="0">
                <a:cs typeface="Calibri"/>
              </a:rPr>
              <a:t>We are currently in process to launch a standalone tender to deliver support for those owed a relief duty under the Housing Act (1996). This will further enable us to alleviate cost pressure in temporary accommodation and the building will provider wider benefits for the rough sleeping cohort to access advice and workshop style activity.</a:t>
            </a:r>
          </a:p>
        </p:txBody>
      </p:sp>
    </p:spTree>
    <p:extLst>
      <p:ext uri="{BB962C8B-B14F-4D97-AF65-F5344CB8AC3E}">
        <p14:creationId xmlns:p14="http://schemas.microsoft.com/office/powerpoint/2010/main" val="107537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6:</a:t>
            </a:r>
            <a:br>
              <a:rPr lang="en-US" dirty="0">
                <a:latin typeface="Arial"/>
                <a:cs typeface="Arial"/>
              </a:rPr>
            </a:br>
            <a:r>
              <a:rPr lang="en-US" dirty="0">
                <a:latin typeface="Arial"/>
                <a:cs typeface="Arial"/>
              </a:rPr>
              <a:t>Deliver upon year 3 of HRSS</a:t>
            </a:r>
          </a:p>
        </p:txBody>
      </p:sp>
      <p:sp>
        <p:nvSpPr>
          <p:cNvPr id="4" name="TextBox 3">
            <a:extLst>
              <a:ext uri="{FF2B5EF4-FFF2-40B4-BE49-F238E27FC236}">
                <a16:creationId xmlns:a16="http://schemas.microsoft.com/office/drawing/2014/main" id="{24B62E74-1578-5C40-2EE0-EE45A47243D4}"/>
              </a:ext>
            </a:extLst>
          </p:cNvPr>
          <p:cNvSpPr txBox="1"/>
          <p:nvPr/>
        </p:nvSpPr>
        <p:spPr>
          <a:xfrm>
            <a:off x="3051209" y="2831242"/>
            <a:ext cx="6102416" cy="1200329"/>
          </a:xfrm>
          <a:prstGeom prst="rect">
            <a:avLst/>
          </a:prstGeom>
          <a:noFill/>
        </p:spPr>
        <p:txBody>
          <a:bodyPr wrap="square">
            <a:spAutoFit/>
          </a:bodyPr>
          <a:lstStyle/>
          <a:p>
            <a:r>
              <a:rPr lang="en-GB" sz="1800" dirty="0">
                <a:ea typeface="+mn-lt"/>
                <a:cs typeface="+mn-lt"/>
              </a:rPr>
              <a:t>The year 2 highlight report analysing performance against objectives set in the HRSS action plan has been completed and actions for year 3 have been identified. We will continue to track these actions via a specific HRSS steering group.</a:t>
            </a:r>
          </a:p>
        </p:txBody>
      </p:sp>
    </p:spTree>
    <p:extLst>
      <p:ext uri="{BB962C8B-B14F-4D97-AF65-F5344CB8AC3E}">
        <p14:creationId xmlns:p14="http://schemas.microsoft.com/office/powerpoint/2010/main" val="304098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265931" y="336883"/>
            <a:ext cx="4075063" cy="487679"/>
          </a:xfrm>
        </p:spPr>
        <p:txBody>
          <a:bodyPr>
            <a:normAutofit fontScale="90000"/>
          </a:bodyPr>
          <a:lstStyle/>
          <a:p>
            <a:r>
              <a:rPr lang="en-US" sz="2000" dirty="0">
                <a:latin typeface="Arial"/>
                <a:cs typeface="Arial"/>
              </a:rPr>
              <a:t>Rough Sleeping – Mid-Year Update</a:t>
            </a:r>
          </a:p>
        </p:txBody>
      </p:sp>
      <p:sp>
        <p:nvSpPr>
          <p:cNvPr id="5" name="TextBox 4">
            <a:extLst>
              <a:ext uri="{FF2B5EF4-FFF2-40B4-BE49-F238E27FC236}">
                <a16:creationId xmlns:a16="http://schemas.microsoft.com/office/drawing/2014/main" id="{F459BF5C-5B97-CB91-6CD6-C9032BD795CB}"/>
              </a:ext>
            </a:extLst>
          </p:cNvPr>
          <p:cNvSpPr txBox="1"/>
          <p:nvPr/>
        </p:nvSpPr>
        <p:spPr>
          <a:xfrm>
            <a:off x="265931" y="918991"/>
            <a:ext cx="11078678" cy="4893647"/>
          </a:xfrm>
          <a:prstGeom prst="rect">
            <a:avLst/>
          </a:prstGeom>
          <a:noFill/>
        </p:spPr>
        <p:txBody>
          <a:bodyPr wrap="square" rtlCol="0">
            <a:spAutoFit/>
          </a:bodyPr>
          <a:lstStyle/>
          <a:p>
            <a:r>
              <a:rPr lang="en-GB" sz="1200" b="1" dirty="0"/>
              <a:t>Commissioning Priority 1: Extend the Integrated Rough Sleeping Service contract</a:t>
            </a:r>
          </a:p>
          <a:p>
            <a:r>
              <a:rPr lang="en-GB" sz="1200" dirty="0"/>
              <a:t>The one year permissible extension to the rough sleeping service has now been carried out and agreed by senior leaders. There is a further one year extension remaining with a contract expiry set for August 31</a:t>
            </a:r>
            <a:r>
              <a:rPr lang="en-GB" sz="1200" baseline="30000" dirty="0"/>
              <a:t>st</a:t>
            </a:r>
            <a:r>
              <a:rPr lang="en-GB" sz="1200" dirty="0"/>
              <a:t> 2026 if enacted. Planning for the recommissioning of the service is to begin in the new </a:t>
            </a:r>
            <a:r>
              <a:rPr lang="en-GB" sz="1200" dirty="0" smtClean="0"/>
              <a:t>year, including consultation/engagement with the market. </a:t>
            </a:r>
            <a:endParaRPr lang="en-GB" sz="1200" dirty="0"/>
          </a:p>
          <a:p>
            <a:endParaRPr lang="en-GB" sz="1200" dirty="0"/>
          </a:p>
          <a:p>
            <a:r>
              <a:rPr lang="en-GB" sz="1200" b="1" dirty="0"/>
              <a:t>Commissioning Priority 2: Continue to reduce numbers on the street</a:t>
            </a:r>
          </a:p>
          <a:p>
            <a:r>
              <a:rPr lang="en-GB" sz="1200" dirty="0"/>
              <a:t>Commissioners working in conjunction with the street population manager have worked hard to maintain oversight of street population and work to reduce numbers on the streets via collaborative and partnership working with commissioned services and internal partners such as enforcement and cleansing. When comparing to the same time last year – there is snapshot increase of an additional 1 person on the street. Numbers over the last 6 months have increased slightly due to NASS cohort leaving accommodation due to changes in notice period in asylum hotels and a requirement to have a greater capacity in our off the streets accommodation. </a:t>
            </a:r>
            <a:r>
              <a:rPr lang="en-GB" sz="1200" dirty="0" smtClean="0"/>
              <a:t>The LBN Street Population Manager and wider commissioning team have also worked with our commissioned provider of street outreach to mobilise a Winter ‘pop up’ hub which also acts as part of our SWEP response. This is the second year LBN have mobilised such a service following receipt of additional funding from the Ministry of Housing, Communities and Local Government (MHCLG).</a:t>
            </a:r>
            <a:endParaRPr lang="en-GB" sz="1200" dirty="0"/>
          </a:p>
          <a:p>
            <a:endParaRPr lang="en-GB" sz="1200" dirty="0"/>
          </a:p>
          <a:p>
            <a:r>
              <a:rPr lang="en-GB" sz="1200" b="1" dirty="0"/>
              <a:t>Commissioning Priority 3: Promote efficiency in the </a:t>
            </a:r>
            <a:r>
              <a:rPr lang="en-GB" sz="1200" b="1" dirty="0" smtClean="0"/>
              <a:t>pathway and improving outcomes for residents</a:t>
            </a:r>
            <a:endParaRPr lang="en-GB" sz="1200" b="1" dirty="0"/>
          </a:p>
          <a:p>
            <a:r>
              <a:rPr lang="en-GB" sz="1200" dirty="0"/>
              <a:t>Commissioners have liaised with commissioned service to drive throughput in the pathway – including an onsite visit to the off the streets assessment centre. Throughput has improved in this area following the visit but move on is limited in the low support needs domain over quarters one and two</a:t>
            </a:r>
            <a:r>
              <a:rPr lang="en-GB" sz="1200" dirty="0" smtClean="0"/>
              <a:t>. The commissioning team are also working on implementing a dashboard to provider greater oversight of efficiencies in the pathway and information relating the individual service users journey of change/achievement of goals.</a:t>
            </a:r>
            <a:endParaRPr lang="en-GB" sz="1200" dirty="0"/>
          </a:p>
          <a:p>
            <a:endParaRPr lang="en-GB" sz="1200" b="1" dirty="0"/>
          </a:p>
          <a:p>
            <a:r>
              <a:rPr lang="en-GB" sz="1200" b="1" dirty="0"/>
              <a:t>Commissioning Priority 4: Focus on prevention</a:t>
            </a:r>
          </a:p>
          <a:p>
            <a:r>
              <a:rPr lang="en-GB" sz="1200" dirty="0"/>
              <a:t>Commissioners in conjunction with the street population manager have worked hard to prevent instances of rough sleeping, including preventing evictions in services and via mobilisation of MDT meetings to address issues at a granular level.</a:t>
            </a:r>
          </a:p>
          <a:p>
            <a:endParaRPr lang="en-GB" sz="1200" b="1" dirty="0"/>
          </a:p>
          <a:p>
            <a:r>
              <a:rPr lang="en-GB" sz="1200" b="1" dirty="0"/>
              <a:t>Commissioning Priority 5: Deliver upon year 3 of the HRSS</a:t>
            </a:r>
          </a:p>
          <a:p>
            <a:r>
              <a:rPr lang="en-GB" sz="1200" dirty="0"/>
              <a:t>The delivery of actions under the HRSS is changing to be absorbed into the Homelessness Response Programme. Actions are currently in the process of being transferred.</a:t>
            </a:r>
          </a:p>
        </p:txBody>
      </p:sp>
    </p:spTree>
    <p:extLst>
      <p:ext uri="{BB962C8B-B14F-4D97-AF65-F5344CB8AC3E}">
        <p14:creationId xmlns:p14="http://schemas.microsoft.com/office/powerpoint/2010/main" val="233301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Overview</a:t>
            </a:r>
          </a:p>
        </p:txBody>
      </p:sp>
      <p:sp>
        <p:nvSpPr>
          <p:cNvPr id="3" name="Content Placeholder 2">
            <a:extLst>
              <a:ext uri="{FF2B5EF4-FFF2-40B4-BE49-F238E27FC236}">
                <a16:creationId xmlns:a16="http://schemas.microsoft.com/office/drawing/2014/main" id="{40579578-6906-1ACE-9094-85B7BBE8C037}"/>
              </a:ext>
            </a:extLst>
          </p:cNvPr>
          <p:cNvSpPr>
            <a:spLocks noGrp="1"/>
          </p:cNvSpPr>
          <p:nvPr/>
        </p:nvSpPr>
        <p:spPr>
          <a:xfrm>
            <a:off x="314555" y="1418663"/>
            <a:ext cx="11562890" cy="40206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buFont typeface="Arial" panose="020B0604020202020204" pitchFamily="34" charset="0"/>
              <a:buChar char="•"/>
            </a:pPr>
            <a:r>
              <a:rPr lang="en-GB" sz="1600" b="1" dirty="0"/>
              <a:t>What is considered rough sleeping?</a:t>
            </a:r>
          </a:p>
          <a:p>
            <a:pPr marL="228600" indent="-228600">
              <a:lnSpc>
                <a:spcPct val="120000"/>
              </a:lnSpc>
              <a:buFont typeface="Arial" panose="020B0604020202020204" pitchFamily="34" charset="0"/>
              <a:buChar char="•"/>
            </a:pPr>
            <a:r>
              <a:rPr lang="en-GB" sz="1600" dirty="0"/>
              <a:t>Rough sleeping -  is the most visible form of homelessness. It is typically associated with sleeping outside, but also refers to sleeping in a place not designed for living such as an empty building or a car. Some people are at a higher risk of rough sleeping than others.</a:t>
            </a:r>
          </a:p>
          <a:p>
            <a:pPr marL="228600" indent="-228600">
              <a:lnSpc>
                <a:spcPct val="120000"/>
              </a:lnSpc>
              <a:buFont typeface="Arial" panose="020B0604020202020204" pitchFamily="34" charset="0"/>
              <a:buChar char="•"/>
            </a:pPr>
            <a:r>
              <a:rPr lang="en-GB" sz="1600" dirty="0"/>
              <a:t>Combined Homelessness and Information Network (CHAIN). Services that record information on CHAIN include outreach teams, accommodation projects, day centres and specialist projects such as the GLA-commissioned No Second Night Out.</a:t>
            </a:r>
          </a:p>
          <a:p>
            <a:pPr marL="228600" indent="-228600">
              <a:lnSpc>
                <a:spcPct val="120000"/>
              </a:lnSpc>
              <a:buFont typeface="Arial" panose="020B0604020202020204" pitchFamily="34" charset="0"/>
              <a:buChar char="•"/>
            </a:pPr>
            <a:r>
              <a:rPr lang="en-GB" sz="1600" dirty="0"/>
              <a:t>CHAIN verified people are counted as having been seen sleeping rough if they have been encountered by a commissioned outreach worker bedded down on the street, or in other open spaces or locations not designed for habitation, such as doorways, stairwells, parks or derelict buildings.</a:t>
            </a:r>
          </a:p>
        </p:txBody>
      </p:sp>
    </p:spTree>
    <p:extLst>
      <p:ext uri="{BB962C8B-B14F-4D97-AF65-F5344CB8AC3E}">
        <p14:creationId xmlns:p14="http://schemas.microsoft.com/office/powerpoint/2010/main" val="167024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Overview</a:t>
            </a:r>
          </a:p>
        </p:txBody>
      </p:sp>
      <p:sp>
        <p:nvSpPr>
          <p:cNvPr id="4" name="TextBox 1">
            <a:extLst>
              <a:ext uri="{FF2B5EF4-FFF2-40B4-BE49-F238E27FC236}">
                <a16:creationId xmlns:a16="http://schemas.microsoft.com/office/drawing/2014/main" id="{8E78B379-E4E4-57FD-4859-B2B7518C2907}"/>
              </a:ext>
            </a:extLst>
          </p:cNvPr>
          <p:cNvSpPr txBox="1"/>
          <p:nvPr/>
        </p:nvSpPr>
        <p:spPr>
          <a:xfrm>
            <a:off x="611937" y="1874729"/>
            <a:ext cx="4948645" cy="31085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400" dirty="0">
                <a:latin typeface="Arial"/>
                <a:cs typeface="Arial"/>
              </a:rPr>
              <a:t>A  commissioned Integrated Rough Sleeping Service (IRSS)  commenced 1st September 2021,  led by a contracted lead provider with sub-contracted providers delivering the key elements and work packages, detailed in table below. </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a:cs typeface="Arial"/>
            </a:endParaRPr>
          </a:p>
          <a:p>
            <a:pPr marL="285750" indent="-285750">
              <a:buFont typeface="Arial" panose="020B0604020202020204" pitchFamily="34" charset="0"/>
              <a:buChar char="•"/>
            </a:pPr>
            <a:r>
              <a:rPr lang="en-GB" sz="1400" dirty="0">
                <a:latin typeface="Arial"/>
                <a:cs typeface="Arial"/>
              </a:rPr>
              <a:t>The work packages can be flexibly “called off” in response to the changing strategic  and financial landscape.</a:t>
            </a:r>
          </a:p>
          <a:p>
            <a:endParaRPr lang="en-GB" sz="1400" dirty="0">
              <a:latin typeface="Arial"/>
              <a:cs typeface="Arial"/>
            </a:endParaRPr>
          </a:p>
          <a:p>
            <a:pPr marL="285750" indent="-285750">
              <a:buFont typeface="Arial" panose="020B0604020202020204" pitchFamily="34" charset="0"/>
              <a:buChar char="•"/>
            </a:pPr>
            <a:r>
              <a:rPr lang="en-GB" sz="1400" dirty="0">
                <a:latin typeface="Arial"/>
                <a:cs typeface="Arial"/>
              </a:rPr>
              <a:t>IRSS is partially funded by the Rough Sleeping Initiative (RSI) allocation for 2022/25, through GLA funding for delivery of </a:t>
            </a:r>
            <a:r>
              <a:rPr lang="en-GB" sz="1400" dirty="0" err="1">
                <a:latin typeface="Arial"/>
                <a:cs typeface="Arial"/>
              </a:rPr>
              <a:t>Homefirst</a:t>
            </a:r>
            <a:r>
              <a:rPr lang="en-GB" sz="1400" dirty="0">
                <a:latin typeface="Arial"/>
                <a:cs typeface="Arial"/>
              </a:rPr>
              <a:t> workers and through the ICB for hospital stepdown. </a:t>
            </a:r>
            <a:endParaRPr lang="en-GB" sz="1400" dirty="0">
              <a:latin typeface="Arial" panose="020B0604020202020204" pitchFamily="34" charset="0"/>
              <a:cs typeface="Arial" panose="020B0604020202020204" pitchFamily="34" charset="0"/>
            </a:endParaRPr>
          </a:p>
        </p:txBody>
      </p:sp>
      <p:pic>
        <p:nvPicPr>
          <p:cNvPr id="5" name="table">
            <a:extLst>
              <a:ext uri="{FF2B5EF4-FFF2-40B4-BE49-F238E27FC236}">
                <a16:creationId xmlns:a16="http://schemas.microsoft.com/office/drawing/2014/main" id="{DD925745-F25E-2DB6-AE1E-954588C11C1C}"/>
              </a:ext>
            </a:extLst>
          </p:cNvPr>
          <p:cNvPicPr>
            <a:picLocks noChangeAspect="1"/>
          </p:cNvPicPr>
          <p:nvPr/>
        </p:nvPicPr>
        <p:blipFill>
          <a:blip r:embed="rId2"/>
          <a:stretch>
            <a:fillRect/>
          </a:stretch>
        </p:blipFill>
        <p:spPr>
          <a:xfrm>
            <a:off x="6008751" y="2132575"/>
            <a:ext cx="5571312" cy="2542640"/>
          </a:xfrm>
          <a:prstGeom prst="rect">
            <a:avLst/>
          </a:prstGeom>
        </p:spPr>
      </p:pic>
    </p:spTree>
    <p:extLst>
      <p:ext uri="{BB962C8B-B14F-4D97-AF65-F5344CB8AC3E}">
        <p14:creationId xmlns:p14="http://schemas.microsoft.com/office/powerpoint/2010/main" val="65907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Demand</a:t>
            </a:r>
          </a:p>
        </p:txBody>
      </p:sp>
      <p:pic>
        <p:nvPicPr>
          <p:cNvPr id="6" name="Picture 5">
            <a:extLst>
              <a:ext uri="{FF2B5EF4-FFF2-40B4-BE49-F238E27FC236}">
                <a16:creationId xmlns:a16="http://schemas.microsoft.com/office/drawing/2014/main" id="{0D57215A-2282-FAAF-8DB6-4BC83B158DE6}"/>
              </a:ext>
            </a:extLst>
          </p:cNvPr>
          <p:cNvPicPr>
            <a:picLocks noChangeAspect="1"/>
          </p:cNvPicPr>
          <p:nvPr/>
        </p:nvPicPr>
        <p:blipFill>
          <a:blip r:embed="rId2"/>
          <a:stretch>
            <a:fillRect/>
          </a:stretch>
        </p:blipFill>
        <p:spPr>
          <a:xfrm>
            <a:off x="8073289" y="2133507"/>
            <a:ext cx="3657600" cy="2590986"/>
          </a:xfrm>
          <a:prstGeom prst="rect">
            <a:avLst/>
          </a:prstGeom>
        </p:spPr>
      </p:pic>
      <p:sp>
        <p:nvSpPr>
          <p:cNvPr id="3" name="Content Placeholder 2">
            <a:extLst>
              <a:ext uri="{FF2B5EF4-FFF2-40B4-BE49-F238E27FC236}">
                <a16:creationId xmlns:a16="http://schemas.microsoft.com/office/drawing/2014/main" id="{7536144B-66D0-3538-68C8-818675338031}"/>
              </a:ext>
            </a:extLst>
          </p:cNvPr>
          <p:cNvSpPr>
            <a:spLocks noGrp="1"/>
          </p:cNvSpPr>
          <p:nvPr/>
        </p:nvSpPr>
        <p:spPr>
          <a:xfrm>
            <a:off x="412980" y="1811596"/>
            <a:ext cx="7411463"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600" dirty="0"/>
              <a:t>There are currently </a:t>
            </a:r>
            <a:r>
              <a:rPr lang="en-GB" sz="1600" b="1" dirty="0"/>
              <a:t>42</a:t>
            </a:r>
            <a:r>
              <a:rPr lang="en-GB" sz="1600" dirty="0"/>
              <a:t> people rough sleeping on the Newham streets of which, </a:t>
            </a:r>
            <a:r>
              <a:rPr lang="en-GB" sz="1600" b="1" dirty="0"/>
              <a:t>2</a:t>
            </a:r>
            <a:r>
              <a:rPr lang="en-GB" sz="1600" dirty="0"/>
              <a:t> are female</a:t>
            </a:r>
            <a:r>
              <a:rPr lang="en-GB" sz="1600" b="1" dirty="0"/>
              <a:t>. </a:t>
            </a:r>
          </a:p>
          <a:p>
            <a:endParaRPr lang="en-GB" sz="1600" b="1" dirty="0"/>
          </a:p>
          <a:p>
            <a:pPr marL="342900" indent="-342900">
              <a:buFont typeface="Arial" panose="020B0604020202020204" pitchFamily="34" charset="0"/>
              <a:buChar char="•"/>
            </a:pPr>
            <a:r>
              <a:rPr lang="en-GB" sz="1600" b="1" dirty="0"/>
              <a:t>11 </a:t>
            </a:r>
            <a:r>
              <a:rPr lang="en-GB" sz="1600" dirty="0"/>
              <a:t>females and </a:t>
            </a:r>
            <a:r>
              <a:rPr lang="en-GB" sz="1600" b="1" dirty="0"/>
              <a:t>51</a:t>
            </a:r>
            <a:r>
              <a:rPr lang="en-GB" sz="1600" dirty="0"/>
              <a:t> men are accommodated across the wider rough sleeper pathway. Of these, </a:t>
            </a:r>
            <a:r>
              <a:rPr lang="en-GB" sz="1600" b="1" dirty="0"/>
              <a:t>10% </a:t>
            </a:r>
            <a:r>
              <a:rPr lang="en-GB" sz="1600" dirty="0"/>
              <a:t>have a diagnosed mental health condition that could be considered ‘severe’.</a:t>
            </a:r>
          </a:p>
          <a:p>
            <a:endParaRPr lang="en-GB" sz="1600" dirty="0"/>
          </a:p>
          <a:p>
            <a:pPr marL="342900" indent="-342900">
              <a:buFont typeface="Arial" panose="020B0604020202020204" pitchFamily="34" charset="0"/>
              <a:buChar char="•"/>
            </a:pPr>
            <a:r>
              <a:rPr lang="en-GB" sz="1600" b="1" dirty="0"/>
              <a:t>78% </a:t>
            </a:r>
            <a:r>
              <a:rPr lang="en-GB" sz="1600" dirty="0"/>
              <a:t>of the rough sleepers currently being supported by the Council have now registered with a GP</a:t>
            </a:r>
          </a:p>
          <a:p>
            <a:endParaRPr lang="en-GB" sz="1600" dirty="0"/>
          </a:p>
          <a:p>
            <a:pPr marL="342900" indent="-342900">
              <a:buFont typeface="Arial" panose="020B0604020202020204" pitchFamily="34" charset="0"/>
              <a:buChar char="•"/>
            </a:pPr>
            <a:r>
              <a:rPr lang="en-GB" sz="1600" b="1" dirty="0"/>
              <a:t>84% </a:t>
            </a:r>
            <a:r>
              <a:rPr lang="en-GB" sz="1600" dirty="0"/>
              <a:t>of rough sleepers who have been supported to move on have not returned to the street</a:t>
            </a:r>
          </a:p>
          <a:p>
            <a:endParaRPr lang="en-GB" b="1" dirty="0"/>
          </a:p>
        </p:txBody>
      </p:sp>
    </p:spTree>
    <p:extLst>
      <p:ext uri="{BB962C8B-B14F-4D97-AF65-F5344CB8AC3E}">
        <p14:creationId xmlns:p14="http://schemas.microsoft.com/office/powerpoint/2010/main" val="343034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latin typeface="Arial"/>
                <a:cs typeface="Arial"/>
              </a:rPr>
              <a:t>Commissioned Activity</a:t>
            </a:r>
          </a:p>
        </p:txBody>
      </p:sp>
      <p:sp>
        <p:nvSpPr>
          <p:cNvPr id="5" name="Content Placeholder 2">
            <a:extLst>
              <a:ext uri="{FF2B5EF4-FFF2-40B4-BE49-F238E27FC236}">
                <a16:creationId xmlns:a16="http://schemas.microsoft.com/office/drawing/2014/main" id="{229EEB02-5E5B-F061-5C92-3B2F69BD7435}"/>
              </a:ext>
            </a:extLst>
          </p:cNvPr>
          <p:cNvSpPr>
            <a:spLocks noGrp="1"/>
          </p:cNvSpPr>
          <p:nvPr/>
        </p:nvSpPr>
        <p:spPr>
          <a:xfrm>
            <a:off x="309933" y="1150046"/>
            <a:ext cx="7763356" cy="5039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nSpc>
                <a:spcPct val="120000"/>
              </a:lnSpc>
              <a:buFont typeface="Arial" panose="020B0604020202020204" pitchFamily="34" charset="0"/>
              <a:buChar char="•"/>
            </a:pPr>
            <a:r>
              <a:rPr lang="en-GB" sz="1200" dirty="0"/>
              <a:t>Newham’s single night rough sleeper snapshot figure in September 2019 was </a:t>
            </a:r>
            <a:r>
              <a:rPr lang="en-GB" sz="1200" b="1" dirty="0"/>
              <a:t>105. </a:t>
            </a:r>
            <a:r>
              <a:rPr lang="en-GB" sz="1200" dirty="0"/>
              <a:t>This has steadily decreased to date (with variables such as weather and access to work leading to spikes in date) to the most recent official count to </a:t>
            </a:r>
            <a:r>
              <a:rPr lang="en-GB" sz="1200" b="1" dirty="0"/>
              <a:t>40.</a:t>
            </a:r>
            <a:endParaRPr lang="en-GB" sz="1200" b="1" dirty="0">
              <a:solidFill>
                <a:srgbClr val="FF0000"/>
              </a:solidFill>
            </a:endParaRPr>
          </a:p>
          <a:p>
            <a:pPr marL="228600" lvl="0" indent="-228600">
              <a:lnSpc>
                <a:spcPct val="120000"/>
              </a:lnSpc>
              <a:buFont typeface="Arial" panose="020B0604020202020204" pitchFamily="34" charset="0"/>
              <a:buChar char="•"/>
            </a:pPr>
            <a:r>
              <a:rPr lang="en-GB" sz="1200" dirty="0">
                <a:solidFill>
                  <a:prstClr val="black"/>
                </a:solidFill>
              </a:rPr>
              <a:t>Following Newham’s successful  response to the ‘Everyone in’ directive resulting from the pandemic, the IRSS service was commissioned in 2021 following Cabinet approval to award to CGL.</a:t>
            </a:r>
          </a:p>
          <a:p>
            <a:pPr marL="228600" lvl="0" indent="-228600">
              <a:lnSpc>
                <a:spcPct val="120000"/>
              </a:lnSpc>
              <a:buFont typeface="Arial" panose="020B0604020202020204" pitchFamily="34" charset="0"/>
              <a:buChar char="•"/>
            </a:pPr>
            <a:r>
              <a:rPr lang="en-GB" sz="1200" dirty="0">
                <a:solidFill>
                  <a:prstClr val="black"/>
                </a:solidFill>
              </a:rPr>
              <a:t>Currently there are </a:t>
            </a:r>
            <a:r>
              <a:rPr lang="en-GB" sz="1200" b="1" dirty="0">
                <a:solidFill>
                  <a:prstClr val="black"/>
                </a:solidFill>
              </a:rPr>
              <a:t>62</a:t>
            </a:r>
            <a:r>
              <a:rPr lang="en-GB" sz="1200" dirty="0">
                <a:solidFill>
                  <a:prstClr val="black"/>
                </a:solidFill>
              </a:rPr>
              <a:t> people  accommodated in emergency accommodation through the LBN Rough Sleeping pathway</a:t>
            </a:r>
          </a:p>
          <a:p>
            <a:pPr marL="228600" lvl="0" indent="-228600">
              <a:lnSpc>
                <a:spcPct val="120000"/>
              </a:lnSpc>
              <a:buFont typeface="Arial" panose="020B0604020202020204" pitchFamily="34" charset="0"/>
              <a:buChar char="•"/>
            </a:pPr>
            <a:r>
              <a:rPr lang="en-GB" sz="1200" b="1" dirty="0"/>
              <a:t>7 </a:t>
            </a:r>
            <a:r>
              <a:rPr lang="en-GB" sz="1200" dirty="0"/>
              <a:t>of the current cohort have no recourse to public funds, meaning the Council fund the full cost of their accommodation. We work closely with commissioned services, more specifically, our immigration advice service to progress claims in seeking status for these individuals to provide access to funding through benefit to enable a stable move on. Since the service began, we have transitioned </a:t>
            </a:r>
            <a:r>
              <a:rPr lang="en-GB" sz="1200" b="1" dirty="0"/>
              <a:t>108</a:t>
            </a:r>
            <a:r>
              <a:rPr lang="en-GB" sz="1200" dirty="0"/>
              <a:t> of this cohort into stable tenancy.</a:t>
            </a:r>
            <a:endParaRPr lang="en-GB" sz="1200" dirty="0">
              <a:solidFill>
                <a:srgbClr val="FF0000"/>
              </a:solidFill>
            </a:endParaRPr>
          </a:p>
          <a:p>
            <a:pPr marL="228600" indent="-228600">
              <a:lnSpc>
                <a:spcPct val="120000"/>
              </a:lnSpc>
              <a:buFont typeface="Arial" panose="020B0604020202020204" pitchFamily="34" charset="0"/>
              <a:buChar char="•"/>
            </a:pPr>
            <a:r>
              <a:rPr lang="en-GB" sz="1200" dirty="0">
                <a:solidFill>
                  <a:prstClr val="black"/>
                </a:solidFill>
              </a:rPr>
              <a:t>Since 2021, </a:t>
            </a:r>
            <a:r>
              <a:rPr lang="en-GB" sz="1200" b="1" dirty="0">
                <a:solidFill>
                  <a:prstClr val="black"/>
                </a:solidFill>
              </a:rPr>
              <a:t>862</a:t>
            </a:r>
            <a:r>
              <a:rPr lang="en-GB" sz="1200" dirty="0">
                <a:solidFill>
                  <a:prstClr val="black"/>
                </a:solidFill>
              </a:rPr>
              <a:t> individuals have moved through the pathway. </a:t>
            </a:r>
            <a:r>
              <a:rPr lang="en-GB" sz="1200" b="1" dirty="0">
                <a:solidFill>
                  <a:prstClr val="black"/>
                </a:solidFill>
              </a:rPr>
              <a:t>68% </a:t>
            </a:r>
            <a:r>
              <a:rPr lang="en-GB" sz="1200" dirty="0">
                <a:solidFill>
                  <a:prstClr val="black"/>
                </a:solidFill>
              </a:rPr>
              <a:t>have transitioned into long term accommodation, with the remaining </a:t>
            </a:r>
            <a:r>
              <a:rPr lang="en-GB" sz="1200" b="1" dirty="0">
                <a:solidFill>
                  <a:prstClr val="black"/>
                </a:solidFill>
              </a:rPr>
              <a:t>32% </a:t>
            </a:r>
            <a:r>
              <a:rPr lang="en-GB" sz="1200" dirty="0">
                <a:solidFill>
                  <a:prstClr val="black"/>
                </a:solidFill>
              </a:rPr>
              <a:t>either abandoning/being evicted from their accommodation </a:t>
            </a:r>
            <a:r>
              <a:rPr lang="en-GB" sz="1200" b="1" dirty="0">
                <a:solidFill>
                  <a:prstClr val="black"/>
                </a:solidFill>
              </a:rPr>
              <a:t>(24%), </a:t>
            </a:r>
            <a:r>
              <a:rPr lang="en-GB" sz="1200" dirty="0">
                <a:solidFill>
                  <a:prstClr val="black"/>
                </a:solidFill>
              </a:rPr>
              <a:t>leaving their accommodation of their own accord </a:t>
            </a:r>
            <a:r>
              <a:rPr lang="en-GB" sz="1200" b="1" dirty="0">
                <a:solidFill>
                  <a:prstClr val="black"/>
                </a:solidFill>
              </a:rPr>
              <a:t>(5%) </a:t>
            </a:r>
            <a:r>
              <a:rPr lang="en-GB" sz="1200" dirty="0">
                <a:solidFill>
                  <a:prstClr val="black"/>
                </a:solidFill>
              </a:rPr>
              <a:t>or going to prison </a:t>
            </a:r>
            <a:r>
              <a:rPr lang="en-GB" sz="1200" b="1" dirty="0">
                <a:solidFill>
                  <a:prstClr val="black"/>
                </a:solidFill>
              </a:rPr>
              <a:t>(3%).</a:t>
            </a:r>
          </a:p>
          <a:p>
            <a:pPr marL="228600" indent="-228600">
              <a:lnSpc>
                <a:spcPct val="120000"/>
              </a:lnSpc>
              <a:buFont typeface="Arial" panose="020B0604020202020204" pitchFamily="34" charset="0"/>
              <a:buChar char="•"/>
            </a:pPr>
            <a:r>
              <a:rPr lang="en-GB" sz="1200" dirty="0"/>
              <a:t>Of those rough sleeping </a:t>
            </a:r>
            <a:r>
              <a:rPr lang="en-GB" sz="1200" b="1" dirty="0"/>
              <a:t>9</a:t>
            </a:r>
            <a:r>
              <a:rPr lang="en-GB" sz="1200" dirty="0"/>
              <a:t> have recourse which is an early indications that the cost of living is impacting on new Rough sleepers. </a:t>
            </a:r>
            <a:endParaRPr lang="en-GB" sz="1200" dirty="0">
              <a:solidFill>
                <a:srgbClr val="FF0000"/>
              </a:solidFill>
              <a:highlight>
                <a:srgbClr val="FFFF00"/>
              </a:highlight>
            </a:endParaRPr>
          </a:p>
          <a:p>
            <a:pPr>
              <a:lnSpc>
                <a:spcPct val="120000"/>
              </a:lnSpc>
            </a:pPr>
            <a:r>
              <a:rPr lang="en-GB" sz="1100" dirty="0"/>
              <a:t>	</a:t>
            </a:r>
          </a:p>
        </p:txBody>
      </p:sp>
      <p:pic>
        <p:nvPicPr>
          <p:cNvPr id="6" name="Picture 5">
            <a:extLst>
              <a:ext uri="{FF2B5EF4-FFF2-40B4-BE49-F238E27FC236}">
                <a16:creationId xmlns:a16="http://schemas.microsoft.com/office/drawing/2014/main" id="{0D57215A-2282-FAAF-8DB6-4BC83B158DE6}"/>
              </a:ext>
            </a:extLst>
          </p:cNvPr>
          <p:cNvPicPr>
            <a:picLocks noChangeAspect="1"/>
          </p:cNvPicPr>
          <p:nvPr/>
        </p:nvPicPr>
        <p:blipFill>
          <a:blip r:embed="rId2"/>
          <a:stretch>
            <a:fillRect/>
          </a:stretch>
        </p:blipFill>
        <p:spPr>
          <a:xfrm>
            <a:off x="8073289" y="2133507"/>
            <a:ext cx="3657600" cy="2590986"/>
          </a:xfrm>
          <a:prstGeom prst="rect">
            <a:avLst/>
          </a:prstGeom>
        </p:spPr>
      </p:pic>
    </p:spTree>
    <p:extLst>
      <p:ext uri="{BB962C8B-B14F-4D97-AF65-F5344CB8AC3E}">
        <p14:creationId xmlns:p14="http://schemas.microsoft.com/office/powerpoint/2010/main" val="70987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a:latin typeface="Arial"/>
                <a:cs typeface="Arial"/>
              </a:rPr>
              <a:t>Equity / </a:t>
            </a:r>
            <a:r>
              <a:rPr lang="en-US" dirty="0">
                <a:latin typeface="Arial"/>
                <a:cs typeface="Arial"/>
              </a:rPr>
              <a:t>Protected Characteristics</a:t>
            </a:r>
          </a:p>
        </p:txBody>
      </p:sp>
      <p:sp>
        <p:nvSpPr>
          <p:cNvPr id="4" name="TextBox 3"/>
          <p:cNvSpPr txBox="1"/>
          <p:nvPr/>
        </p:nvSpPr>
        <p:spPr>
          <a:xfrm>
            <a:off x="461554" y="1140822"/>
            <a:ext cx="11216640"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t>Newham are seeing an uncharacteristic growth in the number of asylum seeing men under 35 accessing services through Welcome Newham.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Of those accommodated in the pathway, </a:t>
            </a:r>
            <a:r>
              <a:rPr lang="en-GB" sz="2000" b="1" dirty="0"/>
              <a:t>13</a:t>
            </a:r>
            <a:r>
              <a:rPr lang="en-GB" sz="2000" dirty="0"/>
              <a:t> are men and </a:t>
            </a:r>
            <a:r>
              <a:rPr lang="en-GB" sz="2000" b="1" dirty="0"/>
              <a:t>62</a:t>
            </a:r>
            <a:r>
              <a:rPr lang="en-GB" sz="2000" dirty="0"/>
              <a:t> are female.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 small proportion of those in the pathway occupy the over </a:t>
            </a:r>
            <a:r>
              <a:rPr lang="en-GB" sz="2000" b="1" dirty="0"/>
              <a:t>55</a:t>
            </a:r>
            <a:r>
              <a:rPr lang="en-GB" sz="2000" dirty="0"/>
              <a:t> bracket </a:t>
            </a:r>
            <a:r>
              <a:rPr lang="en-GB" sz="2000" b="1" dirty="0"/>
              <a:t>(15%).</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38% </a:t>
            </a:r>
            <a:r>
              <a:rPr lang="en-GB" sz="2000" dirty="0"/>
              <a:t>are UK citizens, with the remaining </a:t>
            </a:r>
            <a:r>
              <a:rPr lang="en-GB" sz="2000" b="1" dirty="0"/>
              <a:t>62% </a:t>
            </a:r>
            <a:r>
              <a:rPr lang="en-GB" sz="2000" dirty="0"/>
              <a:t>either settled, pre-settled refugee or indefinite leave to remain.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38%</a:t>
            </a:r>
            <a:r>
              <a:rPr lang="en-GB" sz="2000" dirty="0"/>
              <a:t> identify as either British or English, with </a:t>
            </a:r>
            <a:r>
              <a:rPr lang="en-GB" sz="2000" b="1" dirty="0"/>
              <a:t>11%</a:t>
            </a:r>
            <a:r>
              <a:rPr lang="en-GB" sz="2000" dirty="0"/>
              <a:t> Romanian, </a:t>
            </a:r>
            <a:r>
              <a:rPr lang="en-GB" sz="2000" b="1" dirty="0"/>
              <a:t>9%</a:t>
            </a:r>
            <a:r>
              <a:rPr lang="en-GB" sz="2000" dirty="0"/>
              <a:t> Lithuanian and </a:t>
            </a:r>
            <a:r>
              <a:rPr lang="en-GB" sz="2000" b="1" dirty="0"/>
              <a:t>5%</a:t>
            </a:r>
            <a:r>
              <a:rPr lang="en-GB" sz="2000" dirty="0"/>
              <a:t> Indian making up the next level of demography. The remaining in the pathway are from mixed backgrounds, with only </a:t>
            </a:r>
            <a:r>
              <a:rPr lang="en-GB" sz="2000" b="1" dirty="0"/>
              <a:t>1%</a:t>
            </a:r>
            <a:r>
              <a:rPr lang="en-GB" sz="2000" dirty="0"/>
              <a:t> recognised as stateless. </a:t>
            </a:r>
          </a:p>
        </p:txBody>
      </p:sp>
    </p:spTree>
    <p:extLst>
      <p:ext uri="{BB962C8B-B14F-4D97-AF65-F5344CB8AC3E}">
        <p14:creationId xmlns:p14="http://schemas.microsoft.com/office/powerpoint/2010/main" val="129817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1:</a:t>
            </a:r>
            <a:br>
              <a:rPr lang="en-US" dirty="0">
                <a:latin typeface="Arial"/>
                <a:cs typeface="Arial"/>
              </a:rPr>
            </a:br>
            <a:r>
              <a:rPr lang="en-US" dirty="0">
                <a:latin typeface="Arial"/>
                <a:cs typeface="Arial"/>
              </a:rPr>
              <a:t>Extend the IRSS</a:t>
            </a:r>
          </a:p>
        </p:txBody>
      </p:sp>
      <p:sp>
        <p:nvSpPr>
          <p:cNvPr id="4" name="TextBox 3">
            <a:extLst>
              <a:ext uri="{FF2B5EF4-FFF2-40B4-BE49-F238E27FC236}">
                <a16:creationId xmlns:a16="http://schemas.microsoft.com/office/drawing/2014/main" id="{A071AABA-3CDF-9B0A-A497-8918F97D18CF}"/>
              </a:ext>
            </a:extLst>
          </p:cNvPr>
          <p:cNvSpPr txBox="1"/>
          <p:nvPr/>
        </p:nvSpPr>
        <p:spPr>
          <a:xfrm>
            <a:off x="3051209" y="2831242"/>
            <a:ext cx="6102416" cy="1200329"/>
          </a:xfrm>
          <a:prstGeom prst="rect">
            <a:avLst/>
          </a:prstGeom>
          <a:noFill/>
        </p:spPr>
        <p:txBody>
          <a:bodyPr wrap="square">
            <a:spAutoFit/>
          </a:bodyPr>
          <a:lstStyle/>
          <a:p>
            <a:r>
              <a:rPr lang="en-GB" sz="1800" dirty="0">
                <a:cs typeface="Calibri"/>
              </a:rPr>
              <a:t>The Council is in the process of reviewing the first three years (of 5) delivery of its integrated rough sleeping service. This will outline the rationale for extending the service and provide an overview of its performance, issues and mitigations. </a:t>
            </a:r>
            <a:endParaRPr lang="en-GB" sz="1800" dirty="0">
              <a:ea typeface="+mn-lt"/>
              <a:cs typeface="+mn-lt"/>
            </a:endParaRPr>
          </a:p>
        </p:txBody>
      </p:sp>
    </p:spTree>
    <p:extLst>
      <p:ext uri="{BB962C8B-B14F-4D97-AF65-F5344CB8AC3E}">
        <p14:creationId xmlns:p14="http://schemas.microsoft.com/office/powerpoint/2010/main" val="126026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fontScale="90000"/>
          </a:bodyPr>
          <a:lstStyle/>
          <a:p>
            <a:r>
              <a:rPr lang="en-US" dirty="0">
                <a:latin typeface="Arial"/>
                <a:cs typeface="Arial"/>
              </a:rPr>
              <a:t>Commissioning Priority 2:</a:t>
            </a:r>
            <a:br>
              <a:rPr lang="en-US" dirty="0">
                <a:latin typeface="Arial"/>
                <a:cs typeface="Arial"/>
              </a:rPr>
            </a:br>
            <a:r>
              <a:rPr lang="en-US" dirty="0">
                <a:latin typeface="Arial"/>
                <a:cs typeface="Arial"/>
              </a:rPr>
              <a:t>Continue to reduce numbers on the street</a:t>
            </a:r>
          </a:p>
        </p:txBody>
      </p:sp>
      <p:sp>
        <p:nvSpPr>
          <p:cNvPr id="4" name="TextBox 3">
            <a:extLst>
              <a:ext uri="{FF2B5EF4-FFF2-40B4-BE49-F238E27FC236}">
                <a16:creationId xmlns:a16="http://schemas.microsoft.com/office/drawing/2014/main" id="{EAFBE140-7FFC-600C-FE9B-EA40CE2237EF}"/>
              </a:ext>
            </a:extLst>
          </p:cNvPr>
          <p:cNvSpPr txBox="1"/>
          <p:nvPr/>
        </p:nvSpPr>
        <p:spPr>
          <a:xfrm>
            <a:off x="3051209" y="2138745"/>
            <a:ext cx="6102416" cy="2585323"/>
          </a:xfrm>
          <a:prstGeom prst="rect">
            <a:avLst/>
          </a:prstGeom>
          <a:noFill/>
        </p:spPr>
        <p:txBody>
          <a:bodyPr wrap="square">
            <a:spAutoFit/>
          </a:bodyPr>
          <a:lstStyle/>
          <a:p>
            <a:r>
              <a:rPr lang="en-GB" sz="1800" dirty="0">
                <a:ea typeface="+mn-lt"/>
                <a:cs typeface="+mn-lt"/>
              </a:rPr>
              <a:t>We have seen recent increases to the street population figure – there are multiple variables that can influence the inclination/declination of this figure throughout the year, most notably, the weather. We performed well during 23/24 in a relatively forgiving SWEP period, but are aware that RSI funding has reduced in 24/25. We plan on achieving this by strengthening our accommodation offer through onboarding of additional HMO style accommodation, subject to planning exemption.</a:t>
            </a:r>
            <a:endParaRPr lang="en-GB" sz="1800" dirty="0">
              <a:cs typeface="Calibri"/>
            </a:endParaRPr>
          </a:p>
        </p:txBody>
      </p:sp>
    </p:spTree>
    <p:extLst>
      <p:ext uri="{BB962C8B-B14F-4D97-AF65-F5344CB8AC3E}">
        <p14:creationId xmlns:p14="http://schemas.microsoft.com/office/powerpoint/2010/main" val="232336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62184" y="39905"/>
            <a:ext cx="9966181" cy="1545054"/>
          </a:xfrm>
        </p:spPr>
        <p:txBody>
          <a:bodyPr>
            <a:normAutofit/>
          </a:bodyPr>
          <a:lstStyle/>
          <a:p>
            <a:r>
              <a:rPr lang="en-US" dirty="0">
                <a:latin typeface="Arial"/>
                <a:cs typeface="Arial"/>
              </a:rPr>
              <a:t>Commissioning Priority 3:</a:t>
            </a:r>
            <a:br>
              <a:rPr lang="en-US" dirty="0">
                <a:latin typeface="Arial"/>
                <a:cs typeface="Arial"/>
              </a:rPr>
            </a:br>
            <a:r>
              <a:rPr lang="en-US" dirty="0">
                <a:latin typeface="Arial"/>
                <a:cs typeface="Arial"/>
              </a:rPr>
              <a:t>Promote efficiency in the pathway</a:t>
            </a:r>
          </a:p>
        </p:txBody>
      </p:sp>
      <p:sp>
        <p:nvSpPr>
          <p:cNvPr id="4" name="TextBox 3">
            <a:extLst>
              <a:ext uri="{FF2B5EF4-FFF2-40B4-BE49-F238E27FC236}">
                <a16:creationId xmlns:a16="http://schemas.microsoft.com/office/drawing/2014/main" id="{FD84F069-93D4-FACC-DC35-05147435CB26}"/>
              </a:ext>
            </a:extLst>
          </p:cNvPr>
          <p:cNvSpPr txBox="1"/>
          <p:nvPr/>
        </p:nvSpPr>
        <p:spPr>
          <a:xfrm>
            <a:off x="3051209" y="2138745"/>
            <a:ext cx="6102416" cy="2585323"/>
          </a:xfrm>
          <a:prstGeom prst="rect">
            <a:avLst/>
          </a:prstGeom>
          <a:noFill/>
        </p:spPr>
        <p:txBody>
          <a:bodyPr wrap="square">
            <a:spAutoFit/>
          </a:bodyPr>
          <a:lstStyle/>
          <a:p>
            <a:r>
              <a:rPr lang="en-GB" sz="1800" dirty="0">
                <a:cs typeface="Calibri"/>
              </a:rPr>
              <a:t>We currently operate an assessment centre as part of our offer. We have feedback from providers that we are experiencing higher acuity in this setting – making it difficult to provide move on into stepdown. We are working to strengthen the pathway by adding accommodation, but this has been a challenge due to local planning. In the short term – we continue to create capacity in the pathway by moving service users that are at the end of their support journey onto stable accommodation. </a:t>
            </a:r>
            <a:endParaRPr lang="en-GB" dirty="0"/>
          </a:p>
        </p:txBody>
      </p:sp>
    </p:spTree>
    <p:extLst>
      <p:ext uri="{BB962C8B-B14F-4D97-AF65-F5344CB8AC3E}">
        <p14:creationId xmlns:p14="http://schemas.microsoft.com/office/powerpoint/2010/main" val="1537936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2a26232-4bbf-4b6d-9478-8d03bd2551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CA7531C5E0FC46B656020CD25D25E4" ma:contentTypeVersion="17" ma:contentTypeDescription="Create a new document." ma:contentTypeScope="" ma:versionID="bf35789a3b69df4935bdbe4c86b14d4d">
  <xsd:schema xmlns:xsd="http://www.w3.org/2001/XMLSchema" xmlns:xs="http://www.w3.org/2001/XMLSchema" xmlns:p="http://schemas.microsoft.com/office/2006/metadata/properties" xmlns:ns3="d2a26232-4bbf-4b6d-9478-8d03bd25516e" xmlns:ns4="4c8f6bfe-d570-4449-8333-e182f1c6f65e" targetNamespace="http://schemas.microsoft.com/office/2006/metadata/properties" ma:root="true" ma:fieldsID="01970f91c67c0bc8bf4f34ae9b17be74" ns3:_="" ns4:_="">
    <xsd:import namespace="d2a26232-4bbf-4b6d-9478-8d03bd25516e"/>
    <xsd:import namespace="4c8f6bfe-d570-4449-8333-e182f1c6f65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ObjectDetectorVersions" minOccurs="0"/>
                <xsd:element ref="ns3:MediaServiceLocation"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26232-4bbf-4b6d-9478-8d03bd255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f6bfe-d570-4449-8333-e182f1c6f6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6FD02317-CF5E-42A8-B3B9-6A2C8BE8E2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c8f6bfe-d570-4449-8333-e182f1c6f65e"/>
    <ds:schemaRef ds:uri="d2a26232-4bbf-4b6d-9478-8d03bd25516e"/>
    <ds:schemaRef ds:uri="http://www.w3.org/XML/1998/namespace"/>
    <ds:schemaRef ds:uri="http://purl.org/dc/dcmitype/"/>
  </ds:schemaRefs>
</ds:datastoreItem>
</file>

<file path=customXml/itemProps3.xml><?xml version="1.0" encoding="utf-8"?>
<ds:datastoreItem xmlns:ds="http://schemas.openxmlformats.org/officeDocument/2006/customXml" ds:itemID="{171443EB-3600-4AA1-90C6-4A9E32A59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26232-4bbf-4b6d-9478-8d03bd25516e"/>
    <ds:schemaRef ds:uri="4c8f6bfe-d570-4449-8333-e182f1c6f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761</TotalTime>
  <Words>1585</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13</vt:i4>
      </vt:variant>
    </vt:vector>
  </HeadingPairs>
  <TitlesOfParts>
    <vt:vector size="28" baseType="lpstr">
      <vt:lpstr>Arial</vt:lpstr>
      <vt:lpstr>Calibri</vt:lpstr>
      <vt:lpstr>Calibri Light</vt: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         Market Position Statement  ROUGH SLEEPING  May 2024</vt:lpstr>
      <vt:lpstr>Overview</vt:lpstr>
      <vt:lpstr>Overview</vt:lpstr>
      <vt:lpstr>Demand</vt:lpstr>
      <vt:lpstr>Commissioned Activity</vt:lpstr>
      <vt:lpstr>Equity / Protected Characteristics</vt:lpstr>
      <vt:lpstr>Commissioning Priority 1: Extend the IRSS</vt:lpstr>
      <vt:lpstr>Commissioning Priority 2: Continue to reduce numbers on the street</vt:lpstr>
      <vt:lpstr>Commissioning Priority 3: Promote efficiency in the pathway</vt:lpstr>
      <vt:lpstr>Commissioning Priority 4: Focus on prevention</vt:lpstr>
      <vt:lpstr>Commissioning Priority 5: Focus on prevention</vt:lpstr>
      <vt:lpstr>Commissioning Priority 6: Deliver upon year 3 of HRSS</vt:lpstr>
      <vt:lpstr>Rough Sleeping – Mid-Year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Karl Henson</cp:lastModifiedBy>
  <cp:revision>248</cp:revision>
  <dcterms:created xsi:type="dcterms:W3CDTF">2023-10-09T13:23:20Z</dcterms:created>
  <dcterms:modified xsi:type="dcterms:W3CDTF">2025-01-30T13:54:07Z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0x010100CECA7531C5E0FC46B656020CD25D25E4</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