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58" r:id="rId7"/>
    <p:sldId id="259" r:id="rId8"/>
    <p:sldId id="260" r:id="rId9"/>
    <p:sldId id="261" r:id="rId10"/>
    <p:sldId id="262" r:id="rId11"/>
    <p:sldId id="263"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9E6278-5DC1-EB3D-1B99-C57FA830E73A}" name="Penny Phillips" initials="PP" userId="S::penny.phillips@newham.gov.uk::5d702208-8b79-4f56-be94-9816f7817df0" providerId="AD"/>
  <p188:author id="{73FB417F-0EA7-9F9F-2A07-AB9EECD49500}" name="Fiona Hackland" initials="FH" userId="S::fiona.hackland@newham.gov.uk::a0ab8199-343c-4741-99c7-10a4a7edb83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D38D47-C50D-1DB0-E077-868091A77C08}" v="5" dt="2025-01-28T13:17:04.397"/>
    <p1510:client id="{4ABAF08F-89B2-45C2-57DF-65795DC0B88D}" v="39" dt="2025-01-27T16:22:07.947"/>
    <p1510:client id="{5047A01A-39DC-D8D5-6096-4D0B2FDE5A16}" v="1" dt="2025-01-28T09:40:04.323"/>
    <p1510:client id="{663E7B28-1004-DAA1-F944-5A11DEA086E0}" v="9" dt="2025-01-27T15:01:46.441"/>
    <p1510:client id="{A802EC1E-9AC5-1F54-E386-3AEC29A1D957}" v="140" dt="2025-01-28T13:07:52.166"/>
    <p1510:client id="{DF4A3E85-B399-B250-1BB6-C61CCB60814E}" v="23" dt="2025-01-28T10:37:57.90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nny Phillips" userId="S::penny.phillips@newham.gov.uk::5d702208-8b79-4f56-be94-9816f7817df0" providerId="AD" clId="Web-{DF4A3E85-B399-B250-1BB6-C61CCB60814E}"/>
    <pc:docChg chg="modSld">
      <pc:chgData name="Penny Phillips" userId="S::penny.phillips@newham.gov.uk::5d702208-8b79-4f56-be94-9816f7817df0" providerId="AD" clId="Web-{DF4A3E85-B399-B250-1BB6-C61CCB60814E}" dt="2025-01-28T10:37:57.904" v="11" actId="20577"/>
      <pc:docMkLst>
        <pc:docMk/>
      </pc:docMkLst>
      <pc:sldChg chg="modSp">
        <pc:chgData name="Penny Phillips" userId="S::penny.phillips@newham.gov.uk::5d702208-8b79-4f56-be94-9816f7817df0" providerId="AD" clId="Web-{DF4A3E85-B399-B250-1BB6-C61CCB60814E}" dt="2025-01-28T10:35:34.650" v="0" actId="20577"/>
        <pc:sldMkLst>
          <pc:docMk/>
          <pc:sldMk cId="0" sldId="258"/>
        </pc:sldMkLst>
        <pc:spChg chg="mod">
          <ac:chgData name="Penny Phillips" userId="S::penny.phillips@newham.gov.uk::5d702208-8b79-4f56-be94-9816f7817df0" providerId="AD" clId="Web-{DF4A3E85-B399-B250-1BB6-C61CCB60814E}" dt="2025-01-28T10:35:34.650" v="0" actId="20577"/>
          <ac:spMkLst>
            <pc:docMk/>
            <pc:sldMk cId="0" sldId="258"/>
            <ac:spMk id="27" creationId="{00000000-0000-0000-0000-000000000000}"/>
          </ac:spMkLst>
        </pc:spChg>
      </pc:sldChg>
      <pc:sldChg chg="modSp">
        <pc:chgData name="Penny Phillips" userId="S::penny.phillips@newham.gov.uk::5d702208-8b79-4f56-be94-9816f7817df0" providerId="AD" clId="Web-{DF4A3E85-B399-B250-1BB6-C61CCB60814E}" dt="2025-01-28T10:36:21.074" v="3" actId="20577"/>
        <pc:sldMkLst>
          <pc:docMk/>
          <pc:sldMk cId="0" sldId="259"/>
        </pc:sldMkLst>
        <pc:spChg chg="mod">
          <ac:chgData name="Penny Phillips" userId="S::penny.phillips@newham.gov.uk::5d702208-8b79-4f56-be94-9816f7817df0" providerId="AD" clId="Web-{DF4A3E85-B399-B250-1BB6-C61CCB60814E}" dt="2025-01-28T10:36:21.074" v="3" actId="20577"/>
          <ac:spMkLst>
            <pc:docMk/>
            <pc:sldMk cId="0" sldId="259"/>
            <ac:spMk id="3" creationId="{00000000-0000-0000-0000-000000000000}"/>
          </ac:spMkLst>
        </pc:spChg>
      </pc:sldChg>
      <pc:sldChg chg="modSp">
        <pc:chgData name="Penny Phillips" userId="S::penny.phillips@newham.gov.uk::5d702208-8b79-4f56-be94-9816f7817df0" providerId="AD" clId="Web-{DF4A3E85-B399-B250-1BB6-C61CCB60814E}" dt="2025-01-28T10:37:11.762" v="10" actId="20577"/>
        <pc:sldMkLst>
          <pc:docMk/>
          <pc:sldMk cId="0" sldId="260"/>
        </pc:sldMkLst>
        <pc:spChg chg="mod">
          <ac:chgData name="Penny Phillips" userId="S::penny.phillips@newham.gov.uk::5d702208-8b79-4f56-be94-9816f7817df0" providerId="AD" clId="Web-{DF4A3E85-B399-B250-1BB6-C61CCB60814E}" dt="2025-01-28T10:37:00.121" v="8" actId="20577"/>
          <ac:spMkLst>
            <pc:docMk/>
            <pc:sldMk cId="0" sldId="260"/>
            <ac:spMk id="2" creationId="{00000000-0000-0000-0000-000000000000}"/>
          </ac:spMkLst>
        </pc:spChg>
        <pc:spChg chg="mod">
          <ac:chgData name="Penny Phillips" userId="S::penny.phillips@newham.gov.uk::5d702208-8b79-4f56-be94-9816f7817df0" providerId="AD" clId="Web-{DF4A3E85-B399-B250-1BB6-C61CCB60814E}" dt="2025-01-28T10:37:11.762" v="10" actId="20577"/>
          <ac:spMkLst>
            <pc:docMk/>
            <pc:sldMk cId="0" sldId="260"/>
            <ac:spMk id="3" creationId="{00000000-0000-0000-0000-000000000000}"/>
          </ac:spMkLst>
        </pc:spChg>
      </pc:sldChg>
      <pc:sldChg chg="modSp">
        <pc:chgData name="Penny Phillips" userId="S::penny.phillips@newham.gov.uk::5d702208-8b79-4f56-be94-9816f7817df0" providerId="AD" clId="Web-{DF4A3E85-B399-B250-1BB6-C61CCB60814E}" dt="2025-01-28T10:37:57.904" v="11" actId="20577"/>
        <pc:sldMkLst>
          <pc:docMk/>
          <pc:sldMk cId="0" sldId="261"/>
        </pc:sldMkLst>
        <pc:spChg chg="mod">
          <ac:chgData name="Penny Phillips" userId="S::penny.phillips@newham.gov.uk::5d702208-8b79-4f56-be94-9816f7817df0" providerId="AD" clId="Web-{DF4A3E85-B399-B250-1BB6-C61CCB60814E}" dt="2025-01-28T10:37:57.904" v="11" actId="20577"/>
          <ac:spMkLst>
            <pc:docMk/>
            <pc:sldMk cId="0" sldId="261"/>
            <ac:spMk id="3" creationId="{00000000-0000-0000-0000-000000000000}"/>
          </ac:spMkLst>
        </pc:spChg>
      </pc:sldChg>
    </pc:docChg>
  </pc:docChgLst>
  <pc:docChgLst>
    <pc:chgData name="Penny Phillips" userId="S::penny.phillips@newham.gov.uk::5d702208-8b79-4f56-be94-9816f7817df0" providerId="AD" clId="Web-{4ABAF08F-89B2-45C2-57DF-65795DC0B88D}"/>
    <pc:docChg chg="mod modSld">
      <pc:chgData name="Penny Phillips" userId="S::penny.phillips@newham.gov.uk::5d702208-8b79-4f56-be94-9816f7817df0" providerId="AD" clId="Web-{4ABAF08F-89B2-45C2-57DF-65795DC0B88D}" dt="2025-01-27T16:22:07.947" v="30" actId="1076"/>
      <pc:docMkLst>
        <pc:docMk/>
      </pc:docMkLst>
      <pc:sldChg chg="modSp">
        <pc:chgData name="Penny Phillips" userId="S::penny.phillips@newham.gov.uk::5d702208-8b79-4f56-be94-9816f7817df0" providerId="AD" clId="Web-{4ABAF08F-89B2-45C2-57DF-65795DC0B88D}" dt="2025-01-27T16:13:15.447" v="26" actId="20577"/>
        <pc:sldMkLst>
          <pc:docMk/>
          <pc:sldMk cId="0" sldId="257"/>
        </pc:sldMkLst>
        <pc:spChg chg="mod">
          <ac:chgData name="Penny Phillips" userId="S::penny.phillips@newham.gov.uk::5d702208-8b79-4f56-be94-9816f7817df0" providerId="AD" clId="Web-{4ABAF08F-89B2-45C2-57DF-65795DC0B88D}" dt="2025-01-27T16:13:15.447" v="26" actId="20577"/>
          <ac:spMkLst>
            <pc:docMk/>
            <pc:sldMk cId="0" sldId="257"/>
            <ac:spMk id="3" creationId="{00000000-0000-0000-0000-000000000000}"/>
          </ac:spMkLst>
        </pc:spChg>
      </pc:sldChg>
      <pc:sldChg chg="modSp">
        <pc:chgData name="Penny Phillips" userId="S::penny.phillips@newham.gov.uk::5d702208-8b79-4f56-be94-9816f7817df0" providerId="AD" clId="Web-{4ABAF08F-89B2-45C2-57DF-65795DC0B88D}" dt="2025-01-27T16:15:16.794" v="28" actId="20577"/>
        <pc:sldMkLst>
          <pc:docMk/>
          <pc:sldMk cId="0" sldId="259"/>
        </pc:sldMkLst>
        <pc:spChg chg="mod">
          <ac:chgData name="Penny Phillips" userId="S::penny.phillips@newham.gov.uk::5d702208-8b79-4f56-be94-9816f7817df0" providerId="AD" clId="Web-{4ABAF08F-89B2-45C2-57DF-65795DC0B88D}" dt="2025-01-27T16:15:16.794" v="28" actId="20577"/>
          <ac:spMkLst>
            <pc:docMk/>
            <pc:sldMk cId="0" sldId="259"/>
            <ac:spMk id="3" creationId="{00000000-0000-0000-0000-000000000000}"/>
          </ac:spMkLst>
        </pc:spChg>
      </pc:sldChg>
      <pc:sldChg chg="modSp">
        <pc:chgData name="Penny Phillips" userId="S::penny.phillips@newham.gov.uk::5d702208-8b79-4f56-be94-9816f7817df0" providerId="AD" clId="Web-{4ABAF08F-89B2-45C2-57DF-65795DC0B88D}" dt="2025-01-27T16:22:07.947" v="30" actId="1076"/>
        <pc:sldMkLst>
          <pc:docMk/>
          <pc:sldMk cId="0" sldId="261"/>
        </pc:sldMkLst>
        <pc:spChg chg="mod">
          <ac:chgData name="Penny Phillips" userId="S::penny.phillips@newham.gov.uk::5d702208-8b79-4f56-be94-9816f7817df0" providerId="AD" clId="Web-{4ABAF08F-89B2-45C2-57DF-65795DC0B88D}" dt="2025-01-27T16:22:07.947" v="30" actId="1076"/>
          <ac:spMkLst>
            <pc:docMk/>
            <pc:sldMk cId="0" sldId="261"/>
            <ac:spMk id="3" creationId="{00000000-0000-0000-0000-000000000000}"/>
          </ac:spMkLst>
        </pc:spChg>
      </pc:sldChg>
      <pc:sldChg chg="modSp">
        <pc:chgData name="Penny Phillips" userId="S::penny.phillips@newham.gov.uk::5d702208-8b79-4f56-be94-9816f7817df0" providerId="AD" clId="Web-{4ABAF08F-89B2-45C2-57DF-65795DC0B88D}" dt="2025-01-27T16:18:29.378" v="29" actId="14100"/>
        <pc:sldMkLst>
          <pc:docMk/>
          <pc:sldMk cId="0" sldId="263"/>
        </pc:sldMkLst>
        <pc:spChg chg="mod">
          <ac:chgData name="Penny Phillips" userId="S::penny.phillips@newham.gov.uk::5d702208-8b79-4f56-be94-9816f7817df0" providerId="AD" clId="Web-{4ABAF08F-89B2-45C2-57DF-65795DC0B88D}" dt="2025-01-27T16:18:29.378" v="29" actId="14100"/>
          <ac:spMkLst>
            <pc:docMk/>
            <pc:sldMk cId="0" sldId="263"/>
            <ac:spMk id="3" creationId="{00000000-0000-0000-0000-000000000000}"/>
          </ac:spMkLst>
        </pc:spChg>
      </pc:sldChg>
    </pc:docChg>
  </pc:docChgLst>
  <pc:docChgLst>
    <pc:chgData name="Fiona Hackland" userId="S::fiona.hackland@newham.gov.uk::a0ab8199-343c-4741-99c7-10a4a7edb833" providerId="AD" clId="Web-{46D38D47-C50D-1DB0-E077-868091A77C08}"/>
    <pc:docChg chg="modSld">
      <pc:chgData name="Fiona Hackland" userId="S::fiona.hackland@newham.gov.uk::a0ab8199-343c-4741-99c7-10a4a7edb833" providerId="AD" clId="Web-{46D38D47-C50D-1DB0-E077-868091A77C08}" dt="2025-01-28T13:16:29.629" v="1" actId="20577"/>
      <pc:docMkLst>
        <pc:docMk/>
      </pc:docMkLst>
      <pc:sldChg chg="modSp">
        <pc:chgData name="Fiona Hackland" userId="S::fiona.hackland@newham.gov.uk::a0ab8199-343c-4741-99c7-10a4a7edb833" providerId="AD" clId="Web-{46D38D47-C50D-1DB0-E077-868091A77C08}" dt="2025-01-28T13:16:29.629" v="1" actId="20577"/>
        <pc:sldMkLst>
          <pc:docMk/>
          <pc:sldMk cId="0" sldId="261"/>
        </pc:sldMkLst>
        <pc:spChg chg="mod">
          <ac:chgData name="Fiona Hackland" userId="S::fiona.hackland@newham.gov.uk::a0ab8199-343c-4741-99c7-10a4a7edb833" providerId="AD" clId="Web-{46D38D47-C50D-1DB0-E077-868091A77C08}" dt="2025-01-28T13:16:29.629" v="1" actId="20577"/>
          <ac:spMkLst>
            <pc:docMk/>
            <pc:sldMk cId="0" sldId="261"/>
            <ac:spMk id="3" creationId="{00000000-0000-0000-0000-000000000000}"/>
          </ac:spMkLst>
        </pc:spChg>
      </pc:sldChg>
    </pc:docChg>
  </pc:docChgLst>
  <pc:docChgLst>
    <pc:chgData name="Penny Phillips" userId="S::penny.phillips@newham.gov.uk::5d702208-8b79-4f56-be94-9816f7817df0" providerId="AD" clId="Web-{A802EC1E-9AC5-1F54-E386-3AEC29A1D957}"/>
    <pc:docChg chg="modSld">
      <pc:chgData name="Penny Phillips" userId="S::penny.phillips@newham.gov.uk::5d702208-8b79-4f56-be94-9816f7817df0" providerId="AD" clId="Web-{A802EC1E-9AC5-1F54-E386-3AEC29A1D957}" dt="2025-01-28T13:07:39.025" v="67" actId="20577"/>
      <pc:docMkLst>
        <pc:docMk/>
      </pc:docMkLst>
      <pc:sldChg chg="modSp">
        <pc:chgData name="Penny Phillips" userId="S::penny.phillips@newham.gov.uk::5d702208-8b79-4f56-be94-9816f7817df0" providerId="AD" clId="Web-{A802EC1E-9AC5-1F54-E386-3AEC29A1D957}" dt="2025-01-28T13:06:17.663" v="63" actId="20577"/>
        <pc:sldMkLst>
          <pc:docMk/>
          <pc:sldMk cId="0" sldId="257"/>
        </pc:sldMkLst>
        <pc:spChg chg="mod">
          <ac:chgData name="Penny Phillips" userId="S::penny.phillips@newham.gov.uk::5d702208-8b79-4f56-be94-9816f7817df0" providerId="AD" clId="Web-{A802EC1E-9AC5-1F54-E386-3AEC29A1D957}" dt="2025-01-28T13:06:17.663" v="63" actId="20577"/>
          <ac:spMkLst>
            <pc:docMk/>
            <pc:sldMk cId="0" sldId="257"/>
            <ac:spMk id="3" creationId="{00000000-0000-0000-0000-000000000000}"/>
          </ac:spMkLst>
        </pc:spChg>
      </pc:sldChg>
      <pc:sldChg chg="modSp">
        <pc:chgData name="Penny Phillips" userId="S::penny.phillips@newham.gov.uk::5d702208-8b79-4f56-be94-9816f7817df0" providerId="AD" clId="Web-{A802EC1E-9AC5-1F54-E386-3AEC29A1D957}" dt="2025-01-28T13:04:44.816" v="62" actId="20577"/>
        <pc:sldMkLst>
          <pc:docMk/>
          <pc:sldMk cId="0" sldId="261"/>
        </pc:sldMkLst>
        <pc:spChg chg="mod">
          <ac:chgData name="Penny Phillips" userId="S::penny.phillips@newham.gov.uk::5d702208-8b79-4f56-be94-9816f7817df0" providerId="AD" clId="Web-{A802EC1E-9AC5-1F54-E386-3AEC29A1D957}" dt="2025-01-28T13:04:44.816" v="62" actId="20577"/>
          <ac:spMkLst>
            <pc:docMk/>
            <pc:sldMk cId="0" sldId="261"/>
            <ac:spMk id="3" creationId="{00000000-0000-0000-0000-000000000000}"/>
          </ac:spMkLst>
        </pc:spChg>
      </pc:sldChg>
      <pc:sldChg chg="modSp">
        <pc:chgData name="Penny Phillips" userId="S::penny.phillips@newham.gov.uk::5d702208-8b79-4f56-be94-9816f7817df0" providerId="AD" clId="Web-{A802EC1E-9AC5-1F54-E386-3AEC29A1D957}" dt="2025-01-28T13:07:39.025" v="67" actId="20577"/>
        <pc:sldMkLst>
          <pc:docMk/>
          <pc:sldMk cId="0" sldId="262"/>
        </pc:sldMkLst>
        <pc:spChg chg="mod">
          <ac:chgData name="Penny Phillips" userId="S::penny.phillips@newham.gov.uk::5d702208-8b79-4f56-be94-9816f7817df0" providerId="AD" clId="Web-{A802EC1E-9AC5-1F54-E386-3AEC29A1D957}" dt="2025-01-28T13:07:39.025" v="67" actId="20577"/>
          <ac:spMkLst>
            <pc:docMk/>
            <pc:sldMk cId="0" sldId="262"/>
            <ac:spMk id="3" creationId="{00000000-0000-0000-0000-000000000000}"/>
          </ac:spMkLst>
        </pc:spChg>
      </pc:sldChg>
      <pc:sldChg chg="modSp">
        <pc:chgData name="Penny Phillips" userId="S::penny.phillips@newham.gov.uk::5d702208-8b79-4f56-be94-9816f7817df0" providerId="AD" clId="Web-{A802EC1E-9AC5-1F54-E386-3AEC29A1D957}" dt="2025-01-28T13:00:24.338" v="54" actId="20577"/>
        <pc:sldMkLst>
          <pc:docMk/>
          <pc:sldMk cId="0" sldId="263"/>
        </pc:sldMkLst>
        <pc:spChg chg="mod">
          <ac:chgData name="Penny Phillips" userId="S::penny.phillips@newham.gov.uk::5d702208-8b79-4f56-be94-9816f7817df0" providerId="AD" clId="Web-{A802EC1E-9AC5-1F54-E386-3AEC29A1D957}" dt="2025-01-28T13:00:24.338" v="54" actId="20577"/>
          <ac:spMkLst>
            <pc:docMk/>
            <pc:sldMk cId="0" sldId="263"/>
            <ac:spMk id="3" creationId="{00000000-0000-0000-0000-000000000000}"/>
          </ac:spMkLst>
        </pc:spChg>
      </pc:sldChg>
    </pc:docChg>
  </pc:docChgLst>
  <pc:docChgLst>
    <pc:chgData name="Fiona Hackland" userId="S::fiona.hackland@newham.gov.uk::a0ab8199-343c-4741-99c7-10a4a7edb833" providerId="AD" clId="Web-{663E7B28-1004-DAA1-F944-5A11DEA086E0}"/>
    <pc:docChg chg="mod modSld">
      <pc:chgData name="Fiona Hackland" userId="S::fiona.hackland@newham.gov.uk::a0ab8199-343c-4741-99c7-10a4a7edb833" providerId="AD" clId="Web-{663E7B28-1004-DAA1-F944-5A11DEA086E0}" dt="2025-01-27T15:01:46.441" v="2" actId="20577"/>
      <pc:docMkLst>
        <pc:docMk/>
      </pc:docMkLst>
      <pc:sldChg chg="modSp">
        <pc:chgData name="Fiona Hackland" userId="S::fiona.hackland@newham.gov.uk::a0ab8199-343c-4741-99c7-10a4a7edb833" providerId="AD" clId="Web-{663E7B28-1004-DAA1-F944-5A11DEA086E0}" dt="2025-01-27T15:01:46.441" v="2" actId="20577"/>
        <pc:sldMkLst>
          <pc:docMk/>
          <pc:sldMk cId="0" sldId="263"/>
        </pc:sldMkLst>
        <pc:spChg chg="mod">
          <ac:chgData name="Fiona Hackland" userId="S::fiona.hackland@newham.gov.uk::a0ab8199-343c-4741-99c7-10a4a7edb833" providerId="AD" clId="Web-{663E7B28-1004-DAA1-F944-5A11DEA086E0}" dt="2025-01-27T15:01:46.441" v="2" actId="20577"/>
          <ac:spMkLst>
            <pc:docMk/>
            <pc:sldMk cId="0" sldId="26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000" b="1" i="0">
                <a:solidFill>
                  <a:srgbClr val="58AF9F"/>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8AF9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458967" y="877824"/>
            <a:ext cx="1860550" cy="1450975"/>
          </a:xfrm>
          <a:custGeom>
            <a:avLst/>
            <a:gdLst/>
            <a:ahLst/>
            <a:cxnLst/>
            <a:rect l="l" t="t" r="r" b="b"/>
            <a:pathLst>
              <a:path w="1860550" h="1450975">
                <a:moveTo>
                  <a:pt x="930148" y="0"/>
                </a:moveTo>
                <a:lnTo>
                  <a:pt x="0" y="1450721"/>
                </a:lnTo>
                <a:lnTo>
                  <a:pt x="1860423" y="1450721"/>
                </a:lnTo>
                <a:lnTo>
                  <a:pt x="930148" y="0"/>
                </a:lnTo>
                <a:close/>
              </a:path>
            </a:pathLst>
          </a:custGeom>
          <a:solidFill>
            <a:srgbClr val="5B9BD3"/>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1" i="0">
                <a:solidFill>
                  <a:srgbClr val="58AF9F"/>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8AF9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7619"/>
            <a:ext cx="12192000" cy="6850377"/>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395303" y="378234"/>
            <a:ext cx="11422197" cy="6126604"/>
          </a:xfrm>
          <a:prstGeom prst="rect">
            <a:avLst/>
          </a:prstGeom>
        </p:spPr>
      </p:pic>
      <p:sp>
        <p:nvSpPr>
          <p:cNvPr id="2" name="Holder 2"/>
          <p:cNvSpPr>
            <a:spLocks noGrp="1"/>
          </p:cNvSpPr>
          <p:nvPr>
            <p:ph type="title"/>
          </p:nvPr>
        </p:nvSpPr>
        <p:spPr>
          <a:xfrm>
            <a:off x="474980" y="341503"/>
            <a:ext cx="7905750" cy="635000"/>
          </a:xfrm>
          <a:prstGeom prst="rect">
            <a:avLst/>
          </a:prstGeom>
        </p:spPr>
        <p:txBody>
          <a:bodyPr wrap="square" lIns="0" tIns="0" rIns="0" bIns="0">
            <a:spAutoFit/>
          </a:bodyPr>
          <a:lstStyle>
            <a:lvl1pPr>
              <a:defRPr sz="4000" b="1" i="0">
                <a:solidFill>
                  <a:srgbClr val="58AF9F"/>
                </a:solidFill>
                <a:latin typeface="Arial"/>
                <a:cs typeface="Arial"/>
              </a:defRPr>
            </a:lvl1pPr>
          </a:lstStyle>
          <a:p>
            <a:endParaRPr/>
          </a:p>
        </p:txBody>
      </p:sp>
      <p:sp>
        <p:nvSpPr>
          <p:cNvPr id="3" name="Holder 3"/>
          <p:cNvSpPr>
            <a:spLocks noGrp="1"/>
          </p:cNvSpPr>
          <p:nvPr>
            <p:ph type="body" idx="1"/>
          </p:nvPr>
        </p:nvSpPr>
        <p:spPr>
          <a:xfrm>
            <a:off x="470407" y="1630171"/>
            <a:ext cx="11251184" cy="3418840"/>
          </a:xfrm>
          <a:prstGeom prst="rect">
            <a:avLst/>
          </a:prstGeom>
        </p:spPr>
        <p:txBody>
          <a:bodyPr wrap="square" lIns="0" tIns="0" rIns="0" bIns="0">
            <a:spAutoFit/>
          </a:bodyPr>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fingertips.phe.org.uk/search/long%20term%20mental%20health%23page/4/gid/1/pat/15/par/E92000001/ati/502/are/E09000025/iid/93882/age/204/sex/4/cat/-1/ctp/-1/yrr/1/cid/4/tbm/1/page-options/car-d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newham.gov.uk/downloads/file/7272/50-steps-2024-2027"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prevention-concordat-for-better-mental-health-consensus-statement/prevention-concordat-for-better-mental-health" TargetMode="External"/><Relationship Id="rId2" Type="http://schemas.openxmlformats.org/officeDocument/2006/relationships/hyperlink" Target="https://www.newham.gov.uk/health-adult-social-care/suicide-prevention-newham-1" TargetMode="External"/><Relationship Id="rId1" Type="http://schemas.openxmlformats.org/officeDocument/2006/relationships/slideLayout" Target="../slideLayouts/slideLayout2.xml"/><Relationship Id="rId6" Type="http://schemas.openxmlformats.org/officeDocument/2006/relationships/hyperlink" Target="https://www.good-thinking.uk/stress?utm_source=google&amp;utm_medium=search&amp;utm_campaign=goodthinkingstress&amp;utm_id=goodthinking&amp;utm_content=stressad&amp;gad_source=1&amp;gclid=CjwKCAiAneK8BhAVEiwAoy2HYfBGqxWxTCy-bh8h1U2SNUtMoJVH2SE8OcVIYmrjB-Wg3w7JEe9cuRoCnqwQAvD_BwE" TargetMode="External"/><Relationship Id="rId5" Type="http://schemas.openxmlformats.org/officeDocument/2006/relationships/hyperlink" Target="https://www.wellnewham.org.uk/advice/well-newham-team" TargetMode="External"/><Relationship Id="rId4" Type="http://schemas.openxmlformats.org/officeDocument/2006/relationships/hyperlink" Target="https://www.newham.gov.uk/50step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55595" y="1519885"/>
            <a:ext cx="7687945" cy="3534301"/>
          </a:xfrm>
          <a:prstGeom prst="rect">
            <a:avLst/>
          </a:prstGeom>
        </p:spPr>
        <p:txBody>
          <a:bodyPr vert="horz" wrap="square" lIns="0" tIns="12700" rIns="0" bIns="0" rtlCol="0">
            <a:spAutoFit/>
          </a:bodyPr>
          <a:lstStyle/>
          <a:p>
            <a:pPr algn="ctr">
              <a:lnSpc>
                <a:spcPct val="100000"/>
              </a:lnSpc>
              <a:spcBef>
                <a:spcPts val="100"/>
              </a:spcBef>
            </a:pPr>
            <a:r>
              <a:rPr sz="4800" b="1">
                <a:solidFill>
                  <a:srgbClr val="FFFFFF"/>
                </a:solidFill>
                <a:latin typeface="Arial"/>
                <a:cs typeface="Arial"/>
              </a:rPr>
              <a:t>Market</a:t>
            </a:r>
            <a:r>
              <a:rPr sz="4800" b="1" spc="-165">
                <a:solidFill>
                  <a:srgbClr val="FFFFFF"/>
                </a:solidFill>
                <a:latin typeface="Arial"/>
                <a:cs typeface="Arial"/>
              </a:rPr>
              <a:t> </a:t>
            </a:r>
            <a:r>
              <a:rPr sz="4800" b="1">
                <a:solidFill>
                  <a:srgbClr val="FFFFFF"/>
                </a:solidFill>
                <a:latin typeface="Arial"/>
                <a:cs typeface="Arial"/>
              </a:rPr>
              <a:t>Position</a:t>
            </a:r>
            <a:r>
              <a:rPr sz="4800" b="1" spc="-140">
                <a:solidFill>
                  <a:srgbClr val="FFFFFF"/>
                </a:solidFill>
                <a:latin typeface="Arial"/>
                <a:cs typeface="Arial"/>
              </a:rPr>
              <a:t> </a:t>
            </a:r>
            <a:r>
              <a:rPr sz="4800" b="1" spc="-10">
                <a:solidFill>
                  <a:srgbClr val="FFFFFF"/>
                </a:solidFill>
                <a:latin typeface="Arial"/>
                <a:cs typeface="Arial"/>
              </a:rPr>
              <a:t>Statement</a:t>
            </a:r>
            <a:endParaRPr sz="4800">
              <a:latin typeface="Arial"/>
              <a:cs typeface="Arial"/>
            </a:endParaRPr>
          </a:p>
          <a:p>
            <a:pPr marL="995680" marR="988060" algn="ctr">
              <a:lnSpc>
                <a:spcPts val="10370"/>
              </a:lnSpc>
              <a:spcBef>
                <a:spcPts val="915"/>
              </a:spcBef>
            </a:pPr>
            <a:r>
              <a:rPr sz="4800" b="1">
                <a:solidFill>
                  <a:srgbClr val="FFFFFF"/>
                </a:solidFill>
                <a:latin typeface="Arial"/>
                <a:cs typeface="Arial"/>
              </a:rPr>
              <a:t>Adult</a:t>
            </a:r>
            <a:r>
              <a:rPr sz="4800" b="1" spc="-140">
                <a:solidFill>
                  <a:srgbClr val="FFFFFF"/>
                </a:solidFill>
                <a:latin typeface="Arial"/>
                <a:cs typeface="Arial"/>
              </a:rPr>
              <a:t> </a:t>
            </a:r>
            <a:r>
              <a:rPr sz="4800" b="1">
                <a:solidFill>
                  <a:srgbClr val="FFFFFF"/>
                </a:solidFill>
                <a:latin typeface="Arial"/>
                <a:cs typeface="Arial"/>
              </a:rPr>
              <a:t>Mental</a:t>
            </a:r>
            <a:r>
              <a:rPr sz="4800" b="1" spc="-100">
                <a:solidFill>
                  <a:srgbClr val="FFFFFF"/>
                </a:solidFill>
                <a:latin typeface="Arial"/>
                <a:cs typeface="Arial"/>
              </a:rPr>
              <a:t> </a:t>
            </a:r>
            <a:r>
              <a:rPr sz="4800" b="1" spc="-10">
                <a:solidFill>
                  <a:srgbClr val="FFFFFF"/>
                </a:solidFill>
                <a:latin typeface="Arial"/>
                <a:cs typeface="Arial"/>
              </a:rPr>
              <a:t>Health </a:t>
            </a:r>
            <a:r>
              <a:rPr sz="4800" b="1" spc="-75">
                <a:solidFill>
                  <a:srgbClr val="FFFFFF"/>
                </a:solidFill>
                <a:latin typeface="Arial"/>
                <a:cs typeface="Arial"/>
              </a:rPr>
              <a:t> </a:t>
            </a:r>
            <a:r>
              <a:rPr lang="en-GB" sz="4800" b="1" spc="-75">
                <a:solidFill>
                  <a:srgbClr val="FFFFFF"/>
                </a:solidFill>
                <a:latin typeface="Arial"/>
                <a:cs typeface="Arial"/>
              </a:rPr>
              <a:t>January </a:t>
            </a:r>
            <a:r>
              <a:rPr sz="4800" b="1" spc="-20">
                <a:solidFill>
                  <a:srgbClr val="FFFFFF"/>
                </a:solidFill>
                <a:latin typeface="Arial"/>
                <a:cs typeface="Arial"/>
              </a:rPr>
              <a:t>202</a:t>
            </a:r>
            <a:r>
              <a:rPr lang="en-GB" sz="4800" b="1" spc="-20">
                <a:solidFill>
                  <a:srgbClr val="FFFFFF"/>
                </a:solidFill>
                <a:latin typeface="Arial"/>
                <a:cs typeface="Arial"/>
              </a:rPr>
              <a:t>5</a:t>
            </a:r>
            <a:endParaRPr sz="4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t>Demand</a:t>
            </a:r>
            <a:r>
              <a:rPr spc="-65"/>
              <a:t> </a:t>
            </a:r>
            <a:r>
              <a:t>and</a:t>
            </a:r>
            <a:r>
              <a:rPr spc="-80"/>
              <a:t> </a:t>
            </a:r>
            <a:r>
              <a:rPr spc="-20"/>
              <a:t>Need</a:t>
            </a:r>
          </a:p>
        </p:txBody>
      </p:sp>
      <p:sp>
        <p:nvSpPr>
          <p:cNvPr id="3" name="object 3"/>
          <p:cNvSpPr txBox="1"/>
          <p:nvPr/>
        </p:nvSpPr>
        <p:spPr>
          <a:xfrm>
            <a:off x="487172" y="1112012"/>
            <a:ext cx="11317605" cy="4627549"/>
          </a:xfrm>
          <a:prstGeom prst="rect">
            <a:avLst/>
          </a:prstGeom>
        </p:spPr>
        <p:txBody>
          <a:bodyPr vert="horz" wrap="square" lIns="0" tIns="13335" rIns="0" bIns="0" rtlCol="0" anchor="t">
            <a:spAutoFit/>
          </a:bodyPr>
          <a:lstStyle/>
          <a:p>
            <a:pPr marL="299085" marR="384810" indent="-287020">
              <a:spcBef>
                <a:spcPts val="105"/>
              </a:spcBef>
              <a:buChar char="•"/>
              <a:tabLst>
                <a:tab pos="299085" algn="l"/>
              </a:tabLst>
            </a:pPr>
            <a:r>
              <a:rPr lang="en-US" sz="1400" spc="-35">
                <a:latin typeface="Calibri"/>
                <a:ea typeface="Calibri"/>
                <a:cs typeface="Calibri"/>
              </a:rPr>
              <a:t>The prevalence of common mental health disorders in Newham residents (adults) in 2017 was significantly higher than for London and England. Newham was ranked as the 2nd highest borough in London. There is no more recent data on this.</a:t>
            </a:r>
            <a:endParaRPr lang="en-US" sz="1400">
              <a:latin typeface="Calibri"/>
              <a:ea typeface="Calibri"/>
              <a:cs typeface="Calibri"/>
            </a:endParaRPr>
          </a:p>
          <a:p>
            <a:pPr marL="12065" marR="384810">
              <a:spcBef>
                <a:spcPts val="105"/>
              </a:spcBef>
              <a:tabLst>
                <a:tab pos="299085" algn="l"/>
              </a:tabLst>
            </a:pPr>
            <a:endParaRPr lang="en-US" sz="1400" spc="-35">
              <a:latin typeface="Calibri"/>
              <a:ea typeface="Calibri"/>
              <a:cs typeface="Calibri"/>
            </a:endParaRPr>
          </a:p>
          <a:p>
            <a:pPr marL="299085" marR="384810" indent="-287020">
              <a:spcBef>
                <a:spcPts val="105"/>
              </a:spcBef>
              <a:buChar char="•"/>
              <a:tabLst>
                <a:tab pos="299085" algn="l"/>
              </a:tabLst>
            </a:pPr>
            <a:r>
              <a:rPr lang="en-US" sz="1400" spc="-35">
                <a:latin typeface="Calibri"/>
                <a:ea typeface="Calibri"/>
                <a:cs typeface="Calibri"/>
              </a:rPr>
              <a:t>The recorded prevalence for depression in residents aged 18+ in 2022/23 showed Newham as the lowest (worst) borough at 7%, significantly lower than London average of 13%.</a:t>
            </a:r>
          </a:p>
          <a:p>
            <a:pPr marL="12065" marR="384810">
              <a:spcBef>
                <a:spcPts val="105"/>
              </a:spcBef>
              <a:tabLst>
                <a:tab pos="299085" algn="l"/>
              </a:tabLst>
            </a:pPr>
            <a:endParaRPr lang="en-US" sz="1400" spc="-35">
              <a:latin typeface="Calibri"/>
              <a:ea typeface="Calibri"/>
              <a:cs typeface="Calibri"/>
            </a:endParaRPr>
          </a:p>
          <a:p>
            <a:pPr marL="299085" marR="384810" indent="-287020">
              <a:spcBef>
                <a:spcPts val="105"/>
              </a:spcBef>
              <a:buChar char="•"/>
              <a:tabLst>
                <a:tab pos="299085" algn="l"/>
              </a:tabLst>
            </a:pPr>
            <a:r>
              <a:rPr sz="1400" spc="-35">
                <a:latin typeface="Calibri"/>
                <a:ea typeface="Calibri"/>
                <a:cs typeface="Arial MT"/>
              </a:rPr>
              <a:t>Levels</a:t>
            </a:r>
            <a:r>
              <a:rPr sz="1400" spc="-65">
                <a:latin typeface="Calibri"/>
                <a:ea typeface="Calibri"/>
                <a:cs typeface="Arial MT"/>
              </a:rPr>
              <a:t> </a:t>
            </a:r>
            <a:r>
              <a:rPr sz="1400" spc="-10">
                <a:latin typeface="Calibri"/>
                <a:ea typeface="Calibri"/>
                <a:cs typeface="Arial MT"/>
              </a:rPr>
              <a:t>of</a:t>
            </a:r>
            <a:r>
              <a:rPr sz="1400" spc="-70">
                <a:latin typeface="Calibri"/>
                <a:ea typeface="Calibri"/>
                <a:cs typeface="Arial MT"/>
              </a:rPr>
              <a:t> </a:t>
            </a:r>
            <a:r>
              <a:rPr sz="1400" spc="-35">
                <a:latin typeface="Calibri"/>
                <a:ea typeface="Calibri"/>
                <a:cs typeface="Arial MT"/>
              </a:rPr>
              <a:t>Newham</a:t>
            </a:r>
            <a:r>
              <a:rPr sz="1400" spc="-50">
                <a:latin typeface="Calibri"/>
                <a:ea typeface="Calibri"/>
                <a:cs typeface="Arial MT"/>
              </a:rPr>
              <a:t> </a:t>
            </a:r>
            <a:r>
              <a:rPr sz="1400" spc="-35">
                <a:latin typeface="Calibri"/>
                <a:ea typeface="Calibri"/>
                <a:cs typeface="Arial MT"/>
              </a:rPr>
              <a:t>residents</a:t>
            </a:r>
            <a:r>
              <a:rPr sz="1400" spc="-60">
                <a:latin typeface="Calibri"/>
                <a:ea typeface="Calibri"/>
                <a:cs typeface="Arial MT"/>
              </a:rPr>
              <a:t> </a:t>
            </a:r>
            <a:r>
              <a:rPr sz="1400" spc="-30">
                <a:latin typeface="Calibri"/>
                <a:ea typeface="Calibri"/>
                <a:cs typeface="Arial MT"/>
              </a:rPr>
              <a:t>with</a:t>
            </a:r>
            <a:r>
              <a:rPr sz="1400" spc="-50">
                <a:latin typeface="Calibri"/>
                <a:ea typeface="Calibri"/>
                <a:cs typeface="Arial MT"/>
              </a:rPr>
              <a:t> </a:t>
            </a:r>
            <a:r>
              <a:rPr sz="1400" spc="-45">
                <a:latin typeface="Calibri"/>
                <a:ea typeface="Calibri"/>
                <a:cs typeface="Arial MT"/>
              </a:rPr>
              <a:t>long-</a:t>
            </a:r>
            <a:r>
              <a:rPr sz="1400" spc="-25">
                <a:latin typeface="Calibri"/>
                <a:ea typeface="Calibri"/>
                <a:cs typeface="Arial MT"/>
              </a:rPr>
              <a:t>term</a:t>
            </a:r>
            <a:r>
              <a:rPr sz="1400" spc="-65">
                <a:latin typeface="Calibri"/>
                <a:ea typeface="Calibri"/>
                <a:cs typeface="Arial MT"/>
              </a:rPr>
              <a:t> </a:t>
            </a:r>
            <a:r>
              <a:rPr sz="1400" spc="-35">
                <a:latin typeface="Calibri"/>
                <a:ea typeface="Calibri"/>
                <a:cs typeface="Arial MT"/>
              </a:rPr>
              <a:t>mental</a:t>
            </a:r>
            <a:r>
              <a:rPr sz="1400" spc="-60">
                <a:latin typeface="Calibri"/>
                <a:ea typeface="Calibri"/>
                <a:cs typeface="Arial MT"/>
              </a:rPr>
              <a:t> </a:t>
            </a:r>
            <a:r>
              <a:rPr sz="1400" spc="-35">
                <a:latin typeface="Calibri"/>
                <a:ea typeface="Calibri"/>
                <a:cs typeface="Arial MT"/>
              </a:rPr>
              <a:t>health</a:t>
            </a:r>
            <a:r>
              <a:rPr sz="1400" spc="-70">
                <a:latin typeface="Calibri"/>
                <a:ea typeface="Calibri"/>
                <a:cs typeface="Arial MT"/>
              </a:rPr>
              <a:t> </a:t>
            </a:r>
            <a:r>
              <a:rPr sz="1400" spc="-35">
                <a:latin typeface="Calibri"/>
                <a:ea typeface="Calibri"/>
                <a:cs typeface="Arial MT"/>
              </a:rPr>
              <a:t>problems</a:t>
            </a:r>
            <a:r>
              <a:rPr sz="1400" spc="-50">
                <a:latin typeface="Calibri"/>
                <a:ea typeface="Calibri"/>
                <a:cs typeface="Arial MT"/>
              </a:rPr>
              <a:t> </a:t>
            </a:r>
            <a:r>
              <a:rPr sz="1400" spc="-30">
                <a:latin typeface="Calibri"/>
                <a:ea typeface="Calibri"/>
                <a:cs typeface="Arial MT"/>
              </a:rPr>
              <a:t>who</a:t>
            </a:r>
            <a:r>
              <a:rPr sz="1400" spc="-50">
                <a:latin typeface="Calibri"/>
                <a:ea typeface="Calibri"/>
                <a:cs typeface="Arial MT"/>
              </a:rPr>
              <a:t> </a:t>
            </a:r>
            <a:r>
              <a:rPr sz="1400" spc="-25">
                <a:latin typeface="Calibri"/>
                <a:ea typeface="Calibri"/>
                <a:cs typeface="Arial MT"/>
              </a:rPr>
              <a:t>are</a:t>
            </a:r>
            <a:r>
              <a:rPr sz="1400" spc="-75">
                <a:latin typeface="Calibri"/>
                <a:ea typeface="Calibri"/>
                <a:cs typeface="Arial MT"/>
              </a:rPr>
              <a:t> </a:t>
            </a:r>
            <a:r>
              <a:rPr sz="1400" spc="-10">
                <a:latin typeface="Calibri"/>
                <a:ea typeface="Calibri"/>
                <a:cs typeface="Arial MT"/>
              </a:rPr>
              <a:t>in</a:t>
            </a:r>
            <a:r>
              <a:rPr sz="1400" spc="-60">
                <a:latin typeface="Calibri"/>
                <a:ea typeface="Calibri"/>
                <a:cs typeface="Arial MT"/>
              </a:rPr>
              <a:t> </a:t>
            </a:r>
            <a:r>
              <a:rPr sz="1400" spc="-30">
                <a:latin typeface="Calibri"/>
                <a:ea typeface="Calibri"/>
                <a:cs typeface="Arial MT"/>
              </a:rPr>
              <a:t>work</a:t>
            </a:r>
            <a:r>
              <a:rPr sz="1400" spc="-55">
                <a:latin typeface="Calibri"/>
                <a:ea typeface="Calibri"/>
                <a:cs typeface="Arial MT"/>
              </a:rPr>
              <a:t> </a:t>
            </a:r>
            <a:r>
              <a:rPr sz="1400" spc="-40">
                <a:latin typeface="Calibri"/>
                <a:ea typeface="Calibri"/>
                <a:cs typeface="Arial MT"/>
              </a:rPr>
              <a:t>continues</a:t>
            </a:r>
            <a:r>
              <a:rPr sz="1400" spc="-60">
                <a:latin typeface="Calibri"/>
                <a:ea typeface="Calibri"/>
                <a:cs typeface="Arial MT"/>
              </a:rPr>
              <a:t> </a:t>
            </a:r>
            <a:r>
              <a:rPr sz="1400" spc="-10">
                <a:latin typeface="Calibri"/>
                <a:ea typeface="Calibri"/>
                <a:cs typeface="Arial MT"/>
              </a:rPr>
              <a:t>to</a:t>
            </a:r>
            <a:r>
              <a:rPr sz="1400" spc="-75">
                <a:latin typeface="Calibri"/>
                <a:ea typeface="Calibri"/>
                <a:cs typeface="Arial MT"/>
              </a:rPr>
              <a:t> </a:t>
            </a:r>
            <a:r>
              <a:rPr sz="1400" spc="-35">
                <a:latin typeface="Calibri"/>
                <a:ea typeface="Calibri"/>
                <a:cs typeface="Arial MT"/>
              </a:rPr>
              <a:t>remain</a:t>
            </a:r>
            <a:r>
              <a:rPr sz="1400" spc="-60">
                <a:latin typeface="Calibri"/>
                <a:ea typeface="Calibri"/>
                <a:cs typeface="Arial MT"/>
              </a:rPr>
              <a:t> </a:t>
            </a:r>
            <a:r>
              <a:rPr sz="1400">
                <a:latin typeface="Calibri"/>
                <a:ea typeface="Calibri"/>
                <a:cs typeface="Arial MT"/>
              </a:rPr>
              <a:t>just</a:t>
            </a:r>
            <a:r>
              <a:rPr sz="1400" spc="285">
                <a:latin typeface="Calibri"/>
                <a:ea typeface="Calibri"/>
                <a:cs typeface="Arial MT"/>
              </a:rPr>
              <a:t> </a:t>
            </a:r>
            <a:r>
              <a:rPr sz="1400" spc="-35">
                <a:latin typeface="Calibri"/>
                <a:ea typeface="Calibri"/>
                <a:cs typeface="Arial MT"/>
              </a:rPr>
              <a:t>below</a:t>
            </a:r>
            <a:r>
              <a:rPr sz="1400" spc="-65">
                <a:latin typeface="Calibri"/>
                <a:ea typeface="Calibri"/>
                <a:cs typeface="Arial MT"/>
              </a:rPr>
              <a:t> </a:t>
            </a:r>
            <a:r>
              <a:rPr sz="1400" spc="-25">
                <a:latin typeface="Calibri"/>
                <a:ea typeface="Calibri"/>
                <a:cs typeface="Arial MT"/>
              </a:rPr>
              <a:t>the</a:t>
            </a:r>
            <a:r>
              <a:rPr sz="1400" spc="-70">
                <a:latin typeface="Calibri"/>
                <a:ea typeface="Calibri"/>
                <a:cs typeface="Arial MT"/>
              </a:rPr>
              <a:t> </a:t>
            </a:r>
            <a:r>
              <a:rPr sz="1400" spc="-35">
                <a:latin typeface="Calibri"/>
                <a:ea typeface="Calibri"/>
                <a:cs typeface="Arial MT"/>
              </a:rPr>
              <a:t>England</a:t>
            </a:r>
            <a:r>
              <a:rPr sz="1400" spc="-50">
                <a:latin typeface="Calibri"/>
                <a:ea typeface="Calibri"/>
                <a:cs typeface="Arial MT"/>
              </a:rPr>
              <a:t> </a:t>
            </a:r>
            <a:r>
              <a:rPr sz="1400" spc="-35">
                <a:latin typeface="Calibri"/>
                <a:ea typeface="Calibri"/>
                <a:cs typeface="Arial MT"/>
              </a:rPr>
              <a:t>average</a:t>
            </a:r>
            <a:r>
              <a:rPr sz="1400" spc="-50">
                <a:latin typeface="Calibri"/>
                <a:ea typeface="Calibri"/>
                <a:cs typeface="Arial MT"/>
              </a:rPr>
              <a:t> </a:t>
            </a:r>
            <a:r>
              <a:rPr sz="1400" spc="-25">
                <a:latin typeface="Calibri"/>
                <a:ea typeface="Calibri"/>
                <a:cs typeface="Arial MT"/>
              </a:rPr>
              <a:t>of </a:t>
            </a:r>
            <a:r>
              <a:rPr sz="1400" spc="-35">
                <a:latin typeface="Calibri"/>
                <a:ea typeface="Calibri"/>
                <a:cs typeface="Arial MT"/>
              </a:rPr>
              <a:t>65.3%</a:t>
            </a:r>
            <a:r>
              <a:rPr sz="1400" spc="-65">
                <a:latin typeface="Calibri"/>
                <a:ea typeface="Calibri"/>
                <a:cs typeface="Arial MT"/>
              </a:rPr>
              <a:t> </a:t>
            </a:r>
            <a:r>
              <a:rPr sz="1400" spc="-10">
                <a:latin typeface="Calibri"/>
                <a:ea typeface="Calibri"/>
                <a:cs typeface="Arial MT"/>
              </a:rPr>
              <a:t>at</a:t>
            </a:r>
            <a:r>
              <a:rPr sz="1400" spc="-55">
                <a:latin typeface="Calibri"/>
                <a:ea typeface="Calibri"/>
                <a:cs typeface="Arial MT"/>
              </a:rPr>
              <a:t> </a:t>
            </a:r>
            <a:r>
              <a:rPr sz="1400" spc="-35">
                <a:latin typeface="Calibri"/>
                <a:ea typeface="Calibri"/>
                <a:cs typeface="Arial MT"/>
              </a:rPr>
              <a:t>55.5%</a:t>
            </a:r>
            <a:r>
              <a:rPr sz="1400" spc="-50">
                <a:latin typeface="Calibri"/>
                <a:ea typeface="Calibri"/>
                <a:cs typeface="Arial MT"/>
              </a:rPr>
              <a:t> </a:t>
            </a:r>
            <a:r>
              <a:rPr sz="1400" spc="-40">
                <a:latin typeface="Calibri"/>
                <a:ea typeface="Calibri"/>
                <a:cs typeface="Arial MT"/>
              </a:rPr>
              <a:t>2022/23.</a:t>
            </a:r>
            <a:r>
              <a:rPr sz="1400" spc="-55">
                <a:latin typeface="Calibri"/>
                <a:ea typeface="Calibri"/>
                <a:cs typeface="Arial MT"/>
              </a:rPr>
              <a:t> </a:t>
            </a:r>
            <a:r>
              <a:rPr sz="1400" spc="-30">
                <a:latin typeface="Calibri"/>
                <a:ea typeface="Calibri"/>
                <a:cs typeface="Arial MT"/>
              </a:rPr>
              <a:t>We</a:t>
            </a:r>
            <a:r>
              <a:rPr sz="1400" spc="-90">
                <a:latin typeface="Calibri"/>
                <a:ea typeface="Calibri"/>
                <a:cs typeface="Arial MT"/>
              </a:rPr>
              <a:t> </a:t>
            </a:r>
            <a:r>
              <a:rPr sz="1400" spc="-30">
                <a:latin typeface="Calibri"/>
                <a:ea typeface="Calibri"/>
                <a:cs typeface="Arial MT"/>
              </a:rPr>
              <a:t>could</a:t>
            </a:r>
            <a:r>
              <a:rPr sz="1400" spc="-45">
                <a:latin typeface="Calibri"/>
                <a:ea typeface="Calibri"/>
                <a:cs typeface="Arial MT"/>
              </a:rPr>
              <a:t> </a:t>
            </a:r>
            <a:r>
              <a:rPr sz="1400" spc="-30">
                <a:latin typeface="Calibri"/>
                <a:ea typeface="Calibri"/>
                <a:cs typeface="Arial MT"/>
              </a:rPr>
              <a:t>make</a:t>
            </a:r>
            <a:r>
              <a:rPr sz="1400" spc="-65">
                <a:latin typeface="Calibri"/>
                <a:ea typeface="Calibri"/>
                <a:cs typeface="Arial MT"/>
              </a:rPr>
              <a:t> </a:t>
            </a:r>
            <a:r>
              <a:rPr sz="1400" spc="-20">
                <a:latin typeface="Calibri"/>
                <a:ea typeface="Calibri"/>
                <a:cs typeface="Arial MT"/>
              </a:rPr>
              <a:t>an</a:t>
            </a:r>
            <a:r>
              <a:rPr sz="1400" spc="-60">
                <a:latin typeface="Calibri"/>
                <a:ea typeface="Calibri"/>
                <a:cs typeface="Arial MT"/>
              </a:rPr>
              <a:t> </a:t>
            </a:r>
            <a:r>
              <a:rPr sz="1400" spc="-40">
                <a:latin typeface="Calibri"/>
                <a:ea typeface="Calibri"/>
                <a:cs typeface="Arial MT"/>
              </a:rPr>
              <a:t>assumption</a:t>
            </a:r>
            <a:r>
              <a:rPr sz="1400" spc="-65">
                <a:latin typeface="Calibri"/>
                <a:ea typeface="Calibri"/>
                <a:cs typeface="Arial MT"/>
              </a:rPr>
              <a:t> </a:t>
            </a:r>
            <a:r>
              <a:rPr sz="1400" spc="-30">
                <a:latin typeface="Calibri"/>
                <a:ea typeface="Calibri"/>
                <a:cs typeface="Arial MT"/>
              </a:rPr>
              <a:t>that</a:t>
            </a:r>
            <a:r>
              <a:rPr sz="1400" spc="-55">
                <a:latin typeface="Calibri"/>
                <a:ea typeface="Calibri"/>
                <a:cs typeface="Arial MT"/>
              </a:rPr>
              <a:t> </a:t>
            </a:r>
            <a:r>
              <a:rPr sz="1400" spc="-30">
                <a:latin typeface="Calibri"/>
                <a:ea typeface="Calibri"/>
                <a:cs typeface="Arial MT"/>
              </a:rPr>
              <a:t>this</a:t>
            </a:r>
            <a:r>
              <a:rPr sz="1400" spc="-55">
                <a:latin typeface="Calibri"/>
                <a:ea typeface="Calibri"/>
                <a:cs typeface="Arial MT"/>
              </a:rPr>
              <a:t> </a:t>
            </a:r>
            <a:r>
              <a:rPr sz="1400" spc="-10">
                <a:latin typeface="Calibri"/>
                <a:ea typeface="Calibri"/>
                <a:cs typeface="Arial MT"/>
              </a:rPr>
              <a:t>is</a:t>
            </a:r>
            <a:r>
              <a:rPr sz="1400" spc="-50">
                <a:latin typeface="Calibri"/>
                <a:ea typeface="Calibri"/>
                <a:cs typeface="Arial MT"/>
              </a:rPr>
              <a:t> </a:t>
            </a:r>
            <a:r>
              <a:rPr sz="1400" spc="-35">
                <a:latin typeface="Calibri"/>
                <a:ea typeface="Calibri"/>
                <a:cs typeface="Arial MT"/>
              </a:rPr>
              <a:t>due</a:t>
            </a:r>
            <a:r>
              <a:rPr sz="1400" spc="-65">
                <a:latin typeface="Calibri"/>
                <a:ea typeface="Calibri"/>
                <a:cs typeface="Arial MT"/>
              </a:rPr>
              <a:t> </a:t>
            </a:r>
            <a:r>
              <a:rPr sz="1400" spc="-10">
                <a:latin typeface="Calibri"/>
                <a:ea typeface="Calibri"/>
                <a:cs typeface="Arial MT"/>
              </a:rPr>
              <a:t>to</a:t>
            </a:r>
            <a:r>
              <a:rPr sz="1400" spc="-60">
                <a:latin typeface="Calibri"/>
                <a:ea typeface="Calibri"/>
                <a:cs typeface="Arial MT"/>
              </a:rPr>
              <a:t> </a:t>
            </a:r>
            <a:r>
              <a:rPr sz="1400" spc="-40">
                <a:latin typeface="Calibri"/>
                <a:ea typeface="Calibri"/>
                <a:cs typeface="Arial MT"/>
              </a:rPr>
              <a:t>increasing</a:t>
            </a:r>
            <a:r>
              <a:rPr sz="1400" spc="-45">
                <a:latin typeface="Calibri"/>
                <a:ea typeface="Calibri"/>
                <a:cs typeface="Arial MT"/>
              </a:rPr>
              <a:t> </a:t>
            </a:r>
            <a:r>
              <a:rPr sz="1400" spc="-30">
                <a:latin typeface="Calibri"/>
                <a:ea typeface="Calibri"/>
                <a:cs typeface="Arial MT"/>
              </a:rPr>
              <a:t>good</a:t>
            </a:r>
            <a:r>
              <a:rPr sz="1400" spc="-65">
                <a:latin typeface="Calibri"/>
                <a:ea typeface="Calibri"/>
                <a:cs typeface="Arial MT"/>
              </a:rPr>
              <a:t> </a:t>
            </a:r>
            <a:r>
              <a:rPr sz="1400" spc="-35">
                <a:latin typeface="Calibri"/>
                <a:ea typeface="Calibri"/>
                <a:cs typeface="Arial MT"/>
              </a:rPr>
              <a:t>mental</a:t>
            </a:r>
            <a:r>
              <a:rPr sz="1400" spc="-45">
                <a:latin typeface="Calibri"/>
                <a:ea typeface="Calibri"/>
                <a:cs typeface="Arial MT"/>
              </a:rPr>
              <a:t> </a:t>
            </a:r>
            <a:r>
              <a:rPr sz="1400" spc="-35">
                <a:latin typeface="Calibri"/>
                <a:ea typeface="Calibri"/>
                <a:cs typeface="Arial MT"/>
              </a:rPr>
              <a:t>health</a:t>
            </a:r>
            <a:r>
              <a:rPr sz="1400" spc="-65">
                <a:latin typeface="Calibri"/>
                <a:ea typeface="Calibri"/>
                <a:cs typeface="Arial MT"/>
              </a:rPr>
              <a:t> </a:t>
            </a:r>
            <a:r>
              <a:rPr sz="1400" spc="-10">
                <a:latin typeface="Calibri"/>
                <a:ea typeface="Calibri"/>
                <a:cs typeface="Arial MT"/>
              </a:rPr>
              <a:t>in</a:t>
            </a:r>
            <a:r>
              <a:rPr sz="1400" spc="-45">
                <a:latin typeface="Calibri"/>
                <a:ea typeface="Calibri"/>
                <a:cs typeface="Arial MT"/>
              </a:rPr>
              <a:t> </a:t>
            </a:r>
            <a:r>
              <a:rPr sz="1400" spc="-25">
                <a:latin typeface="Calibri"/>
                <a:ea typeface="Calibri"/>
                <a:cs typeface="Arial MT"/>
              </a:rPr>
              <a:t>the</a:t>
            </a:r>
            <a:r>
              <a:rPr sz="1400" spc="-75">
                <a:latin typeface="Calibri"/>
                <a:ea typeface="Calibri"/>
                <a:cs typeface="Arial MT"/>
              </a:rPr>
              <a:t> </a:t>
            </a:r>
            <a:r>
              <a:rPr sz="1400" spc="-40">
                <a:latin typeface="Calibri"/>
                <a:ea typeface="Calibri"/>
                <a:cs typeface="Arial MT"/>
              </a:rPr>
              <a:t>population. </a:t>
            </a:r>
            <a:r>
              <a:rPr sz="1400" spc="-10">
                <a:latin typeface="Calibri"/>
                <a:ea typeface="Calibri"/>
                <a:cs typeface="Arial MT"/>
              </a:rPr>
              <a:t>Or</a:t>
            </a:r>
            <a:r>
              <a:rPr sz="1400" spc="-60">
                <a:latin typeface="Calibri"/>
                <a:ea typeface="Calibri"/>
                <a:cs typeface="Arial MT"/>
              </a:rPr>
              <a:t> </a:t>
            </a:r>
            <a:r>
              <a:rPr sz="1400" spc="-25">
                <a:latin typeface="Calibri"/>
                <a:ea typeface="Calibri"/>
                <a:cs typeface="Arial MT"/>
              </a:rPr>
              <a:t>more</a:t>
            </a:r>
            <a:r>
              <a:rPr sz="1400" spc="-45">
                <a:latin typeface="Calibri"/>
                <a:ea typeface="Calibri"/>
                <a:cs typeface="Arial MT"/>
              </a:rPr>
              <a:t> </a:t>
            </a:r>
            <a:r>
              <a:rPr sz="1400" spc="-35">
                <a:latin typeface="Calibri"/>
                <a:ea typeface="Calibri"/>
                <a:cs typeface="Arial MT"/>
              </a:rPr>
              <a:t>likely</a:t>
            </a:r>
            <a:r>
              <a:rPr sz="1400" spc="-40">
                <a:latin typeface="Calibri"/>
                <a:ea typeface="Calibri"/>
                <a:cs typeface="Arial MT"/>
              </a:rPr>
              <a:t> </a:t>
            </a:r>
            <a:r>
              <a:rPr sz="1400" spc="-25">
                <a:latin typeface="Calibri"/>
                <a:ea typeface="Calibri"/>
                <a:cs typeface="Arial MT"/>
              </a:rPr>
              <a:t>due </a:t>
            </a:r>
            <a:r>
              <a:rPr sz="1400" spc="-10">
                <a:latin typeface="Calibri"/>
                <a:ea typeface="Calibri"/>
                <a:cs typeface="Arial MT"/>
              </a:rPr>
              <a:t>to</a:t>
            </a:r>
            <a:r>
              <a:rPr sz="1400" spc="-60">
                <a:latin typeface="Calibri"/>
                <a:ea typeface="Calibri"/>
                <a:cs typeface="Arial MT"/>
              </a:rPr>
              <a:t> </a:t>
            </a:r>
            <a:r>
              <a:rPr sz="1400" spc="-45">
                <a:latin typeface="Calibri"/>
                <a:ea typeface="Calibri"/>
                <a:cs typeface="Arial MT"/>
              </a:rPr>
              <a:t>under-</a:t>
            </a:r>
            <a:r>
              <a:rPr sz="1400" spc="-35">
                <a:latin typeface="Calibri"/>
                <a:ea typeface="Calibri"/>
                <a:cs typeface="Arial MT"/>
              </a:rPr>
              <a:t>reporting</a:t>
            </a:r>
            <a:r>
              <a:rPr sz="1400" spc="-45">
                <a:latin typeface="Calibri"/>
                <a:ea typeface="Calibri"/>
                <a:cs typeface="Arial MT"/>
              </a:rPr>
              <a:t> </a:t>
            </a:r>
            <a:r>
              <a:rPr sz="1400" spc="-20">
                <a:latin typeface="Calibri"/>
                <a:ea typeface="Calibri"/>
                <a:cs typeface="Arial MT"/>
              </a:rPr>
              <a:t>of</a:t>
            </a:r>
            <a:r>
              <a:rPr sz="1400" spc="-65">
                <a:latin typeface="Calibri"/>
                <a:ea typeface="Calibri"/>
                <a:cs typeface="Arial MT"/>
              </a:rPr>
              <a:t> </a:t>
            </a:r>
            <a:r>
              <a:rPr sz="1400" spc="-35">
                <a:latin typeface="Calibri"/>
                <a:ea typeface="Calibri"/>
                <a:cs typeface="Arial MT"/>
              </a:rPr>
              <a:t>mental</a:t>
            </a:r>
            <a:r>
              <a:rPr sz="1400" spc="-40">
                <a:latin typeface="Calibri"/>
                <a:ea typeface="Calibri"/>
                <a:cs typeface="Arial MT"/>
              </a:rPr>
              <a:t> </a:t>
            </a:r>
            <a:r>
              <a:rPr sz="1400" spc="-35">
                <a:latin typeface="Calibri"/>
                <a:ea typeface="Calibri"/>
                <a:cs typeface="Arial MT"/>
              </a:rPr>
              <a:t>health</a:t>
            </a:r>
            <a:r>
              <a:rPr sz="1400" spc="-45">
                <a:latin typeface="Calibri"/>
                <a:ea typeface="Calibri"/>
                <a:cs typeface="Arial MT"/>
              </a:rPr>
              <a:t> </a:t>
            </a:r>
            <a:r>
              <a:rPr sz="1400" spc="-40">
                <a:latin typeface="Calibri"/>
                <a:ea typeface="Calibri"/>
                <a:cs typeface="Arial MT"/>
              </a:rPr>
              <a:t>difficulties </a:t>
            </a:r>
            <a:r>
              <a:rPr sz="1400" spc="-35">
                <a:latin typeface="Calibri"/>
                <a:ea typeface="Calibri"/>
                <a:cs typeface="Arial MT"/>
              </a:rPr>
              <a:t>within</a:t>
            </a:r>
            <a:r>
              <a:rPr sz="1400" spc="-30">
                <a:latin typeface="Calibri"/>
                <a:ea typeface="Calibri"/>
                <a:cs typeface="Arial MT"/>
              </a:rPr>
              <a:t> </a:t>
            </a:r>
            <a:r>
              <a:rPr sz="1400" spc="-35">
                <a:latin typeface="Calibri"/>
                <a:ea typeface="Calibri"/>
                <a:cs typeface="Arial MT"/>
              </a:rPr>
              <a:t>resident</a:t>
            </a:r>
            <a:r>
              <a:rPr sz="1400" spc="-40">
                <a:latin typeface="Calibri"/>
                <a:ea typeface="Calibri"/>
                <a:cs typeface="Arial MT"/>
              </a:rPr>
              <a:t> </a:t>
            </a:r>
            <a:r>
              <a:rPr sz="1400" spc="-10">
                <a:latin typeface="Calibri"/>
                <a:ea typeface="Calibri"/>
                <a:cs typeface="Arial MT"/>
              </a:rPr>
              <a:t>communities.</a:t>
            </a:r>
            <a:endParaRPr sz="1400">
              <a:latin typeface="Calibri"/>
              <a:ea typeface="Calibri"/>
              <a:cs typeface="Arial MT"/>
            </a:endParaRPr>
          </a:p>
          <a:p>
            <a:pPr>
              <a:lnSpc>
                <a:spcPct val="100000"/>
              </a:lnSpc>
              <a:spcBef>
                <a:spcPts val="70"/>
              </a:spcBef>
              <a:buFont typeface="Arial MT"/>
              <a:buChar char="•"/>
            </a:pPr>
            <a:endParaRPr sz="1400">
              <a:latin typeface="Calibri"/>
              <a:ea typeface="Calibri"/>
              <a:cs typeface="Arial MT"/>
            </a:endParaRPr>
          </a:p>
          <a:p>
            <a:pPr marL="299085" marR="805815" indent="-287020">
              <a:lnSpc>
                <a:spcPct val="100000"/>
              </a:lnSpc>
              <a:spcBef>
                <a:spcPts val="5"/>
              </a:spcBef>
              <a:buChar char="•"/>
              <a:tabLst>
                <a:tab pos="299085" algn="l"/>
              </a:tabLst>
            </a:pPr>
            <a:r>
              <a:rPr sz="1400" spc="-10">
                <a:latin typeface="Calibri"/>
                <a:ea typeface="Calibri"/>
                <a:cs typeface="Arial MT"/>
              </a:rPr>
              <a:t>Newham</a:t>
            </a:r>
            <a:r>
              <a:rPr sz="1400" spc="-35">
                <a:latin typeface="Calibri"/>
                <a:ea typeface="Calibri"/>
                <a:cs typeface="Arial MT"/>
              </a:rPr>
              <a:t> </a:t>
            </a:r>
            <a:r>
              <a:rPr sz="1400" spc="-20">
                <a:latin typeface="Calibri"/>
                <a:ea typeface="Calibri"/>
                <a:cs typeface="Arial MT"/>
              </a:rPr>
              <a:t>accommodates</a:t>
            </a:r>
            <a:r>
              <a:rPr sz="1400" spc="-70">
                <a:latin typeface="Calibri"/>
                <a:ea typeface="Calibri"/>
                <a:cs typeface="Arial MT"/>
              </a:rPr>
              <a:t> </a:t>
            </a:r>
            <a:r>
              <a:rPr sz="1400">
                <a:latin typeface="Calibri"/>
                <a:ea typeface="Calibri"/>
                <a:cs typeface="Arial MT"/>
              </a:rPr>
              <a:t>317</a:t>
            </a:r>
            <a:r>
              <a:rPr sz="1400" spc="-45">
                <a:latin typeface="Calibri"/>
                <a:ea typeface="Calibri"/>
                <a:cs typeface="Arial MT"/>
              </a:rPr>
              <a:t> </a:t>
            </a:r>
            <a:r>
              <a:rPr sz="1400" spc="-10">
                <a:latin typeface="Calibri"/>
                <a:ea typeface="Calibri"/>
                <a:cs typeface="Arial MT"/>
              </a:rPr>
              <a:t>adults</a:t>
            </a:r>
            <a:r>
              <a:rPr sz="1400" spc="-65">
                <a:latin typeface="Calibri"/>
                <a:ea typeface="Calibri"/>
                <a:cs typeface="Arial MT"/>
              </a:rPr>
              <a:t> </a:t>
            </a:r>
            <a:r>
              <a:rPr sz="1400">
                <a:latin typeface="Calibri"/>
                <a:ea typeface="Calibri"/>
                <a:cs typeface="Arial MT"/>
              </a:rPr>
              <a:t>with</a:t>
            </a:r>
            <a:r>
              <a:rPr sz="1400" spc="-25">
                <a:latin typeface="Calibri"/>
                <a:ea typeface="Calibri"/>
                <a:cs typeface="Arial MT"/>
              </a:rPr>
              <a:t> </a:t>
            </a:r>
            <a:r>
              <a:rPr sz="1400" spc="-10">
                <a:latin typeface="Calibri"/>
                <a:ea typeface="Calibri"/>
                <a:cs typeface="Arial MT"/>
              </a:rPr>
              <a:t>mental</a:t>
            </a:r>
            <a:r>
              <a:rPr sz="1400" spc="-60">
                <a:latin typeface="Calibri"/>
                <a:ea typeface="Calibri"/>
                <a:cs typeface="Arial MT"/>
              </a:rPr>
              <a:t> </a:t>
            </a:r>
            <a:r>
              <a:rPr sz="1400" spc="-10">
                <a:latin typeface="Calibri"/>
                <a:ea typeface="Calibri"/>
                <a:cs typeface="Arial MT"/>
              </a:rPr>
              <a:t>health</a:t>
            </a:r>
            <a:r>
              <a:rPr sz="1400" spc="-55">
                <a:latin typeface="Calibri"/>
                <a:ea typeface="Calibri"/>
                <a:cs typeface="Arial MT"/>
              </a:rPr>
              <a:t> </a:t>
            </a:r>
            <a:r>
              <a:rPr sz="1400" spc="-10">
                <a:latin typeface="Calibri"/>
                <a:ea typeface="Calibri"/>
                <a:cs typeface="Arial MT"/>
              </a:rPr>
              <a:t>problems</a:t>
            </a:r>
            <a:r>
              <a:rPr sz="1400" spc="-55">
                <a:latin typeface="Calibri"/>
                <a:ea typeface="Calibri"/>
                <a:cs typeface="Arial MT"/>
              </a:rPr>
              <a:t> </a:t>
            </a:r>
            <a:r>
              <a:rPr sz="1400">
                <a:latin typeface="Calibri"/>
                <a:ea typeface="Calibri"/>
                <a:cs typeface="Arial MT"/>
              </a:rPr>
              <a:t>with</a:t>
            </a:r>
            <a:r>
              <a:rPr sz="1400" spc="-25">
                <a:latin typeface="Calibri"/>
                <a:ea typeface="Calibri"/>
                <a:cs typeface="Arial MT"/>
              </a:rPr>
              <a:t> </a:t>
            </a:r>
            <a:r>
              <a:rPr sz="1400" spc="-10">
                <a:latin typeface="Calibri"/>
                <a:ea typeface="Calibri"/>
                <a:cs typeface="Arial MT"/>
              </a:rPr>
              <a:t>supported</a:t>
            </a:r>
            <a:r>
              <a:rPr sz="1400" spc="-85">
                <a:latin typeface="Calibri"/>
                <a:ea typeface="Calibri"/>
                <a:cs typeface="Arial MT"/>
              </a:rPr>
              <a:t> </a:t>
            </a:r>
            <a:r>
              <a:rPr sz="1400" spc="-20">
                <a:latin typeface="Calibri"/>
                <a:ea typeface="Calibri"/>
                <a:cs typeface="Arial MT"/>
              </a:rPr>
              <a:t>accommodation</a:t>
            </a:r>
            <a:r>
              <a:rPr sz="1400" spc="-70">
                <a:latin typeface="Calibri"/>
                <a:ea typeface="Calibri"/>
                <a:cs typeface="Arial MT"/>
              </a:rPr>
              <a:t> </a:t>
            </a:r>
            <a:r>
              <a:rPr sz="1400" spc="-10">
                <a:latin typeface="Calibri"/>
                <a:ea typeface="Calibri"/>
                <a:cs typeface="Arial MT"/>
              </a:rPr>
              <a:t>schemes;</a:t>
            </a:r>
            <a:r>
              <a:rPr sz="1400" spc="-60">
                <a:latin typeface="Calibri"/>
                <a:ea typeface="Calibri"/>
                <a:cs typeface="Arial MT"/>
              </a:rPr>
              <a:t> </a:t>
            </a:r>
            <a:r>
              <a:rPr sz="1400">
                <a:latin typeface="Calibri"/>
                <a:ea typeface="Calibri"/>
                <a:cs typeface="Arial MT"/>
              </a:rPr>
              <a:t>127</a:t>
            </a:r>
            <a:r>
              <a:rPr sz="1400" spc="-60">
                <a:latin typeface="Calibri"/>
                <a:ea typeface="Calibri"/>
                <a:cs typeface="Arial MT"/>
              </a:rPr>
              <a:t> </a:t>
            </a:r>
            <a:r>
              <a:rPr sz="1400" spc="-10">
                <a:latin typeface="Calibri"/>
                <a:ea typeface="Calibri"/>
                <a:cs typeface="Arial MT"/>
              </a:rPr>
              <a:t>placements</a:t>
            </a:r>
            <a:r>
              <a:rPr sz="1400" spc="-65">
                <a:latin typeface="Calibri"/>
                <a:ea typeface="Calibri"/>
                <a:cs typeface="Arial MT"/>
              </a:rPr>
              <a:t> </a:t>
            </a:r>
            <a:r>
              <a:rPr sz="1400">
                <a:latin typeface="Calibri"/>
                <a:ea typeface="Calibri"/>
                <a:cs typeface="Arial MT"/>
              </a:rPr>
              <a:t>are</a:t>
            </a:r>
            <a:r>
              <a:rPr sz="1400" spc="-45">
                <a:latin typeface="Calibri"/>
                <a:ea typeface="Calibri"/>
                <a:cs typeface="Arial MT"/>
              </a:rPr>
              <a:t> </a:t>
            </a:r>
            <a:r>
              <a:rPr sz="1400" spc="-20">
                <a:latin typeface="Calibri"/>
                <a:ea typeface="Calibri"/>
                <a:cs typeface="Arial MT"/>
              </a:rPr>
              <a:t>with </a:t>
            </a:r>
            <a:r>
              <a:rPr sz="1400" spc="-10">
                <a:latin typeface="Calibri"/>
                <a:ea typeface="Calibri"/>
                <a:cs typeface="Arial MT"/>
              </a:rPr>
              <a:t>providers</a:t>
            </a:r>
            <a:r>
              <a:rPr sz="1400" spc="-55">
                <a:latin typeface="Calibri"/>
                <a:ea typeface="Calibri"/>
                <a:cs typeface="Arial MT"/>
              </a:rPr>
              <a:t> </a:t>
            </a:r>
            <a:r>
              <a:rPr sz="1400" spc="-10">
                <a:latin typeface="Calibri"/>
                <a:ea typeface="Calibri"/>
                <a:cs typeface="Arial MT"/>
              </a:rPr>
              <a:t>outside</a:t>
            </a:r>
            <a:r>
              <a:rPr sz="1400" spc="-65">
                <a:latin typeface="Calibri"/>
                <a:ea typeface="Calibri"/>
                <a:cs typeface="Arial MT"/>
              </a:rPr>
              <a:t> </a:t>
            </a:r>
            <a:r>
              <a:rPr sz="1400">
                <a:latin typeface="Calibri"/>
                <a:ea typeface="Calibri"/>
                <a:cs typeface="Arial MT"/>
              </a:rPr>
              <a:t>of</a:t>
            </a:r>
            <a:r>
              <a:rPr sz="1400" spc="-60">
                <a:latin typeface="Calibri"/>
                <a:ea typeface="Calibri"/>
                <a:cs typeface="Arial MT"/>
              </a:rPr>
              <a:t> </a:t>
            </a:r>
            <a:r>
              <a:rPr sz="1400" spc="-10">
                <a:latin typeface="Calibri"/>
                <a:ea typeface="Calibri"/>
                <a:cs typeface="Arial MT"/>
              </a:rPr>
              <a:t>Newham</a:t>
            </a:r>
            <a:r>
              <a:rPr sz="1400" spc="-45">
                <a:latin typeface="Calibri"/>
                <a:ea typeface="Calibri"/>
                <a:cs typeface="Arial MT"/>
              </a:rPr>
              <a:t> </a:t>
            </a:r>
            <a:r>
              <a:rPr sz="1400" spc="-10">
                <a:latin typeface="Calibri"/>
                <a:ea typeface="Calibri"/>
                <a:cs typeface="Arial MT"/>
              </a:rPr>
              <a:t>(Azeus</a:t>
            </a:r>
            <a:r>
              <a:rPr sz="1400" spc="-65">
                <a:latin typeface="Calibri"/>
                <a:ea typeface="Calibri"/>
                <a:cs typeface="Arial MT"/>
              </a:rPr>
              <a:t> </a:t>
            </a:r>
            <a:r>
              <a:rPr sz="1400">
                <a:latin typeface="Calibri"/>
                <a:ea typeface="Calibri"/>
                <a:cs typeface="Arial MT"/>
              </a:rPr>
              <a:t>May</a:t>
            </a:r>
            <a:r>
              <a:rPr sz="1400" spc="-50">
                <a:latin typeface="Calibri"/>
                <a:ea typeface="Calibri"/>
                <a:cs typeface="Arial MT"/>
              </a:rPr>
              <a:t> </a:t>
            </a:r>
            <a:r>
              <a:rPr sz="1400" spc="-10">
                <a:latin typeface="Calibri"/>
                <a:ea typeface="Calibri"/>
                <a:cs typeface="Arial MT"/>
              </a:rPr>
              <a:t>2024).</a:t>
            </a:r>
            <a:endParaRPr sz="1400">
              <a:latin typeface="Calibri"/>
              <a:ea typeface="Calibri"/>
              <a:cs typeface="Arial MT"/>
            </a:endParaRPr>
          </a:p>
          <a:p>
            <a:pPr>
              <a:lnSpc>
                <a:spcPct val="100000"/>
              </a:lnSpc>
              <a:spcBef>
                <a:spcPts val="65"/>
              </a:spcBef>
              <a:buFont typeface="Arial MT"/>
              <a:buChar char="•"/>
            </a:pPr>
            <a:endParaRPr sz="1400">
              <a:latin typeface="Calibri"/>
              <a:ea typeface="Calibri"/>
              <a:cs typeface="Arial MT"/>
            </a:endParaRPr>
          </a:p>
          <a:p>
            <a:pPr marL="296545" marR="279400" indent="-284480" algn="just">
              <a:lnSpc>
                <a:spcPct val="100000"/>
              </a:lnSpc>
              <a:spcBef>
                <a:spcPts val="5"/>
              </a:spcBef>
              <a:buChar char="•"/>
              <a:tabLst>
                <a:tab pos="299085" algn="l"/>
              </a:tabLst>
            </a:pPr>
            <a:r>
              <a:rPr sz="1400">
                <a:latin typeface="Calibri"/>
                <a:ea typeface="Calibri"/>
                <a:cs typeface="Arial MT"/>
              </a:rPr>
              <a:t>Mental</a:t>
            </a:r>
            <a:r>
              <a:rPr sz="1400" spc="-55">
                <a:latin typeface="Calibri"/>
                <a:ea typeface="Calibri"/>
                <a:cs typeface="Arial MT"/>
              </a:rPr>
              <a:t> </a:t>
            </a:r>
            <a:r>
              <a:rPr sz="1400">
                <a:latin typeface="Calibri"/>
                <a:ea typeface="Calibri"/>
                <a:cs typeface="Arial MT"/>
              </a:rPr>
              <a:t>health</a:t>
            </a:r>
            <a:r>
              <a:rPr sz="1400" spc="-50">
                <a:latin typeface="Calibri"/>
                <a:ea typeface="Calibri"/>
                <a:cs typeface="Arial MT"/>
              </a:rPr>
              <a:t> </a:t>
            </a:r>
            <a:r>
              <a:rPr sz="1400">
                <a:latin typeface="Calibri"/>
                <a:ea typeface="Calibri"/>
                <a:cs typeface="Arial MT"/>
              </a:rPr>
              <a:t>conditions</a:t>
            </a:r>
            <a:r>
              <a:rPr sz="1400" spc="-45">
                <a:latin typeface="Calibri"/>
                <a:ea typeface="Calibri"/>
                <a:cs typeface="Arial MT"/>
              </a:rPr>
              <a:t> </a:t>
            </a:r>
            <a:r>
              <a:rPr sz="1400">
                <a:latin typeface="Calibri"/>
                <a:ea typeface="Calibri"/>
                <a:cs typeface="Arial MT"/>
              </a:rPr>
              <a:t>tend</a:t>
            </a:r>
            <a:r>
              <a:rPr sz="1400" spc="-50">
                <a:latin typeface="Calibri"/>
                <a:ea typeface="Calibri"/>
                <a:cs typeface="Arial MT"/>
              </a:rPr>
              <a:t> </a:t>
            </a:r>
            <a:r>
              <a:rPr sz="1400">
                <a:latin typeface="Calibri"/>
                <a:ea typeface="Calibri"/>
                <a:cs typeface="Arial MT"/>
              </a:rPr>
              <a:t>to</a:t>
            </a:r>
            <a:r>
              <a:rPr sz="1400" spc="-50">
                <a:latin typeface="Calibri"/>
                <a:ea typeface="Calibri"/>
                <a:cs typeface="Arial MT"/>
              </a:rPr>
              <a:t> </a:t>
            </a:r>
            <a:r>
              <a:rPr sz="1400">
                <a:latin typeface="Calibri"/>
                <a:ea typeface="Calibri"/>
                <a:cs typeface="Arial MT"/>
              </a:rPr>
              <a:t>be</a:t>
            </a:r>
            <a:r>
              <a:rPr sz="1400" spc="-55">
                <a:latin typeface="Calibri"/>
                <a:ea typeface="Calibri"/>
                <a:cs typeface="Arial MT"/>
              </a:rPr>
              <a:t> </a:t>
            </a:r>
            <a:r>
              <a:rPr sz="1400" spc="-25">
                <a:latin typeface="Calibri"/>
                <a:ea typeface="Calibri"/>
                <a:cs typeface="Arial MT"/>
              </a:rPr>
              <a:t>under-</a:t>
            </a:r>
            <a:r>
              <a:rPr sz="1400">
                <a:latin typeface="Calibri"/>
                <a:ea typeface="Calibri"/>
                <a:cs typeface="Arial MT"/>
              </a:rPr>
              <a:t>reported</a:t>
            </a:r>
            <a:r>
              <a:rPr sz="1400" spc="-35">
                <a:latin typeface="Calibri"/>
                <a:ea typeface="Calibri"/>
                <a:cs typeface="Arial MT"/>
              </a:rPr>
              <a:t> </a:t>
            </a:r>
            <a:r>
              <a:rPr sz="1400">
                <a:latin typeface="Calibri"/>
                <a:ea typeface="Calibri"/>
                <a:cs typeface="Arial MT"/>
              </a:rPr>
              <a:t>and</a:t>
            </a:r>
            <a:r>
              <a:rPr sz="1400" spc="-40">
                <a:latin typeface="Calibri"/>
                <a:ea typeface="Calibri"/>
                <a:cs typeface="Arial MT"/>
              </a:rPr>
              <a:t> </a:t>
            </a:r>
            <a:r>
              <a:rPr sz="1400">
                <a:latin typeface="Calibri"/>
                <a:ea typeface="Calibri"/>
                <a:cs typeface="Arial MT"/>
              </a:rPr>
              <a:t>diagnosed</a:t>
            </a:r>
            <a:r>
              <a:rPr sz="1400" spc="-50">
                <a:latin typeface="Calibri"/>
                <a:ea typeface="Calibri"/>
                <a:cs typeface="Arial MT"/>
              </a:rPr>
              <a:t> </a:t>
            </a:r>
            <a:r>
              <a:rPr sz="1400">
                <a:latin typeface="Calibri"/>
                <a:ea typeface="Calibri"/>
                <a:cs typeface="Arial MT"/>
              </a:rPr>
              <a:t>amongst</a:t>
            </a:r>
            <a:r>
              <a:rPr sz="1400" spc="-45">
                <a:latin typeface="Calibri"/>
                <a:ea typeface="Calibri"/>
                <a:cs typeface="Arial MT"/>
              </a:rPr>
              <a:t> </a:t>
            </a:r>
            <a:r>
              <a:rPr sz="1400" spc="-10">
                <a:latin typeface="Calibri"/>
                <a:ea typeface="Calibri"/>
                <a:cs typeface="Arial MT"/>
              </a:rPr>
              <a:t>some</a:t>
            </a:r>
            <a:r>
              <a:rPr sz="1400" spc="-65">
                <a:latin typeface="Calibri"/>
                <a:ea typeface="Calibri"/>
                <a:cs typeface="Arial MT"/>
              </a:rPr>
              <a:t> </a:t>
            </a:r>
            <a:r>
              <a:rPr sz="1400">
                <a:latin typeface="Calibri"/>
                <a:ea typeface="Calibri"/>
                <a:cs typeface="Arial MT"/>
              </a:rPr>
              <a:t>ethnic</a:t>
            </a:r>
            <a:r>
              <a:rPr sz="1400" spc="-40">
                <a:latin typeface="Calibri"/>
                <a:ea typeface="Calibri"/>
                <a:cs typeface="Arial MT"/>
              </a:rPr>
              <a:t> </a:t>
            </a:r>
            <a:r>
              <a:rPr sz="1400">
                <a:latin typeface="Calibri"/>
                <a:ea typeface="Calibri"/>
                <a:cs typeface="Arial MT"/>
              </a:rPr>
              <a:t>groups</a:t>
            </a:r>
            <a:r>
              <a:rPr sz="1400" spc="-45">
                <a:latin typeface="Calibri"/>
                <a:ea typeface="Calibri"/>
                <a:cs typeface="Arial MT"/>
              </a:rPr>
              <a:t> </a:t>
            </a:r>
            <a:r>
              <a:rPr sz="1400">
                <a:latin typeface="Calibri"/>
                <a:ea typeface="Calibri"/>
                <a:cs typeface="Arial MT"/>
              </a:rPr>
              <a:t>potentially</a:t>
            </a:r>
            <a:r>
              <a:rPr sz="1400" spc="-60">
                <a:latin typeface="Calibri"/>
                <a:ea typeface="Calibri"/>
                <a:cs typeface="Arial MT"/>
              </a:rPr>
              <a:t> </a:t>
            </a:r>
            <a:r>
              <a:rPr sz="1400">
                <a:latin typeface="Calibri"/>
                <a:ea typeface="Calibri"/>
                <a:cs typeface="Arial MT"/>
              </a:rPr>
              <a:t>leading</a:t>
            </a:r>
            <a:r>
              <a:rPr sz="1400" spc="-50">
                <a:latin typeface="Calibri"/>
                <a:ea typeface="Calibri"/>
                <a:cs typeface="Arial MT"/>
              </a:rPr>
              <a:t> </a:t>
            </a:r>
            <a:r>
              <a:rPr sz="1400">
                <a:latin typeface="Calibri"/>
                <a:ea typeface="Calibri"/>
                <a:cs typeface="Arial MT"/>
              </a:rPr>
              <a:t>to</a:t>
            </a:r>
            <a:r>
              <a:rPr sz="1400" spc="-50">
                <a:latin typeface="Calibri"/>
                <a:ea typeface="Calibri"/>
                <a:cs typeface="Arial MT"/>
              </a:rPr>
              <a:t> </a:t>
            </a:r>
            <a:r>
              <a:rPr sz="1400" spc="-25">
                <a:latin typeface="Calibri"/>
                <a:ea typeface="Calibri"/>
                <a:cs typeface="Arial MT"/>
              </a:rPr>
              <a:t>under-</a:t>
            </a:r>
            <a:r>
              <a:rPr sz="1400">
                <a:latin typeface="Calibri"/>
                <a:ea typeface="Calibri"/>
                <a:cs typeface="Arial MT"/>
              </a:rPr>
              <a:t>reporting</a:t>
            </a:r>
            <a:r>
              <a:rPr sz="1400" spc="-40">
                <a:latin typeface="Calibri"/>
                <a:ea typeface="Calibri"/>
                <a:cs typeface="Arial MT"/>
              </a:rPr>
              <a:t> </a:t>
            </a:r>
            <a:r>
              <a:rPr sz="1400" spc="-25">
                <a:latin typeface="Calibri"/>
                <a:ea typeface="Calibri"/>
                <a:cs typeface="Arial MT"/>
              </a:rPr>
              <a:t>and 	</a:t>
            </a:r>
            <a:r>
              <a:rPr sz="1400">
                <a:latin typeface="Calibri"/>
                <a:ea typeface="Calibri"/>
                <a:cs typeface="Arial MT"/>
              </a:rPr>
              <a:t>diagnosis</a:t>
            </a:r>
            <a:r>
              <a:rPr sz="1400" spc="90">
                <a:latin typeface="Calibri"/>
                <a:ea typeface="Calibri"/>
                <a:cs typeface="Arial MT"/>
              </a:rPr>
              <a:t> </a:t>
            </a:r>
            <a:r>
              <a:rPr sz="1400">
                <a:latin typeface="Calibri"/>
                <a:ea typeface="Calibri"/>
                <a:cs typeface="Arial MT"/>
              </a:rPr>
              <a:t>might</a:t>
            </a:r>
            <a:r>
              <a:rPr sz="1400" spc="95">
                <a:latin typeface="Calibri"/>
                <a:ea typeface="Calibri"/>
                <a:cs typeface="Arial MT"/>
              </a:rPr>
              <a:t> </a:t>
            </a:r>
            <a:r>
              <a:rPr sz="1400">
                <a:latin typeface="Calibri"/>
                <a:ea typeface="Calibri"/>
                <a:cs typeface="Arial MT"/>
              </a:rPr>
              <a:t>be</a:t>
            </a:r>
            <a:r>
              <a:rPr sz="1400" spc="100">
                <a:latin typeface="Calibri"/>
                <a:ea typeface="Calibri"/>
                <a:cs typeface="Arial MT"/>
              </a:rPr>
              <a:t> </a:t>
            </a:r>
            <a:r>
              <a:rPr sz="1400">
                <a:latin typeface="Calibri"/>
                <a:ea typeface="Calibri"/>
                <a:cs typeface="Arial MT"/>
              </a:rPr>
              <a:t>under-</a:t>
            </a:r>
            <a:r>
              <a:rPr sz="1400" spc="90">
                <a:latin typeface="Calibri"/>
                <a:ea typeface="Calibri"/>
                <a:cs typeface="Arial MT"/>
              </a:rPr>
              <a:t> </a:t>
            </a:r>
            <a:r>
              <a:rPr sz="1400">
                <a:latin typeface="Calibri"/>
                <a:ea typeface="Calibri"/>
                <a:cs typeface="Arial MT"/>
              </a:rPr>
              <a:t>reported</a:t>
            </a:r>
            <a:r>
              <a:rPr sz="1400" spc="90">
                <a:latin typeface="Calibri"/>
                <a:ea typeface="Calibri"/>
                <a:cs typeface="Arial MT"/>
              </a:rPr>
              <a:t> </a:t>
            </a:r>
            <a:r>
              <a:rPr sz="1400">
                <a:latin typeface="Calibri"/>
                <a:ea typeface="Calibri"/>
                <a:cs typeface="Arial MT"/>
              </a:rPr>
              <a:t>amongst</a:t>
            </a:r>
            <a:r>
              <a:rPr sz="1400" spc="105">
                <a:latin typeface="Calibri"/>
                <a:ea typeface="Calibri"/>
                <a:cs typeface="Arial MT"/>
              </a:rPr>
              <a:t> </a:t>
            </a:r>
            <a:r>
              <a:rPr sz="1400">
                <a:latin typeface="Calibri"/>
                <a:ea typeface="Calibri"/>
                <a:cs typeface="Arial MT"/>
              </a:rPr>
              <a:t>Asian</a:t>
            </a:r>
            <a:r>
              <a:rPr sz="1400" spc="90">
                <a:latin typeface="Calibri"/>
                <a:ea typeface="Calibri"/>
                <a:cs typeface="Arial MT"/>
              </a:rPr>
              <a:t> </a:t>
            </a:r>
            <a:r>
              <a:rPr sz="1400">
                <a:latin typeface="Calibri"/>
                <a:ea typeface="Calibri"/>
                <a:cs typeface="Arial MT"/>
              </a:rPr>
              <a:t>communities</a:t>
            </a:r>
            <a:r>
              <a:rPr sz="1400" spc="114">
                <a:latin typeface="Calibri"/>
                <a:ea typeface="Calibri"/>
                <a:cs typeface="Arial MT"/>
              </a:rPr>
              <a:t> </a:t>
            </a:r>
            <a:r>
              <a:rPr sz="1400">
                <a:latin typeface="Calibri"/>
                <a:ea typeface="Calibri"/>
                <a:cs typeface="Arial MT"/>
              </a:rPr>
              <a:t>and</a:t>
            </a:r>
            <a:r>
              <a:rPr sz="1400" spc="100">
                <a:latin typeface="Calibri"/>
                <a:ea typeface="Calibri"/>
                <a:cs typeface="Arial MT"/>
              </a:rPr>
              <a:t> </a:t>
            </a:r>
            <a:r>
              <a:rPr sz="1400">
                <a:latin typeface="Calibri"/>
                <a:ea typeface="Calibri"/>
                <a:cs typeface="Arial MT"/>
              </a:rPr>
              <a:t>amongst</a:t>
            </a:r>
            <a:r>
              <a:rPr sz="1400" spc="100">
                <a:latin typeface="Calibri"/>
                <a:ea typeface="Calibri"/>
                <a:cs typeface="Arial MT"/>
              </a:rPr>
              <a:t> </a:t>
            </a:r>
            <a:r>
              <a:rPr sz="1400">
                <a:latin typeface="Calibri"/>
                <a:ea typeface="Calibri"/>
                <a:cs typeface="Arial MT"/>
              </a:rPr>
              <a:t>Asian</a:t>
            </a:r>
            <a:r>
              <a:rPr sz="1400" spc="90">
                <a:latin typeface="Calibri"/>
                <a:ea typeface="Calibri"/>
                <a:cs typeface="Arial MT"/>
              </a:rPr>
              <a:t> </a:t>
            </a:r>
            <a:r>
              <a:rPr sz="1400">
                <a:latin typeface="Calibri"/>
                <a:ea typeface="Calibri"/>
                <a:cs typeface="Arial MT"/>
              </a:rPr>
              <a:t>females</a:t>
            </a:r>
            <a:r>
              <a:rPr sz="1400" spc="110">
                <a:latin typeface="Calibri"/>
                <a:ea typeface="Calibri"/>
                <a:cs typeface="Arial MT"/>
              </a:rPr>
              <a:t> </a:t>
            </a:r>
            <a:r>
              <a:rPr sz="1400">
                <a:latin typeface="Calibri"/>
                <a:ea typeface="Calibri"/>
                <a:cs typeface="Arial MT"/>
              </a:rPr>
              <a:t>in</a:t>
            </a:r>
            <a:r>
              <a:rPr sz="1400" spc="100">
                <a:latin typeface="Calibri"/>
                <a:ea typeface="Calibri"/>
                <a:cs typeface="Arial MT"/>
              </a:rPr>
              <a:t> </a:t>
            </a:r>
            <a:r>
              <a:rPr sz="1400">
                <a:latin typeface="Calibri"/>
                <a:ea typeface="Calibri"/>
                <a:cs typeface="Arial MT"/>
              </a:rPr>
              <a:t>particular.</a:t>
            </a:r>
            <a:r>
              <a:rPr sz="1400" spc="95">
                <a:latin typeface="Calibri"/>
                <a:ea typeface="Calibri"/>
                <a:cs typeface="Arial MT"/>
              </a:rPr>
              <a:t> </a:t>
            </a:r>
            <a:r>
              <a:rPr sz="1400">
                <a:latin typeface="Calibri"/>
                <a:ea typeface="Calibri"/>
                <a:cs typeface="Arial MT"/>
              </a:rPr>
              <a:t>A</a:t>
            </a:r>
            <a:r>
              <a:rPr sz="1400" spc="25">
                <a:latin typeface="Calibri"/>
                <a:ea typeface="Calibri"/>
                <a:cs typeface="Arial MT"/>
              </a:rPr>
              <a:t> </a:t>
            </a:r>
            <a:r>
              <a:rPr sz="1400">
                <a:latin typeface="Calibri"/>
                <a:ea typeface="Calibri"/>
                <a:cs typeface="Arial MT"/>
              </a:rPr>
              <a:t>recent</a:t>
            </a:r>
            <a:r>
              <a:rPr sz="1400" spc="95">
                <a:latin typeface="Calibri"/>
                <a:ea typeface="Calibri"/>
                <a:cs typeface="Arial MT"/>
              </a:rPr>
              <a:t> </a:t>
            </a:r>
            <a:r>
              <a:rPr sz="1400">
                <a:latin typeface="Calibri"/>
                <a:ea typeface="Calibri"/>
                <a:cs typeface="Arial MT"/>
              </a:rPr>
              <a:t>research</a:t>
            </a:r>
            <a:r>
              <a:rPr sz="1400" spc="80">
                <a:latin typeface="Calibri"/>
                <a:ea typeface="Calibri"/>
                <a:cs typeface="Arial MT"/>
              </a:rPr>
              <a:t> </a:t>
            </a:r>
            <a:r>
              <a:rPr sz="1400">
                <a:latin typeface="Calibri"/>
                <a:ea typeface="Calibri"/>
                <a:cs typeface="Arial MT"/>
              </a:rPr>
              <a:t>study</a:t>
            </a:r>
            <a:r>
              <a:rPr sz="1400" spc="70">
                <a:latin typeface="Calibri"/>
                <a:ea typeface="Calibri"/>
                <a:cs typeface="Arial MT"/>
              </a:rPr>
              <a:t> </a:t>
            </a:r>
            <a:r>
              <a:rPr sz="1400" spc="-25">
                <a:latin typeface="Calibri"/>
                <a:ea typeface="Calibri"/>
                <a:cs typeface="Arial MT"/>
              </a:rPr>
              <a:t>by 	</a:t>
            </a:r>
            <a:r>
              <a:rPr sz="1400">
                <a:latin typeface="Calibri"/>
                <a:ea typeface="Calibri"/>
                <a:cs typeface="Arial MT"/>
              </a:rPr>
              <a:t>Blossom</a:t>
            </a:r>
            <a:r>
              <a:rPr sz="1400" spc="-55">
                <a:latin typeface="Calibri"/>
                <a:ea typeface="Calibri"/>
                <a:cs typeface="Arial MT"/>
              </a:rPr>
              <a:t> </a:t>
            </a:r>
            <a:r>
              <a:rPr sz="1400">
                <a:latin typeface="Calibri"/>
                <a:ea typeface="Calibri"/>
                <a:cs typeface="Arial MT"/>
              </a:rPr>
              <a:t>CIC</a:t>
            </a:r>
            <a:r>
              <a:rPr sz="1400" spc="-50">
                <a:latin typeface="Calibri"/>
                <a:ea typeface="Calibri"/>
                <a:cs typeface="Arial MT"/>
              </a:rPr>
              <a:t> </a:t>
            </a:r>
            <a:r>
              <a:rPr sz="1400" spc="-20">
                <a:latin typeface="Calibri"/>
                <a:ea typeface="Calibri"/>
                <a:cs typeface="Arial MT"/>
              </a:rPr>
              <a:t>interviewed</a:t>
            </a:r>
            <a:r>
              <a:rPr sz="1400" spc="-45">
                <a:latin typeface="Calibri"/>
                <a:ea typeface="Calibri"/>
                <a:cs typeface="Arial MT"/>
              </a:rPr>
              <a:t> </a:t>
            </a:r>
            <a:r>
              <a:rPr sz="1400">
                <a:latin typeface="Calibri"/>
                <a:ea typeface="Calibri"/>
                <a:cs typeface="Arial MT"/>
              </a:rPr>
              <a:t>450</a:t>
            </a:r>
            <a:r>
              <a:rPr sz="1400" spc="-40">
                <a:latin typeface="Calibri"/>
                <a:ea typeface="Calibri"/>
                <a:cs typeface="Arial MT"/>
              </a:rPr>
              <a:t> </a:t>
            </a:r>
            <a:r>
              <a:rPr sz="1400">
                <a:latin typeface="Calibri"/>
                <a:ea typeface="Calibri"/>
                <a:cs typeface="Arial MT"/>
              </a:rPr>
              <a:t>south</a:t>
            </a:r>
            <a:r>
              <a:rPr sz="1400" spc="-50">
                <a:latin typeface="Calibri"/>
                <a:ea typeface="Calibri"/>
                <a:cs typeface="Arial MT"/>
              </a:rPr>
              <a:t> </a:t>
            </a:r>
            <a:r>
              <a:rPr sz="1400">
                <a:latin typeface="Calibri"/>
                <a:ea typeface="Calibri"/>
                <a:cs typeface="Arial MT"/>
              </a:rPr>
              <a:t>Asian</a:t>
            </a:r>
            <a:r>
              <a:rPr sz="1400" spc="-45">
                <a:latin typeface="Calibri"/>
                <a:ea typeface="Calibri"/>
                <a:cs typeface="Arial MT"/>
              </a:rPr>
              <a:t> </a:t>
            </a:r>
            <a:r>
              <a:rPr sz="1400">
                <a:latin typeface="Calibri"/>
                <a:ea typeface="Calibri"/>
                <a:cs typeface="Arial MT"/>
              </a:rPr>
              <a:t>women</a:t>
            </a:r>
            <a:r>
              <a:rPr sz="1400" spc="-50">
                <a:latin typeface="Calibri"/>
                <a:ea typeface="Calibri"/>
                <a:cs typeface="Arial MT"/>
              </a:rPr>
              <a:t> </a:t>
            </a:r>
            <a:r>
              <a:rPr sz="1400">
                <a:latin typeface="Calibri"/>
                <a:ea typeface="Calibri"/>
                <a:cs typeface="Arial MT"/>
              </a:rPr>
              <a:t>80%</a:t>
            </a:r>
            <a:r>
              <a:rPr sz="1400" spc="-50">
                <a:latin typeface="Calibri"/>
                <a:ea typeface="Calibri"/>
                <a:cs typeface="Arial MT"/>
              </a:rPr>
              <a:t> </a:t>
            </a:r>
            <a:r>
              <a:rPr sz="1400" spc="-10">
                <a:latin typeface="Calibri"/>
                <a:ea typeface="Calibri"/>
                <a:cs typeface="Arial MT"/>
              </a:rPr>
              <a:t>acknowledged</a:t>
            </a:r>
            <a:r>
              <a:rPr sz="1400" spc="-45">
                <a:latin typeface="Calibri"/>
                <a:ea typeface="Calibri"/>
                <a:cs typeface="Arial MT"/>
              </a:rPr>
              <a:t> </a:t>
            </a:r>
            <a:r>
              <a:rPr sz="1400">
                <a:latin typeface="Calibri"/>
                <a:ea typeface="Calibri"/>
                <a:cs typeface="Arial MT"/>
              </a:rPr>
              <a:t>that</a:t>
            </a:r>
            <a:r>
              <a:rPr sz="1400" spc="-50">
                <a:latin typeface="Calibri"/>
                <a:ea typeface="Calibri"/>
                <a:cs typeface="Arial MT"/>
              </a:rPr>
              <a:t> </a:t>
            </a:r>
            <a:r>
              <a:rPr sz="1400" spc="-10">
                <a:latin typeface="Calibri"/>
                <a:ea typeface="Calibri"/>
                <a:cs typeface="Arial MT"/>
              </a:rPr>
              <a:t>cultural</a:t>
            </a:r>
            <a:r>
              <a:rPr sz="1400" spc="-45">
                <a:latin typeface="Calibri"/>
                <a:ea typeface="Calibri"/>
                <a:cs typeface="Arial MT"/>
              </a:rPr>
              <a:t> </a:t>
            </a:r>
            <a:r>
              <a:rPr sz="1400" spc="-10">
                <a:latin typeface="Calibri"/>
                <a:ea typeface="Calibri"/>
                <a:cs typeface="Arial MT"/>
              </a:rPr>
              <a:t>background</a:t>
            </a:r>
            <a:r>
              <a:rPr sz="1400" spc="-55">
                <a:latin typeface="Calibri"/>
                <a:ea typeface="Calibri"/>
                <a:cs typeface="Arial MT"/>
              </a:rPr>
              <a:t> </a:t>
            </a:r>
            <a:r>
              <a:rPr sz="1400" spc="-10">
                <a:latin typeface="Calibri"/>
                <a:ea typeface="Calibri"/>
                <a:cs typeface="Arial MT"/>
              </a:rPr>
              <a:t>influenced</a:t>
            </a:r>
            <a:r>
              <a:rPr sz="1400" spc="-55">
                <a:latin typeface="Calibri"/>
                <a:ea typeface="Calibri"/>
                <a:cs typeface="Arial MT"/>
              </a:rPr>
              <a:t> </a:t>
            </a:r>
            <a:r>
              <a:rPr sz="1400" spc="-10">
                <a:latin typeface="Calibri"/>
                <a:ea typeface="Calibri"/>
                <a:cs typeface="Arial MT"/>
              </a:rPr>
              <a:t>perception</a:t>
            </a:r>
            <a:r>
              <a:rPr sz="1400" spc="-55">
                <a:latin typeface="Calibri"/>
                <a:ea typeface="Calibri"/>
                <a:cs typeface="Arial MT"/>
              </a:rPr>
              <a:t> </a:t>
            </a:r>
            <a:r>
              <a:rPr sz="1400">
                <a:latin typeface="Calibri"/>
                <a:ea typeface="Calibri"/>
                <a:cs typeface="Arial MT"/>
              </a:rPr>
              <a:t>of</a:t>
            </a:r>
            <a:r>
              <a:rPr sz="1400" spc="-40">
                <a:latin typeface="Calibri"/>
                <a:ea typeface="Calibri"/>
                <a:cs typeface="Arial MT"/>
              </a:rPr>
              <a:t> </a:t>
            </a:r>
            <a:r>
              <a:rPr sz="1400" spc="-10">
                <a:latin typeface="Calibri"/>
                <a:ea typeface="Calibri"/>
                <a:cs typeface="Arial MT"/>
              </a:rPr>
              <a:t>mental</a:t>
            </a:r>
            <a:r>
              <a:rPr sz="1400" spc="-40">
                <a:latin typeface="Calibri"/>
                <a:ea typeface="Calibri"/>
                <a:cs typeface="Arial MT"/>
              </a:rPr>
              <a:t> </a:t>
            </a:r>
            <a:r>
              <a:rPr sz="1400" spc="-10">
                <a:latin typeface="Calibri"/>
                <a:ea typeface="Calibri"/>
                <a:cs typeface="Arial MT"/>
              </a:rPr>
              <a:t>health</a:t>
            </a:r>
            <a:r>
              <a:rPr sz="1400" spc="-60">
                <a:latin typeface="Calibri"/>
                <a:ea typeface="Calibri"/>
                <a:cs typeface="Arial MT"/>
              </a:rPr>
              <a:t> </a:t>
            </a:r>
            <a:r>
              <a:rPr sz="1400" spc="-25">
                <a:latin typeface="Calibri"/>
                <a:ea typeface="Calibri"/>
                <a:cs typeface="Arial MT"/>
              </a:rPr>
              <a:t>and 	</a:t>
            </a:r>
            <a:r>
              <a:rPr sz="1400" spc="-10">
                <a:latin typeface="Calibri"/>
                <a:ea typeface="Calibri"/>
                <a:cs typeface="Arial MT"/>
              </a:rPr>
              <a:t>wellbeing</a:t>
            </a:r>
            <a:r>
              <a:rPr sz="1400" spc="-40">
                <a:latin typeface="Calibri"/>
                <a:ea typeface="Calibri"/>
                <a:cs typeface="Arial MT"/>
              </a:rPr>
              <a:t> </a:t>
            </a:r>
            <a:r>
              <a:rPr sz="1400" spc="-20">
                <a:latin typeface="Calibri"/>
                <a:ea typeface="Calibri"/>
                <a:cs typeface="Arial MT"/>
              </a:rPr>
              <a:t>(2023-24).</a:t>
            </a:r>
            <a:endParaRPr sz="1400">
              <a:latin typeface="Calibri"/>
              <a:ea typeface="Calibri"/>
              <a:cs typeface="Arial MT"/>
            </a:endParaRPr>
          </a:p>
          <a:p>
            <a:pPr>
              <a:lnSpc>
                <a:spcPct val="100000"/>
              </a:lnSpc>
              <a:spcBef>
                <a:spcPts val="70"/>
              </a:spcBef>
              <a:buFont typeface="Arial MT"/>
              <a:buChar char="•"/>
            </a:pPr>
            <a:endParaRPr sz="1400">
              <a:latin typeface="Calibri"/>
              <a:ea typeface="Calibri"/>
              <a:cs typeface="Arial MT"/>
            </a:endParaRPr>
          </a:p>
          <a:p>
            <a:pPr marL="299085" marR="5080" indent="-287020">
              <a:lnSpc>
                <a:spcPct val="100000"/>
              </a:lnSpc>
              <a:buChar char="•"/>
              <a:tabLst>
                <a:tab pos="299085" algn="l"/>
              </a:tabLst>
            </a:pPr>
            <a:r>
              <a:rPr sz="1400">
                <a:latin typeface="Calibri"/>
                <a:ea typeface="Calibri"/>
                <a:cs typeface="Arial MT"/>
              </a:rPr>
              <a:t>The</a:t>
            </a:r>
            <a:r>
              <a:rPr sz="1400" spc="-55">
                <a:latin typeface="Calibri"/>
                <a:ea typeface="Calibri"/>
                <a:cs typeface="Arial MT"/>
              </a:rPr>
              <a:t> </a:t>
            </a:r>
            <a:r>
              <a:rPr sz="1400">
                <a:latin typeface="Calibri"/>
                <a:ea typeface="Calibri"/>
                <a:cs typeface="Arial MT"/>
              </a:rPr>
              <a:t>increase</a:t>
            </a:r>
            <a:r>
              <a:rPr sz="1400" spc="-90">
                <a:latin typeface="Calibri"/>
                <a:ea typeface="Calibri"/>
                <a:cs typeface="Arial MT"/>
              </a:rPr>
              <a:t> </a:t>
            </a:r>
            <a:r>
              <a:rPr sz="1400">
                <a:latin typeface="Calibri"/>
                <a:ea typeface="Calibri"/>
                <a:cs typeface="Arial MT"/>
              </a:rPr>
              <a:t>in</a:t>
            </a:r>
            <a:r>
              <a:rPr sz="1400" spc="-40">
                <a:latin typeface="Calibri"/>
                <a:ea typeface="Calibri"/>
                <a:cs typeface="Arial MT"/>
              </a:rPr>
              <a:t> </a:t>
            </a:r>
            <a:r>
              <a:rPr sz="1400" spc="-20">
                <a:latin typeface="Calibri"/>
                <a:ea typeface="Calibri"/>
                <a:cs typeface="Arial MT"/>
              </a:rPr>
              <a:t>self-</a:t>
            </a:r>
            <a:r>
              <a:rPr sz="1400" spc="-10">
                <a:latin typeface="Calibri"/>
                <a:ea typeface="Calibri"/>
                <a:cs typeface="Arial MT"/>
              </a:rPr>
              <a:t>reported</a:t>
            </a:r>
            <a:r>
              <a:rPr sz="1400" spc="-70">
                <a:latin typeface="Calibri"/>
                <a:ea typeface="Calibri"/>
                <a:cs typeface="Arial MT"/>
              </a:rPr>
              <a:t> </a:t>
            </a:r>
            <a:r>
              <a:rPr sz="1400" spc="-20">
                <a:latin typeface="Calibri"/>
                <a:ea typeface="Calibri"/>
                <a:cs typeface="Arial MT"/>
              </a:rPr>
              <a:t>long-</a:t>
            </a:r>
            <a:r>
              <a:rPr sz="1400">
                <a:latin typeface="Calibri"/>
                <a:ea typeface="Calibri"/>
                <a:cs typeface="Arial MT"/>
              </a:rPr>
              <a:t>term</a:t>
            </a:r>
            <a:r>
              <a:rPr sz="1400" spc="-55">
                <a:latin typeface="Calibri"/>
                <a:ea typeface="Calibri"/>
                <a:cs typeface="Arial MT"/>
              </a:rPr>
              <a:t> </a:t>
            </a:r>
            <a:r>
              <a:rPr sz="1400">
                <a:latin typeface="Calibri"/>
                <a:ea typeface="Calibri"/>
                <a:cs typeface="Arial MT"/>
              </a:rPr>
              <a:t>mental</a:t>
            </a:r>
            <a:r>
              <a:rPr sz="1400" spc="-55">
                <a:latin typeface="Calibri"/>
                <a:ea typeface="Calibri"/>
                <a:cs typeface="Arial MT"/>
              </a:rPr>
              <a:t> </a:t>
            </a:r>
            <a:r>
              <a:rPr sz="1400">
                <a:latin typeface="Calibri"/>
                <a:ea typeface="Calibri"/>
                <a:cs typeface="Arial MT"/>
              </a:rPr>
              <a:t>health</a:t>
            </a:r>
            <a:r>
              <a:rPr sz="1400" spc="-60">
                <a:latin typeface="Calibri"/>
                <a:ea typeface="Calibri"/>
                <a:cs typeface="Arial MT"/>
              </a:rPr>
              <a:t> </a:t>
            </a:r>
            <a:r>
              <a:rPr sz="1400">
                <a:latin typeface="Calibri"/>
                <a:ea typeface="Calibri"/>
                <a:cs typeface="Arial MT"/>
              </a:rPr>
              <a:t>problems</a:t>
            </a:r>
            <a:r>
              <a:rPr sz="1400" spc="-70">
                <a:latin typeface="Calibri"/>
                <a:ea typeface="Calibri"/>
                <a:cs typeface="Arial MT"/>
              </a:rPr>
              <a:t> </a:t>
            </a:r>
            <a:r>
              <a:rPr sz="1400">
                <a:latin typeface="Calibri"/>
                <a:ea typeface="Calibri"/>
                <a:cs typeface="Arial MT"/>
              </a:rPr>
              <a:t>may</a:t>
            </a:r>
            <a:r>
              <a:rPr sz="1400" spc="-35">
                <a:latin typeface="Calibri"/>
                <a:ea typeface="Calibri"/>
                <a:cs typeface="Arial MT"/>
              </a:rPr>
              <a:t> </a:t>
            </a:r>
            <a:r>
              <a:rPr sz="1400">
                <a:latin typeface="Calibri"/>
                <a:ea typeface="Calibri"/>
                <a:cs typeface="Arial MT"/>
              </a:rPr>
              <a:t>reflect</a:t>
            </a:r>
            <a:r>
              <a:rPr sz="1400" spc="-60">
                <a:latin typeface="Calibri"/>
                <a:ea typeface="Calibri"/>
                <a:cs typeface="Arial MT"/>
              </a:rPr>
              <a:t> </a:t>
            </a:r>
            <a:r>
              <a:rPr sz="1400" spc="-10">
                <a:latin typeface="Calibri"/>
                <a:ea typeface="Calibri"/>
                <a:cs typeface="Arial MT"/>
              </a:rPr>
              <a:t>lessening</a:t>
            </a:r>
            <a:r>
              <a:rPr sz="1400" spc="-60">
                <a:latin typeface="Calibri"/>
                <a:ea typeface="Calibri"/>
                <a:cs typeface="Arial MT"/>
              </a:rPr>
              <a:t> </a:t>
            </a:r>
            <a:r>
              <a:rPr sz="1400">
                <a:latin typeface="Calibri"/>
                <a:ea typeface="Calibri"/>
                <a:cs typeface="Arial MT"/>
              </a:rPr>
              <a:t>of</a:t>
            </a:r>
            <a:r>
              <a:rPr sz="1400" spc="-45">
                <a:latin typeface="Calibri"/>
                <a:ea typeface="Calibri"/>
                <a:cs typeface="Arial MT"/>
              </a:rPr>
              <a:t> </a:t>
            </a:r>
            <a:r>
              <a:rPr sz="1400">
                <a:latin typeface="Calibri"/>
                <a:ea typeface="Calibri"/>
                <a:cs typeface="Arial MT"/>
              </a:rPr>
              <a:t>the</a:t>
            </a:r>
            <a:r>
              <a:rPr sz="1400" spc="-65">
                <a:latin typeface="Calibri"/>
                <a:ea typeface="Calibri"/>
                <a:cs typeface="Arial MT"/>
              </a:rPr>
              <a:t> </a:t>
            </a:r>
            <a:r>
              <a:rPr sz="1400">
                <a:latin typeface="Calibri"/>
                <a:ea typeface="Calibri"/>
                <a:cs typeface="Arial MT"/>
              </a:rPr>
              <a:t>stigma</a:t>
            </a:r>
            <a:r>
              <a:rPr sz="1400" spc="-75">
                <a:latin typeface="Calibri"/>
                <a:ea typeface="Calibri"/>
                <a:cs typeface="Arial MT"/>
              </a:rPr>
              <a:t> </a:t>
            </a:r>
            <a:r>
              <a:rPr sz="1400" spc="-10">
                <a:latin typeface="Calibri"/>
                <a:ea typeface="Calibri"/>
                <a:cs typeface="Arial MT"/>
              </a:rPr>
              <a:t>associated</a:t>
            </a:r>
            <a:r>
              <a:rPr sz="1400" spc="-100">
                <a:latin typeface="Calibri"/>
                <a:ea typeface="Calibri"/>
                <a:cs typeface="Arial MT"/>
              </a:rPr>
              <a:t> </a:t>
            </a:r>
            <a:r>
              <a:rPr sz="1400">
                <a:latin typeface="Calibri"/>
                <a:ea typeface="Calibri"/>
                <a:cs typeface="Arial MT"/>
              </a:rPr>
              <a:t>with</a:t>
            </a:r>
            <a:r>
              <a:rPr sz="1400" spc="-35">
                <a:latin typeface="Calibri"/>
                <a:ea typeface="Calibri"/>
                <a:cs typeface="Arial MT"/>
              </a:rPr>
              <a:t> </a:t>
            </a:r>
            <a:r>
              <a:rPr sz="1400">
                <a:latin typeface="Calibri"/>
                <a:ea typeface="Calibri"/>
                <a:cs typeface="Arial MT"/>
              </a:rPr>
              <a:t>reporting</a:t>
            </a:r>
            <a:r>
              <a:rPr sz="1400" spc="-65">
                <a:latin typeface="Calibri"/>
                <a:ea typeface="Calibri"/>
                <a:cs typeface="Arial MT"/>
              </a:rPr>
              <a:t> </a:t>
            </a:r>
            <a:r>
              <a:rPr sz="1400">
                <a:latin typeface="Calibri"/>
                <a:ea typeface="Calibri"/>
                <a:cs typeface="Arial MT"/>
              </a:rPr>
              <a:t>these</a:t>
            </a:r>
            <a:r>
              <a:rPr sz="1400" spc="-75">
                <a:latin typeface="Calibri"/>
                <a:ea typeface="Calibri"/>
                <a:cs typeface="Arial MT"/>
              </a:rPr>
              <a:t> </a:t>
            </a:r>
            <a:r>
              <a:rPr sz="1400" spc="-10">
                <a:latin typeface="Calibri"/>
                <a:ea typeface="Calibri"/>
                <a:cs typeface="Arial MT"/>
              </a:rPr>
              <a:t>conditions. However,</a:t>
            </a:r>
            <a:r>
              <a:rPr sz="1400" spc="-25">
                <a:latin typeface="Calibri"/>
                <a:ea typeface="Calibri"/>
                <a:cs typeface="Arial MT"/>
              </a:rPr>
              <a:t> </a:t>
            </a:r>
            <a:r>
              <a:rPr sz="1400">
                <a:latin typeface="Calibri"/>
                <a:ea typeface="Calibri"/>
                <a:cs typeface="Arial MT"/>
              </a:rPr>
              <a:t>the</a:t>
            </a:r>
            <a:r>
              <a:rPr sz="1400" spc="-55">
                <a:latin typeface="Calibri"/>
                <a:ea typeface="Calibri"/>
                <a:cs typeface="Arial MT"/>
              </a:rPr>
              <a:t> </a:t>
            </a:r>
            <a:r>
              <a:rPr sz="1400">
                <a:latin typeface="Calibri"/>
                <a:ea typeface="Calibri"/>
                <a:cs typeface="Arial MT"/>
              </a:rPr>
              <a:t>fact</a:t>
            </a:r>
            <a:r>
              <a:rPr sz="1400" spc="-70">
                <a:latin typeface="Calibri"/>
                <a:ea typeface="Calibri"/>
                <a:cs typeface="Arial MT"/>
              </a:rPr>
              <a:t> </a:t>
            </a:r>
            <a:r>
              <a:rPr sz="1400" spc="-20">
                <a:latin typeface="Calibri"/>
                <a:ea typeface="Calibri"/>
                <a:cs typeface="Arial MT"/>
              </a:rPr>
              <a:t>that</a:t>
            </a:r>
            <a:r>
              <a:rPr sz="1400" spc="-45">
                <a:latin typeface="Calibri"/>
                <a:ea typeface="Calibri"/>
                <a:cs typeface="Arial MT"/>
              </a:rPr>
              <a:t> </a:t>
            </a:r>
            <a:r>
              <a:rPr sz="1400">
                <a:latin typeface="Calibri"/>
                <a:ea typeface="Calibri"/>
                <a:cs typeface="Arial MT"/>
              </a:rPr>
              <a:t>reported</a:t>
            </a:r>
            <a:r>
              <a:rPr sz="1400" spc="-80">
                <a:latin typeface="Calibri"/>
                <a:ea typeface="Calibri"/>
                <a:cs typeface="Arial MT"/>
              </a:rPr>
              <a:t> </a:t>
            </a:r>
            <a:r>
              <a:rPr sz="1400" spc="-10">
                <a:latin typeface="Calibri"/>
                <a:ea typeface="Calibri"/>
                <a:cs typeface="Arial MT"/>
              </a:rPr>
              <a:t>prevalence</a:t>
            </a:r>
            <a:r>
              <a:rPr sz="1400" spc="-80">
                <a:latin typeface="Calibri"/>
                <a:ea typeface="Calibri"/>
                <a:cs typeface="Arial MT"/>
              </a:rPr>
              <a:t> </a:t>
            </a:r>
            <a:r>
              <a:rPr sz="1400">
                <a:latin typeface="Calibri"/>
                <a:ea typeface="Calibri"/>
                <a:cs typeface="Arial MT"/>
              </a:rPr>
              <a:t>remains</a:t>
            </a:r>
            <a:r>
              <a:rPr sz="1400" spc="-65">
                <a:latin typeface="Calibri"/>
                <a:ea typeface="Calibri"/>
                <a:cs typeface="Arial MT"/>
              </a:rPr>
              <a:t> </a:t>
            </a:r>
            <a:r>
              <a:rPr sz="1400">
                <a:latin typeface="Calibri"/>
                <a:ea typeface="Calibri"/>
                <a:cs typeface="Arial MT"/>
              </a:rPr>
              <a:t>lower</a:t>
            </a:r>
            <a:r>
              <a:rPr sz="1400" spc="-35">
                <a:latin typeface="Calibri"/>
                <a:ea typeface="Calibri"/>
                <a:cs typeface="Arial MT"/>
              </a:rPr>
              <a:t> </a:t>
            </a:r>
            <a:r>
              <a:rPr sz="1400">
                <a:latin typeface="Calibri"/>
                <a:ea typeface="Calibri"/>
                <a:cs typeface="Arial MT"/>
              </a:rPr>
              <a:t>in</a:t>
            </a:r>
            <a:r>
              <a:rPr sz="1400" spc="-55">
                <a:latin typeface="Calibri"/>
                <a:ea typeface="Calibri"/>
                <a:cs typeface="Arial MT"/>
              </a:rPr>
              <a:t> </a:t>
            </a:r>
            <a:r>
              <a:rPr sz="1400">
                <a:latin typeface="Calibri"/>
                <a:ea typeface="Calibri"/>
                <a:cs typeface="Arial MT"/>
              </a:rPr>
              <a:t>Newham</a:t>
            </a:r>
            <a:r>
              <a:rPr sz="1400" spc="-40">
                <a:latin typeface="Calibri"/>
                <a:ea typeface="Calibri"/>
                <a:cs typeface="Arial MT"/>
              </a:rPr>
              <a:t> </a:t>
            </a:r>
            <a:r>
              <a:rPr sz="1400">
                <a:latin typeface="Calibri"/>
                <a:ea typeface="Calibri"/>
                <a:cs typeface="Arial MT"/>
              </a:rPr>
              <a:t>might</a:t>
            </a:r>
            <a:r>
              <a:rPr sz="1400" spc="-50">
                <a:latin typeface="Calibri"/>
                <a:ea typeface="Calibri"/>
                <a:cs typeface="Arial MT"/>
              </a:rPr>
              <a:t> </a:t>
            </a:r>
            <a:r>
              <a:rPr sz="1400">
                <a:latin typeface="Calibri"/>
                <a:ea typeface="Calibri"/>
                <a:cs typeface="Arial MT"/>
              </a:rPr>
              <a:t>reflect</a:t>
            </a:r>
            <a:r>
              <a:rPr sz="1400" spc="-65">
                <a:latin typeface="Calibri"/>
                <a:ea typeface="Calibri"/>
                <a:cs typeface="Arial MT"/>
              </a:rPr>
              <a:t> </a:t>
            </a:r>
            <a:r>
              <a:rPr sz="1400">
                <a:latin typeface="Calibri"/>
                <a:ea typeface="Calibri"/>
                <a:cs typeface="Arial MT"/>
              </a:rPr>
              <a:t>the</a:t>
            </a:r>
            <a:r>
              <a:rPr sz="1400" spc="-55">
                <a:latin typeface="Calibri"/>
                <a:ea typeface="Calibri"/>
                <a:cs typeface="Arial MT"/>
              </a:rPr>
              <a:t> </a:t>
            </a:r>
            <a:r>
              <a:rPr sz="1400" spc="-10">
                <a:latin typeface="Calibri"/>
                <a:ea typeface="Calibri"/>
                <a:cs typeface="Arial MT"/>
              </a:rPr>
              <a:t>continuing</a:t>
            </a:r>
            <a:r>
              <a:rPr sz="1400" spc="-110">
                <a:latin typeface="Calibri"/>
                <a:ea typeface="Calibri"/>
                <a:cs typeface="Arial MT"/>
              </a:rPr>
              <a:t> </a:t>
            </a:r>
            <a:r>
              <a:rPr sz="1400" spc="-10">
                <a:latin typeface="Calibri"/>
                <a:ea typeface="Calibri"/>
                <a:cs typeface="Arial MT"/>
              </a:rPr>
              <a:t>higher</a:t>
            </a:r>
            <a:r>
              <a:rPr sz="1400" spc="-25">
                <a:latin typeface="Calibri"/>
                <a:ea typeface="Calibri"/>
                <a:cs typeface="Arial MT"/>
              </a:rPr>
              <a:t> </a:t>
            </a:r>
            <a:r>
              <a:rPr sz="1400">
                <a:latin typeface="Calibri"/>
                <a:ea typeface="Calibri"/>
                <a:cs typeface="Arial MT"/>
              </a:rPr>
              <a:t>levels</a:t>
            </a:r>
            <a:r>
              <a:rPr sz="1400" spc="-65">
                <a:latin typeface="Calibri"/>
                <a:ea typeface="Calibri"/>
                <a:cs typeface="Arial MT"/>
              </a:rPr>
              <a:t> </a:t>
            </a:r>
            <a:r>
              <a:rPr sz="1400">
                <a:latin typeface="Calibri"/>
                <a:ea typeface="Calibri"/>
                <a:cs typeface="Arial MT"/>
              </a:rPr>
              <a:t>of</a:t>
            </a:r>
            <a:r>
              <a:rPr sz="1400" spc="-40">
                <a:latin typeface="Calibri"/>
                <a:ea typeface="Calibri"/>
                <a:cs typeface="Arial MT"/>
              </a:rPr>
              <a:t> </a:t>
            </a:r>
            <a:r>
              <a:rPr sz="1400">
                <a:latin typeface="Calibri"/>
                <a:ea typeface="Calibri"/>
                <a:cs typeface="Arial MT"/>
              </a:rPr>
              <a:t>stigma</a:t>
            </a:r>
            <a:r>
              <a:rPr sz="1400" spc="-65">
                <a:latin typeface="Calibri"/>
                <a:ea typeface="Calibri"/>
                <a:cs typeface="Arial MT"/>
              </a:rPr>
              <a:t> </a:t>
            </a:r>
            <a:r>
              <a:rPr sz="1400">
                <a:latin typeface="Calibri"/>
                <a:ea typeface="Calibri"/>
                <a:cs typeface="Arial MT"/>
              </a:rPr>
              <a:t>in</a:t>
            </a:r>
            <a:r>
              <a:rPr sz="1400" spc="-40">
                <a:latin typeface="Calibri"/>
                <a:ea typeface="Calibri"/>
                <a:cs typeface="Arial MT"/>
              </a:rPr>
              <a:t> </a:t>
            </a:r>
            <a:r>
              <a:rPr sz="1400" spc="-10">
                <a:latin typeface="Calibri"/>
                <a:ea typeface="Calibri"/>
                <a:cs typeface="Arial MT"/>
              </a:rPr>
              <a:t>discussing</a:t>
            </a:r>
            <a:r>
              <a:rPr sz="1400" spc="-114">
                <a:latin typeface="Calibri"/>
                <a:ea typeface="Calibri"/>
                <a:cs typeface="Arial MT"/>
              </a:rPr>
              <a:t> </a:t>
            </a:r>
            <a:r>
              <a:rPr sz="1400" spc="-10">
                <a:latin typeface="Calibri"/>
                <a:ea typeface="Calibri"/>
                <a:cs typeface="Arial MT"/>
              </a:rPr>
              <a:t>mental </a:t>
            </a:r>
            <a:r>
              <a:rPr sz="1400">
                <a:latin typeface="Calibri"/>
                <a:ea typeface="Calibri"/>
                <a:cs typeface="Arial MT"/>
              </a:rPr>
              <a:t>health</a:t>
            </a:r>
            <a:r>
              <a:rPr sz="1400" spc="-85">
                <a:latin typeface="Calibri"/>
                <a:ea typeface="Calibri"/>
                <a:cs typeface="Arial MT"/>
              </a:rPr>
              <a:t> </a:t>
            </a:r>
            <a:r>
              <a:rPr sz="1400">
                <a:latin typeface="Calibri"/>
                <a:ea typeface="Calibri"/>
                <a:cs typeface="Arial MT"/>
              </a:rPr>
              <a:t>disorders</a:t>
            </a:r>
            <a:r>
              <a:rPr sz="1400" spc="-85">
                <a:latin typeface="Calibri"/>
                <a:ea typeface="Calibri"/>
                <a:cs typeface="Arial MT"/>
              </a:rPr>
              <a:t> </a:t>
            </a:r>
            <a:r>
              <a:rPr sz="1400">
                <a:latin typeface="Calibri"/>
                <a:ea typeface="Calibri"/>
                <a:cs typeface="Arial MT"/>
              </a:rPr>
              <a:t>in</a:t>
            </a:r>
            <a:r>
              <a:rPr sz="1400" spc="-60">
                <a:latin typeface="Calibri"/>
                <a:ea typeface="Calibri"/>
                <a:cs typeface="Arial MT"/>
              </a:rPr>
              <a:t> </a:t>
            </a:r>
            <a:r>
              <a:rPr sz="1400">
                <a:latin typeface="Calibri"/>
                <a:ea typeface="Calibri"/>
                <a:cs typeface="Arial MT"/>
              </a:rPr>
              <a:t>some</a:t>
            </a:r>
            <a:r>
              <a:rPr sz="1400" spc="-75">
                <a:latin typeface="Calibri"/>
                <a:ea typeface="Calibri"/>
                <a:cs typeface="Arial MT"/>
              </a:rPr>
              <a:t> </a:t>
            </a:r>
            <a:r>
              <a:rPr sz="1400">
                <a:latin typeface="Calibri"/>
                <a:ea typeface="Calibri"/>
                <a:cs typeface="Arial MT"/>
              </a:rPr>
              <a:t>ethnic</a:t>
            </a:r>
            <a:r>
              <a:rPr sz="1400" spc="-70">
                <a:latin typeface="Calibri"/>
                <a:ea typeface="Calibri"/>
                <a:cs typeface="Arial MT"/>
              </a:rPr>
              <a:t> </a:t>
            </a:r>
            <a:r>
              <a:rPr sz="1400" spc="-10">
                <a:latin typeface="Calibri"/>
                <a:ea typeface="Calibri"/>
                <a:cs typeface="Arial MT"/>
              </a:rPr>
              <a:t>communities.</a:t>
            </a:r>
            <a:endParaRPr sz="1400">
              <a:latin typeface="Calibri"/>
              <a:ea typeface="Calibri"/>
              <a:cs typeface="Arial MT"/>
            </a:endParaRPr>
          </a:p>
        </p:txBody>
      </p:sp>
      <p:sp>
        <p:nvSpPr>
          <p:cNvPr id="4" name="object 4"/>
          <p:cNvSpPr txBox="1"/>
          <p:nvPr/>
        </p:nvSpPr>
        <p:spPr>
          <a:xfrm>
            <a:off x="2758567" y="6231128"/>
            <a:ext cx="3837304" cy="299720"/>
          </a:xfrm>
          <a:prstGeom prst="rect">
            <a:avLst/>
          </a:prstGeom>
        </p:spPr>
        <p:txBody>
          <a:bodyPr vert="horz" wrap="square" lIns="0" tIns="12700" rIns="0" bIns="0" rtlCol="0">
            <a:spAutoFit/>
          </a:bodyPr>
          <a:lstStyle/>
          <a:p>
            <a:pPr marL="12700">
              <a:lnSpc>
                <a:spcPct val="100000"/>
              </a:lnSpc>
              <a:spcBef>
                <a:spcPts val="100"/>
              </a:spcBef>
            </a:pPr>
            <a:r>
              <a:rPr sz="1800" u="sng">
                <a:solidFill>
                  <a:srgbClr val="0462C1"/>
                </a:solidFill>
                <a:uFill>
                  <a:solidFill>
                    <a:srgbClr val="0462C1"/>
                  </a:solidFill>
                </a:uFill>
                <a:latin typeface="Calibri"/>
                <a:cs typeface="Calibri"/>
                <a:hlinkClick r:id="rId2"/>
              </a:rPr>
              <a:t>Public</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health</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profiles</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a:t>
            </a:r>
            <a:r>
              <a:rPr sz="1800" u="sng" spc="-30">
                <a:solidFill>
                  <a:srgbClr val="0462C1"/>
                </a:solidFill>
                <a:uFill>
                  <a:solidFill>
                    <a:srgbClr val="0462C1"/>
                  </a:solidFill>
                </a:uFill>
                <a:latin typeface="Calibri"/>
                <a:cs typeface="Calibri"/>
                <a:hlinkClick r:id="rId2"/>
              </a:rPr>
              <a:t> </a:t>
            </a:r>
            <a:r>
              <a:rPr sz="1800" u="sng">
                <a:solidFill>
                  <a:srgbClr val="0462C1"/>
                </a:solidFill>
                <a:uFill>
                  <a:solidFill>
                    <a:srgbClr val="0462C1"/>
                  </a:solidFill>
                </a:uFill>
                <a:latin typeface="Calibri"/>
                <a:cs typeface="Calibri"/>
                <a:hlinkClick r:id="rId2"/>
              </a:rPr>
              <a:t>OHID</a:t>
            </a:r>
            <a:r>
              <a:rPr sz="1800" u="sng" spc="-30">
                <a:solidFill>
                  <a:srgbClr val="0462C1"/>
                </a:solidFill>
                <a:uFill>
                  <a:solidFill>
                    <a:srgbClr val="0462C1"/>
                  </a:solidFill>
                </a:uFill>
                <a:latin typeface="Calibri"/>
                <a:cs typeface="Calibri"/>
                <a:hlinkClick r:id="rId2"/>
              </a:rPr>
              <a:t> </a:t>
            </a:r>
            <a:r>
              <a:rPr sz="1800" u="sng" spc="-10">
                <a:solidFill>
                  <a:srgbClr val="0462C1"/>
                </a:solidFill>
                <a:uFill>
                  <a:solidFill>
                    <a:srgbClr val="0462C1"/>
                  </a:solidFill>
                </a:uFill>
                <a:latin typeface="Calibri"/>
                <a:cs typeface="Calibri"/>
                <a:hlinkClick r:id="rId2"/>
              </a:rPr>
              <a:t>(phe.org.uk)</a:t>
            </a:r>
            <a:endParaRPr sz="18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894578" y="1504035"/>
            <a:ext cx="908685" cy="800100"/>
          </a:xfrm>
          <a:prstGeom prst="rect">
            <a:avLst/>
          </a:prstGeom>
        </p:spPr>
        <p:txBody>
          <a:bodyPr vert="horz" wrap="square" lIns="0" tIns="12700" rIns="0" bIns="0" rtlCol="0">
            <a:spAutoFit/>
          </a:bodyPr>
          <a:lstStyle/>
          <a:p>
            <a:pPr marL="65405" marR="5080" indent="-53340">
              <a:lnSpc>
                <a:spcPct val="127000"/>
              </a:lnSpc>
              <a:spcBef>
                <a:spcPts val="100"/>
              </a:spcBef>
            </a:pPr>
            <a:r>
              <a:rPr sz="2000" spc="-55">
                <a:latin typeface="Calibri"/>
                <a:cs typeface="Calibri"/>
              </a:rPr>
              <a:t>Targeted </a:t>
            </a:r>
            <a:r>
              <a:rPr sz="2000" spc="-10">
                <a:latin typeface="Calibri"/>
                <a:cs typeface="Calibri"/>
              </a:rPr>
              <a:t>support</a:t>
            </a:r>
            <a:endParaRPr sz="2000">
              <a:latin typeface="Calibri"/>
              <a:cs typeface="Calibri"/>
            </a:endParaRPr>
          </a:p>
        </p:txBody>
      </p:sp>
      <p:sp>
        <p:nvSpPr>
          <p:cNvPr id="3" name="object 3"/>
          <p:cNvSpPr/>
          <p:nvPr/>
        </p:nvSpPr>
        <p:spPr>
          <a:xfrm>
            <a:off x="4520184" y="2433827"/>
            <a:ext cx="3721735" cy="1450975"/>
          </a:xfrm>
          <a:custGeom>
            <a:avLst/>
            <a:gdLst/>
            <a:ahLst/>
            <a:cxnLst/>
            <a:rect l="l" t="t" r="r" b="b"/>
            <a:pathLst>
              <a:path w="3721734" h="1450975">
                <a:moveTo>
                  <a:pt x="2790951" y="0"/>
                </a:moveTo>
                <a:lnTo>
                  <a:pt x="930528" y="0"/>
                </a:lnTo>
                <a:lnTo>
                  <a:pt x="0" y="1450721"/>
                </a:lnTo>
                <a:lnTo>
                  <a:pt x="3721481" y="1450721"/>
                </a:lnTo>
                <a:lnTo>
                  <a:pt x="2790951" y="0"/>
                </a:lnTo>
                <a:close/>
              </a:path>
            </a:pathLst>
          </a:custGeom>
          <a:solidFill>
            <a:srgbClr val="5B9BD3"/>
          </a:solidFill>
        </p:spPr>
        <p:txBody>
          <a:bodyPr wrap="square" lIns="0" tIns="0" rIns="0" bIns="0" rtlCol="0"/>
          <a:lstStyle/>
          <a:p>
            <a:endParaRPr/>
          </a:p>
        </p:txBody>
      </p:sp>
      <p:sp>
        <p:nvSpPr>
          <p:cNvPr id="4" name="object 4"/>
          <p:cNvSpPr txBox="1"/>
          <p:nvPr/>
        </p:nvSpPr>
        <p:spPr>
          <a:xfrm>
            <a:off x="5263388" y="2586685"/>
            <a:ext cx="2299970" cy="1065530"/>
          </a:xfrm>
          <a:prstGeom prst="rect">
            <a:avLst/>
          </a:prstGeom>
        </p:spPr>
        <p:txBody>
          <a:bodyPr vert="horz" wrap="square" lIns="0" tIns="48260" rIns="0" bIns="0" rtlCol="0">
            <a:spAutoFit/>
          </a:bodyPr>
          <a:lstStyle/>
          <a:p>
            <a:pPr marL="12065" marR="5080" indent="-1905" algn="ctr">
              <a:lnSpc>
                <a:spcPts val="2650"/>
              </a:lnSpc>
              <a:spcBef>
                <a:spcPts val="380"/>
              </a:spcBef>
            </a:pPr>
            <a:r>
              <a:rPr sz="2400">
                <a:latin typeface="Calibri"/>
                <a:cs typeface="Calibri"/>
              </a:rPr>
              <a:t>Mental</a:t>
            </a:r>
            <a:r>
              <a:rPr sz="2400" spc="-140">
                <a:latin typeface="Calibri"/>
                <a:cs typeface="Calibri"/>
              </a:rPr>
              <a:t> </a:t>
            </a:r>
            <a:r>
              <a:rPr sz="2400" spc="-10">
                <a:latin typeface="Calibri"/>
                <a:cs typeface="Calibri"/>
              </a:rPr>
              <a:t>health supporting </a:t>
            </a:r>
            <a:r>
              <a:rPr sz="2400">
                <a:latin typeface="Calibri"/>
                <a:cs typeface="Calibri"/>
              </a:rPr>
              <a:t>services</a:t>
            </a:r>
            <a:r>
              <a:rPr sz="2400" spc="-110">
                <a:latin typeface="Calibri"/>
                <a:cs typeface="Calibri"/>
              </a:rPr>
              <a:t> </a:t>
            </a:r>
            <a:r>
              <a:rPr sz="2400">
                <a:latin typeface="Calibri"/>
                <a:cs typeface="Calibri"/>
              </a:rPr>
              <a:t>&amp;</a:t>
            </a:r>
            <a:r>
              <a:rPr sz="2400" spc="-100">
                <a:latin typeface="Calibri"/>
                <a:cs typeface="Calibri"/>
              </a:rPr>
              <a:t> </a:t>
            </a:r>
            <a:r>
              <a:rPr sz="2400" spc="-10">
                <a:latin typeface="Calibri"/>
                <a:cs typeface="Calibri"/>
              </a:rPr>
              <a:t>settings</a:t>
            </a:r>
            <a:endParaRPr sz="2400">
              <a:latin typeface="Calibri"/>
              <a:cs typeface="Calibri"/>
            </a:endParaRPr>
          </a:p>
        </p:txBody>
      </p:sp>
      <p:sp>
        <p:nvSpPr>
          <p:cNvPr id="5" name="object 5"/>
          <p:cNvSpPr/>
          <p:nvPr/>
        </p:nvSpPr>
        <p:spPr>
          <a:xfrm>
            <a:off x="3506723" y="4037076"/>
            <a:ext cx="5582285" cy="1449070"/>
          </a:xfrm>
          <a:custGeom>
            <a:avLst/>
            <a:gdLst/>
            <a:ahLst/>
            <a:cxnLst/>
            <a:rect l="l" t="t" r="r" b="b"/>
            <a:pathLst>
              <a:path w="5582284" h="1449070">
                <a:moveTo>
                  <a:pt x="4652518" y="0"/>
                </a:moveTo>
                <a:lnTo>
                  <a:pt x="929513" y="0"/>
                </a:lnTo>
                <a:lnTo>
                  <a:pt x="0" y="1448943"/>
                </a:lnTo>
                <a:lnTo>
                  <a:pt x="5581904" y="1448943"/>
                </a:lnTo>
                <a:lnTo>
                  <a:pt x="4652518" y="0"/>
                </a:lnTo>
                <a:close/>
              </a:path>
            </a:pathLst>
          </a:custGeom>
          <a:solidFill>
            <a:srgbClr val="5B9BD3"/>
          </a:solidFill>
        </p:spPr>
        <p:txBody>
          <a:bodyPr wrap="square" lIns="0" tIns="0" rIns="0" bIns="0" rtlCol="0"/>
          <a:lstStyle/>
          <a:p>
            <a:endParaRPr/>
          </a:p>
        </p:txBody>
      </p:sp>
      <p:sp>
        <p:nvSpPr>
          <p:cNvPr id="6" name="object 6"/>
          <p:cNvSpPr txBox="1"/>
          <p:nvPr/>
        </p:nvSpPr>
        <p:spPr>
          <a:xfrm>
            <a:off x="4324603" y="4315205"/>
            <a:ext cx="3406140" cy="746760"/>
          </a:xfrm>
          <a:prstGeom prst="rect">
            <a:avLst/>
          </a:prstGeom>
        </p:spPr>
        <p:txBody>
          <a:bodyPr vert="horz" wrap="square" lIns="0" tIns="33019" rIns="0" bIns="0" rtlCol="0">
            <a:spAutoFit/>
          </a:bodyPr>
          <a:lstStyle/>
          <a:p>
            <a:pPr marL="765175" marR="5080" indent="-753110">
              <a:lnSpc>
                <a:spcPts val="2800"/>
              </a:lnSpc>
              <a:spcBef>
                <a:spcPts val="259"/>
              </a:spcBef>
            </a:pPr>
            <a:r>
              <a:rPr sz="2400" spc="-55">
                <a:latin typeface="Calibri"/>
                <a:cs typeface="Calibri"/>
              </a:rPr>
              <a:t>Well-</a:t>
            </a:r>
            <a:r>
              <a:rPr sz="2400">
                <a:latin typeface="Calibri"/>
                <a:cs typeface="Calibri"/>
              </a:rPr>
              <a:t>being</a:t>
            </a:r>
            <a:r>
              <a:rPr sz="2400" spc="-75">
                <a:latin typeface="Calibri"/>
                <a:cs typeface="Calibri"/>
              </a:rPr>
              <a:t> </a:t>
            </a:r>
            <a:r>
              <a:rPr sz="2400">
                <a:latin typeface="Calibri"/>
                <a:cs typeface="Calibri"/>
              </a:rPr>
              <a:t>and</a:t>
            </a:r>
            <a:r>
              <a:rPr sz="2400" spc="-50">
                <a:latin typeface="Calibri"/>
                <a:cs typeface="Calibri"/>
              </a:rPr>
              <a:t> </a:t>
            </a:r>
            <a:r>
              <a:rPr sz="2400" spc="-10">
                <a:latin typeface="Calibri"/>
                <a:cs typeface="Calibri"/>
              </a:rPr>
              <a:t>resilience</a:t>
            </a:r>
            <a:r>
              <a:rPr sz="2400" spc="-60">
                <a:latin typeface="Calibri"/>
                <a:cs typeface="Calibri"/>
              </a:rPr>
              <a:t> </a:t>
            </a:r>
            <a:r>
              <a:rPr sz="2400" spc="-25">
                <a:latin typeface="Calibri"/>
                <a:cs typeface="Calibri"/>
              </a:rPr>
              <a:t>in </a:t>
            </a:r>
            <a:r>
              <a:rPr sz="2400">
                <a:latin typeface="Calibri"/>
                <a:cs typeface="Calibri"/>
              </a:rPr>
              <a:t>the</a:t>
            </a:r>
            <a:r>
              <a:rPr sz="2400" spc="-70">
                <a:latin typeface="Calibri"/>
                <a:cs typeface="Calibri"/>
              </a:rPr>
              <a:t> </a:t>
            </a:r>
            <a:r>
              <a:rPr sz="2400" spc="-10">
                <a:latin typeface="Calibri"/>
                <a:cs typeface="Calibri"/>
              </a:rPr>
              <a:t>community</a:t>
            </a:r>
            <a:endParaRPr sz="2400">
              <a:latin typeface="Calibri"/>
              <a:cs typeface="Calibri"/>
            </a:endParaRPr>
          </a:p>
        </p:txBody>
      </p:sp>
      <p:grpSp>
        <p:nvGrpSpPr>
          <p:cNvPr id="7" name="object 7"/>
          <p:cNvGrpSpPr/>
          <p:nvPr/>
        </p:nvGrpSpPr>
        <p:grpSpPr>
          <a:xfrm>
            <a:off x="7770621" y="5144770"/>
            <a:ext cx="4093845" cy="709295"/>
            <a:chOff x="7770621" y="5144770"/>
            <a:chExt cx="4093845" cy="709295"/>
          </a:xfrm>
        </p:grpSpPr>
        <p:sp>
          <p:nvSpPr>
            <p:cNvPr id="8" name="object 8"/>
            <p:cNvSpPr/>
            <p:nvPr/>
          </p:nvSpPr>
          <p:spPr>
            <a:xfrm>
              <a:off x="7776971" y="5151120"/>
              <a:ext cx="4081145" cy="696595"/>
            </a:xfrm>
            <a:custGeom>
              <a:avLst/>
              <a:gdLst/>
              <a:ahLst/>
              <a:cxnLst/>
              <a:rect l="l" t="t" r="r" b="b"/>
              <a:pathLst>
                <a:path w="4081145" h="696595">
                  <a:moveTo>
                    <a:pt x="3964685" y="0"/>
                  </a:moveTo>
                  <a:lnTo>
                    <a:pt x="116077" y="0"/>
                  </a:lnTo>
                  <a:lnTo>
                    <a:pt x="70866" y="9143"/>
                  </a:lnTo>
                  <a:lnTo>
                    <a:pt x="34035" y="34035"/>
                  </a:lnTo>
                  <a:lnTo>
                    <a:pt x="9144" y="70865"/>
                  </a:lnTo>
                  <a:lnTo>
                    <a:pt x="0" y="116077"/>
                  </a:lnTo>
                  <a:lnTo>
                    <a:pt x="0" y="580288"/>
                  </a:lnTo>
                  <a:lnTo>
                    <a:pt x="9144" y="625462"/>
                  </a:lnTo>
                  <a:lnTo>
                    <a:pt x="34035" y="662343"/>
                  </a:lnTo>
                  <a:lnTo>
                    <a:pt x="70866" y="687222"/>
                  </a:lnTo>
                  <a:lnTo>
                    <a:pt x="116077" y="696340"/>
                  </a:lnTo>
                  <a:lnTo>
                    <a:pt x="3964685" y="696340"/>
                  </a:lnTo>
                  <a:lnTo>
                    <a:pt x="4009898" y="687222"/>
                  </a:lnTo>
                  <a:lnTo>
                    <a:pt x="4046728" y="662343"/>
                  </a:lnTo>
                  <a:lnTo>
                    <a:pt x="4071620" y="625462"/>
                  </a:lnTo>
                  <a:lnTo>
                    <a:pt x="4080763" y="580288"/>
                  </a:lnTo>
                  <a:lnTo>
                    <a:pt x="4080763" y="116077"/>
                  </a:lnTo>
                  <a:lnTo>
                    <a:pt x="4071620" y="70865"/>
                  </a:lnTo>
                  <a:lnTo>
                    <a:pt x="4046728" y="34035"/>
                  </a:lnTo>
                  <a:lnTo>
                    <a:pt x="4009898" y="9143"/>
                  </a:lnTo>
                  <a:lnTo>
                    <a:pt x="3964685" y="0"/>
                  </a:lnTo>
                  <a:close/>
                </a:path>
              </a:pathLst>
            </a:custGeom>
            <a:solidFill>
              <a:srgbClr val="F4AF83"/>
            </a:solidFill>
          </p:spPr>
          <p:txBody>
            <a:bodyPr wrap="square" lIns="0" tIns="0" rIns="0" bIns="0" rtlCol="0"/>
            <a:lstStyle/>
            <a:p>
              <a:endParaRPr/>
            </a:p>
          </p:txBody>
        </p:sp>
        <p:sp>
          <p:nvSpPr>
            <p:cNvPr id="9" name="object 9"/>
            <p:cNvSpPr/>
            <p:nvPr/>
          </p:nvSpPr>
          <p:spPr>
            <a:xfrm>
              <a:off x="7776971" y="5151120"/>
              <a:ext cx="4081145" cy="696595"/>
            </a:xfrm>
            <a:custGeom>
              <a:avLst/>
              <a:gdLst/>
              <a:ahLst/>
              <a:cxnLst/>
              <a:rect l="l" t="t" r="r" b="b"/>
              <a:pathLst>
                <a:path w="4081145" h="696595">
                  <a:moveTo>
                    <a:pt x="0" y="116077"/>
                  </a:moveTo>
                  <a:lnTo>
                    <a:pt x="9144" y="70865"/>
                  </a:lnTo>
                  <a:lnTo>
                    <a:pt x="34035" y="34035"/>
                  </a:lnTo>
                  <a:lnTo>
                    <a:pt x="70866" y="9143"/>
                  </a:lnTo>
                  <a:lnTo>
                    <a:pt x="116077" y="0"/>
                  </a:lnTo>
                  <a:lnTo>
                    <a:pt x="3964685" y="0"/>
                  </a:lnTo>
                  <a:lnTo>
                    <a:pt x="4009898" y="9143"/>
                  </a:lnTo>
                  <a:lnTo>
                    <a:pt x="4046728" y="34035"/>
                  </a:lnTo>
                  <a:lnTo>
                    <a:pt x="4071620" y="70865"/>
                  </a:lnTo>
                  <a:lnTo>
                    <a:pt x="4080763" y="116077"/>
                  </a:lnTo>
                  <a:lnTo>
                    <a:pt x="4080763" y="580288"/>
                  </a:lnTo>
                  <a:lnTo>
                    <a:pt x="4071620" y="625462"/>
                  </a:lnTo>
                  <a:lnTo>
                    <a:pt x="4046728" y="662343"/>
                  </a:lnTo>
                  <a:lnTo>
                    <a:pt x="4009898" y="687222"/>
                  </a:lnTo>
                  <a:lnTo>
                    <a:pt x="3964685" y="696340"/>
                  </a:lnTo>
                  <a:lnTo>
                    <a:pt x="116077" y="696340"/>
                  </a:lnTo>
                  <a:lnTo>
                    <a:pt x="70866" y="687222"/>
                  </a:lnTo>
                  <a:lnTo>
                    <a:pt x="34035" y="662343"/>
                  </a:lnTo>
                  <a:lnTo>
                    <a:pt x="9144" y="625462"/>
                  </a:lnTo>
                  <a:lnTo>
                    <a:pt x="0" y="580288"/>
                  </a:lnTo>
                  <a:lnTo>
                    <a:pt x="0" y="116077"/>
                  </a:lnTo>
                  <a:close/>
                </a:path>
              </a:pathLst>
            </a:custGeom>
            <a:ln w="12191">
              <a:solidFill>
                <a:srgbClr val="416F9C"/>
              </a:solidFill>
            </a:ln>
          </p:spPr>
          <p:txBody>
            <a:bodyPr wrap="square" lIns="0" tIns="0" rIns="0" bIns="0" rtlCol="0"/>
            <a:lstStyle/>
            <a:p>
              <a:endParaRPr/>
            </a:p>
          </p:txBody>
        </p:sp>
      </p:grpSp>
      <p:sp>
        <p:nvSpPr>
          <p:cNvPr id="10" name="object 10"/>
          <p:cNvSpPr txBox="1"/>
          <p:nvPr/>
        </p:nvSpPr>
        <p:spPr>
          <a:xfrm>
            <a:off x="8128761" y="5267705"/>
            <a:ext cx="3342640" cy="452755"/>
          </a:xfrm>
          <a:prstGeom prst="rect">
            <a:avLst/>
          </a:prstGeom>
        </p:spPr>
        <p:txBody>
          <a:bodyPr vert="horz" wrap="square" lIns="0" tIns="12700" rIns="0" bIns="0" rtlCol="0">
            <a:spAutoFit/>
          </a:bodyPr>
          <a:lstStyle/>
          <a:p>
            <a:pPr marL="756285" marR="5080" indent="-744220">
              <a:lnSpc>
                <a:spcPct val="100000"/>
              </a:lnSpc>
              <a:spcBef>
                <a:spcPts val="100"/>
              </a:spcBef>
            </a:pPr>
            <a:r>
              <a:rPr sz="1400" spc="-10">
                <a:latin typeface="Calibri"/>
                <a:cs typeface="Calibri"/>
              </a:rPr>
              <a:t>Promote</a:t>
            </a:r>
            <a:r>
              <a:rPr sz="1400" spc="-70">
                <a:latin typeface="Calibri"/>
                <a:cs typeface="Calibri"/>
              </a:rPr>
              <a:t> </a:t>
            </a:r>
            <a:r>
              <a:rPr sz="1400">
                <a:latin typeface="Calibri"/>
                <a:cs typeface="Calibri"/>
              </a:rPr>
              <a:t>mental</a:t>
            </a:r>
            <a:r>
              <a:rPr sz="1400" spc="-65">
                <a:latin typeface="Calibri"/>
                <a:cs typeface="Calibri"/>
              </a:rPr>
              <a:t> </a:t>
            </a:r>
            <a:r>
              <a:rPr sz="1400" spc="-20">
                <a:latin typeface="Calibri"/>
                <a:cs typeface="Calibri"/>
              </a:rPr>
              <a:t>well-</a:t>
            </a:r>
            <a:r>
              <a:rPr sz="1400">
                <a:latin typeface="Calibri"/>
                <a:cs typeface="Calibri"/>
              </a:rPr>
              <a:t>being</a:t>
            </a:r>
            <a:r>
              <a:rPr sz="1400" spc="-40">
                <a:latin typeface="Calibri"/>
                <a:cs typeface="Calibri"/>
              </a:rPr>
              <a:t> </a:t>
            </a:r>
            <a:r>
              <a:rPr sz="1400">
                <a:latin typeface="Calibri"/>
                <a:cs typeface="Calibri"/>
              </a:rPr>
              <a:t>and</a:t>
            </a:r>
            <a:r>
              <a:rPr sz="1400" spc="-60">
                <a:latin typeface="Calibri"/>
                <a:cs typeface="Calibri"/>
              </a:rPr>
              <a:t> </a:t>
            </a:r>
            <a:r>
              <a:rPr sz="1400">
                <a:latin typeface="Calibri"/>
                <a:cs typeface="Calibri"/>
              </a:rPr>
              <a:t>actively</a:t>
            </a:r>
            <a:r>
              <a:rPr sz="1400" spc="-30">
                <a:latin typeface="Calibri"/>
                <a:cs typeface="Calibri"/>
              </a:rPr>
              <a:t> </a:t>
            </a:r>
            <a:r>
              <a:rPr sz="1400" spc="-10">
                <a:latin typeface="Calibri"/>
                <a:cs typeface="Calibri"/>
              </a:rPr>
              <a:t>tackle </a:t>
            </a:r>
            <a:r>
              <a:rPr sz="1400">
                <a:latin typeface="Calibri"/>
                <a:cs typeface="Calibri"/>
              </a:rPr>
              <a:t>stigma</a:t>
            </a:r>
            <a:r>
              <a:rPr sz="1400" spc="-70">
                <a:latin typeface="Calibri"/>
                <a:cs typeface="Calibri"/>
              </a:rPr>
              <a:t> </a:t>
            </a:r>
            <a:r>
              <a:rPr sz="1400">
                <a:latin typeface="Calibri"/>
                <a:cs typeface="Calibri"/>
              </a:rPr>
              <a:t>and</a:t>
            </a:r>
            <a:r>
              <a:rPr sz="1400" spc="-75">
                <a:latin typeface="Calibri"/>
                <a:cs typeface="Calibri"/>
              </a:rPr>
              <a:t> </a:t>
            </a:r>
            <a:r>
              <a:rPr sz="1400" spc="-10">
                <a:latin typeface="Calibri"/>
                <a:cs typeface="Calibri"/>
              </a:rPr>
              <a:t>discrimination</a:t>
            </a:r>
            <a:endParaRPr sz="1400">
              <a:latin typeface="Calibri"/>
              <a:cs typeface="Calibri"/>
            </a:endParaRPr>
          </a:p>
        </p:txBody>
      </p:sp>
      <p:grpSp>
        <p:nvGrpSpPr>
          <p:cNvPr id="11" name="object 11"/>
          <p:cNvGrpSpPr/>
          <p:nvPr/>
        </p:nvGrpSpPr>
        <p:grpSpPr>
          <a:xfrm>
            <a:off x="7758430" y="4356861"/>
            <a:ext cx="4095115" cy="707390"/>
            <a:chOff x="7758430" y="4356861"/>
            <a:chExt cx="4095115" cy="707390"/>
          </a:xfrm>
        </p:grpSpPr>
        <p:sp>
          <p:nvSpPr>
            <p:cNvPr id="12" name="object 12"/>
            <p:cNvSpPr/>
            <p:nvPr/>
          </p:nvSpPr>
          <p:spPr>
            <a:xfrm>
              <a:off x="7764780" y="4363211"/>
              <a:ext cx="4082415" cy="694690"/>
            </a:xfrm>
            <a:custGeom>
              <a:avLst/>
              <a:gdLst/>
              <a:ahLst/>
              <a:cxnLst/>
              <a:rect l="l" t="t" r="r" b="b"/>
              <a:pathLst>
                <a:path w="4082415" h="694689">
                  <a:moveTo>
                    <a:pt x="3966464" y="0"/>
                  </a:moveTo>
                  <a:lnTo>
                    <a:pt x="115824" y="0"/>
                  </a:lnTo>
                  <a:lnTo>
                    <a:pt x="70739" y="9143"/>
                  </a:lnTo>
                  <a:lnTo>
                    <a:pt x="33909" y="33908"/>
                  </a:lnTo>
                  <a:lnTo>
                    <a:pt x="9144" y="70738"/>
                  </a:lnTo>
                  <a:lnTo>
                    <a:pt x="0" y="115696"/>
                  </a:lnTo>
                  <a:lnTo>
                    <a:pt x="0" y="578738"/>
                  </a:lnTo>
                  <a:lnTo>
                    <a:pt x="9144" y="623824"/>
                  </a:lnTo>
                  <a:lnTo>
                    <a:pt x="33909" y="660654"/>
                  </a:lnTo>
                  <a:lnTo>
                    <a:pt x="70739" y="685419"/>
                  </a:lnTo>
                  <a:lnTo>
                    <a:pt x="115824" y="694563"/>
                  </a:lnTo>
                  <a:lnTo>
                    <a:pt x="3966464" y="694563"/>
                  </a:lnTo>
                  <a:lnTo>
                    <a:pt x="4011549" y="685419"/>
                  </a:lnTo>
                  <a:lnTo>
                    <a:pt x="4048379" y="660654"/>
                  </a:lnTo>
                  <a:lnTo>
                    <a:pt x="4073144" y="623824"/>
                  </a:lnTo>
                  <a:lnTo>
                    <a:pt x="4082288" y="578738"/>
                  </a:lnTo>
                  <a:lnTo>
                    <a:pt x="4082288" y="115696"/>
                  </a:lnTo>
                  <a:lnTo>
                    <a:pt x="4073144" y="70738"/>
                  </a:lnTo>
                  <a:lnTo>
                    <a:pt x="4048379" y="33908"/>
                  </a:lnTo>
                  <a:lnTo>
                    <a:pt x="4011549" y="9143"/>
                  </a:lnTo>
                  <a:lnTo>
                    <a:pt x="3966464" y="0"/>
                  </a:lnTo>
                  <a:close/>
                </a:path>
              </a:pathLst>
            </a:custGeom>
            <a:solidFill>
              <a:srgbClr val="F4AF83"/>
            </a:solidFill>
          </p:spPr>
          <p:txBody>
            <a:bodyPr wrap="square" lIns="0" tIns="0" rIns="0" bIns="0" rtlCol="0"/>
            <a:lstStyle/>
            <a:p>
              <a:endParaRPr/>
            </a:p>
          </p:txBody>
        </p:sp>
        <p:sp>
          <p:nvSpPr>
            <p:cNvPr id="13" name="object 13"/>
            <p:cNvSpPr/>
            <p:nvPr/>
          </p:nvSpPr>
          <p:spPr>
            <a:xfrm>
              <a:off x="7764780" y="4363211"/>
              <a:ext cx="4082415" cy="694690"/>
            </a:xfrm>
            <a:custGeom>
              <a:avLst/>
              <a:gdLst/>
              <a:ahLst/>
              <a:cxnLst/>
              <a:rect l="l" t="t" r="r" b="b"/>
              <a:pathLst>
                <a:path w="4082415" h="694689">
                  <a:moveTo>
                    <a:pt x="0" y="115696"/>
                  </a:moveTo>
                  <a:lnTo>
                    <a:pt x="9144" y="70738"/>
                  </a:lnTo>
                  <a:lnTo>
                    <a:pt x="33909" y="33908"/>
                  </a:lnTo>
                  <a:lnTo>
                    <a:pt x="70739" y="9143"/>
                  </a:lnTo>
                  <a:lnTo>
                    <a:pt x="115824" y="0"/>
                  </a:lnTo>
                  <a:lnTo>
                    <a:pt x="3966464" y="0"/>
                  </a:lnTo>
                  <a:lnTo>
                    <a:pt x="4011549" y="9143"/>
                  </a:lnTo>
                  <a:lnTo>
                    <a:pt x="4048379" y="33908"/>
                  </a:lnTo>
                  <a:lnTo>
                    <a:pt x="4073144" y="70738"/>
                  </a:lnTo>
                  <a:lnTo>
                    <a:pt x="4082288" y="115696"/>
                  </a:lnTo>
                  <a:lnTo>
                    <a:pt x="4082288" y="578738"/>
                  </a:lnTo>
                  <a:lnTo>
                    <a:pt x="4073144" y="623824"/>
                  </a:lnTo>
                  <a:lnTo>
                    <a:pt x="4048379" y="660654"/>
                  </a:lnTo>
                  <a:lnTo>
                    <a:pt x="4011549" y="685419"/>
                  </a:lnTo>
                  <a:lnTo>
                    <a:pt x="3966464" y="694563"/>
                  </a:lnTo>
                  <a:lnTo>
                    <a:pt x="115824" y="694563"/>
                  </a:lnTo>
                  <a:lnTo>
                    <a:pt x="70739" y="685419"/>
                  </a:lnTo>
                  <a:lnTo>
                    <a:pt x="33909" y="660654"/>
                  </a:lnTo>
                  <a:lnTo>
                    <a:pt x="9144" y="623824"/>
                  </a:lnTo>
                  <a:lnTo>
                    <a:pt x="0" y="578738"/>
                  </a:lnTo>
                  <a:lnTo>
                    <a:pt x="0" y="115696"/>
                  </a:lnTo>
                  <a:close/>
                </a:path>
              </a:pathLst>
            </a:custGeom>
            <a:ln w="12192">
              <a:solidFill>
                <a:srgbClr val="416F9C"/>
              </a:solidFill>
            </a:ln>
          </p:spPr>
          <p:txBody>
            <a:bodyPr wrap="square" lIns="0" tIns="0" rIns="0" bIns="0" rtlCol="0"/>
            <a:lstStyle/>
            <a:p>
              <a:endParaRPr/>
            </a:p>
          </p:txBody>
        </p:sp>
      </p:grpSp>
      <p:sp>
        <p:nvSpPr>
          <p:cNvPr id="14" name="object 14"/>
          <p:cNvSpPr txBox="1"/>
          <p:nvPr/>
        </p:nvSpPr>
        <p:spPr>
          <a:xfrm>
            <a:off x="8019033" y="4522089"/>
            <a:ext cx="3559175" cy="452755"/>
          </a:xfrm>
          <a:prstGeom prst="rect">
            <a:avLst/>
          </a:prstGeom>
        </p:spPr>
        <p:txBody>
          <a:bodyPr vert="horz" wrap="square" lIns="0" tIns="12700" rIns="0" bIns="0" rtlCol="0">
            <a:spAutoFit/>
          </a:bodyPr>
          <a:lstStyle/>
          <a:p>
            <a:pPr marL="1036955" marR="5080" indent="-1024890">
              <a:lnSpc>
                <a:spcPct val="100000"/>
              </a:lnSpc>
              <a:spcBef>
                <a:spcPts val="100"/>
              </a:spcBef>
            </a:pPr>
            <a:r>
              <a:rPr sz="1400" spc="-20">
                <a:latin typeface="Calibri"/>
                <a:cs typeface="Calibri"/>
              </a:rPr>
              <a:t>Strengthen</a:t>
            </a:r>
            <a:r>
              <a:rPr sz="1400" spc="-30">
                <a:latin typeface="Calibri"/>
                <a:cs typeface="Calibri"/>
              </a:rPr>
              <a:t> </a:t>
            </a:r>
            <a:r>
              <a:rPr sz="1400">
                <a:latin typeface="Calibri"/>
                <a:cs typeface="Calibri"/>
              </a:rPr>
              <a:t>mental</a:t>
            </a:r>
            <a:r>
              <a:rPr sz="1400" spc="-15">
                <a:latin typeface="Calibri"/>
                <a:cs typeface="Calibri"/>
              </a:rPr>
              <a:t> </a:t>
            </a:r>
            <a:r>
              <a:rPr sz="1400">
                <a:latin typeface="Calibri"/>
                <a:cs typeface="Calibri"/>
              </a:rPr>
              <a:t>health</a:t>
            </a:r>
            <a:r>
              <a:rPr sz="1400" spc="-25">
                <a:latin typeface="Calibri"/>
                <a:cs typeface="Calibri"/>
              </a:rPr>
              <a:t> </a:t>
            </a:r>
            <a:r>
              <a:rPr sz="1400">
                <a:latin typeface="Calibri"/>
                <a:cs typeface="Calibri"/>
              </a:rPr>
              <a:t>and</a:t>
            </a:r>
            <a:r>
              <a:rPr sz="1400" spc="-35">
                <a:latin typeface="Calibri"/>
                <a:cs typeface="Calibri"/>
              </a:rPr>
              <a:t> </a:t>
            </a:r>
            <a:r>
              <a:rPr sz="1400" spc="-10">
                <a:latin typeface="Calibri"/>
                <a:cs typeface="Calibri"/>
              </a:rPr>
              <a:t>well-being</a:t>
            </a:r>
            <a:r>
              <a:rPr sz="1400" spc="-40">
                <a:latin typeface="Calibri"/>
                <a:cs typeface="Calibri"/>
              </a:rPr>
              <a:t> </a:t>
            </a:r>
            <a:r>
              <a:rPr sz="1400" spc="-10">
                <a:latin typeface="Calibri"/>
                <a:cs typeface="Calibri"/>
              </a:rPr>
              <a:t>support across</a:t>
            </a:r>
            <a:r>
              <a:rPr sz="1400" spc="-60">
                <a:latin typeface="Calibri"/>
                <a:cs typeface="Calibri"/>
              </a:rPr>
              <a:t> </a:t>
            </a:r>
            <a:r>
              <a:rPr sz="1400">
                <a:latin typeface="Calibri"/>
                <a:cs typeface="Calibri"/>
              </a:rPr>
              <a:t>the</a:t>
            </a:r>
            <a:r>
              <a:rPr sz="1400" spc="-10">
                <a:latin typeface="Calibri"/>
                <a:cs typeface="Calibri"/>
              </a:rPr>
              <a:t> life</a:t>
            </a:r>
            <a:r>
              <a:rPr sz="1400" spc="-50">
                <a:latin typeface="Calibri"/>
                <a:cs typeface="Calibri"/>
              </a:rPr>
              <a:t> </a:t>
            </a:r>
            <a:r>
              <a:rPr sz="1400" spc="-10">
                <a:latin typeface="Calibri"/>
                <a:cs typeface="Calibri"/>
              </a:rPr>
              <a:t>course</a:t>
            </a:r>
            <a:endParaRPr sz="1400">
              <a:latin typeface="Calibri"/>
              <a:cs typeface="Calibri"/>
            </a:endParaRPr>
          </a:p>
        </p:txBody>
      </p:sp>
      <p:grpSp>
        <p:nvGrpSpPr>
          <p:cNvPr id="15" name="object 15"/>
          <p:cNvGrpSpPr/>
          <p:nvPr/>
        </p:nvGrpSpPr>
        <p:grpSpPr>
          <a:xfrm>
            <a:off x="7744714" y="3381502"/>
            <a:ext cx="4093845" cy="943610"/>
            <a:chOff x="7744714" y="3381502"/>
            <a:chExt cx="4093845" cy="943610"/>
          </a:xfrm>
        </p:grpSpPr>
        <p:sp>
          <p:nvSpPr>
            <p:cNvPr id="16" name="object 16"/>
            <p:cNvSpPr/>
            <p:nvPr/>
          </p:nvSpPr>
          <p:spPr>
            <a:xfrm>
              <a:off x="7751064" y="3387852"/>
              <a:ext cx="4081145" cy="930910"/>
            </a:xfrm>
            <a:custGeom>
              <a:avLst/>
              <a:gdLst/>
              <a:ahLst/>
              <a:cxnLst/>
              <a:rect l="l" t="t" r="r" b="b"/>
              <a:pathLst>
                <a:path w="4081145" h="930910">
                  <a:moveTo>
                    <a:pt x="3925569" y="0"/>
                  </a:moveTo>
                  <a:lnTo>
                    <a:pt x="155193" y="0"/>
                  </a:lnTo>
                  <a:lnTo>
                    <a:pt x="106171" y="7874"/>
                  </a:lnTo>
                  <a:lnTo>
                    <a:pt x="63500" y="29972"/>
                  </a:lnTo>
                  <a:lnTo>
                    <a:pt x="29971" y="63500"/>
                  </a:lnTo>
                  <a:lnTo>
                    <a:pt x="7874" y="106045"/>
                  </a:lnTo>
                  <a:lnTo>
                    <a:pt x="0" y="155067"/>
                  </a:lnTo>
                  <a:lnTo>
                    <a:pt x="0" y="775589"/>
                  </a:lnTo>
                  <a:lnTo>
                    <a:pt x="7874" y="824738"/>
                  </a:lnTo>
                  <a:lnTo>
                    <a:pt x="29971" y="867283"/>
                  </a:lnTo>
                  <a:lnTo>
                    <a:pt x="63500" y="900811"/>
                  </a:lnTo>
                  <a:lnTo>
                    <a:pt x="106171" y="922909"/>
                  </a:lnTo>
                  <a:lnTo>
                    <a:pt x="155193" y="930783"/>
                  </a:lnTo>
                  <a:lnTo>
                    <a:pt x="3925569" y="930783"/>
                  </a:lnTo>
                  <a:lnTo>
                    <a:pt x="3974591" y="922909"/>
                  </a:lnTo>
                  <a:lnTo>
                    <a:pt x="4017263" y="900811"/>
                  </a:lnTo>
                  <a:lnTo>
                    <a:pt x="4050791" y="867283"/>
                  </a:lnTo>
                  <a:lnTo>
                    <a:pt x="4072889" y="824738"/>
                  </a:lnTo>
                  <a:lnTo>
                    <a:pt x="4080763" y="775589"/>
                  </a:lnTo>
                  <a:lnTo>
                    <a:pt x="4080763" y="155067"/>
                  </a:lnTo>
                  <a:lnTo>
                    <a:pt x="4072889" y="106045"/>
                  </a:lnTo>
                  <a:lnTo>
                    <a:pt x="4050791" y="63500"/>
                  </a:lnTo>
                  <a:lnTo>
                    <a:pt x="4017263" y="29972"/>
                  </a:lnTo>
                  <a:lnTo>
                    <a:pt x="3974591" y="7874"/>
                  </a:lnTo>
                  <a:lnTo>
                    <a:pt x="3925569" y="0"/>
                  </a:lnTo>
                  <a:close/>
                </a:path>
              </a:pathLst>
            </a:custGeom>
            <a:solidFill>
              <a:srgbClr val="F4AF83"/>
            </a:solidFill>
          </p:spPr>
          <p:txBody>
            <a:bodyPr wrap="square" lIns="0" tIns="0" rIns="0" bIns="0" rtlCol="0"/>
            <a:lstStyle/>
            <a:p>
              <a:endParaRPr/>
            </a:p>
          </p:txBody>
        </p:sp>
        <p:sp>
          <p:nvSpPr>
            <p:cNvPr id="17" name="object 17"/>
            <p:cNvSpPr/>
            <p:nvPr/>
          </p:nvSpPr>
          <p:spPr>
            <a:xfrm>
              <a:off x="7751064" y="3387852"/>
              <a:ext cx="4081145" cy="930910"/>
            </a:xfrm>
            <a:custGeom>
              <a:avLst/>
              <a:gdLst/>
              <a:ahLst/>
              <a:cxnLst/>
              <a:rect l="l" t="t" r="r" b="b"/>
              <a:pathLst>
                <a:path w="4081145" h="930910">
                  <a:moveTo>
                    <a:pt x="0" y="155067"/>
                  </a:moveTo>
                  <a:lnTo>
                    <a:pt x="7874" y="106045"/>
                  </a:lnTo>
                  <a:lnTo>
                    <a:pt x="29971" y="63500"/>
                  </a:lnTo>
                  <a:lnTo>
                    <a:pt x="63500" y="29972"/>
                  </a:lnTo>
                  <a:lnTo>
                    <a:pt x="106171" y="7874"/>
                  </a:lnTo>
                  <a:lnTo>
                    <a:pt x="155193" y="0"/>
                  </a:lnTo>
                  <a:lnTo>
                    <a:pt x="3925569" y="0"/>
                  </a:lnTo>
                  <a:lnTo>
                    <a:pt x="3974591" y="7874"/>
                  </a:lnTo>
                  <a:lnTo>
                    <a:pt x="4017263" y="29972"/>
                  </a:lnTo>
                  <a:lnTo>
                    <a:pt x="4050791" y="63500"/>
                  </a:lnTo>
                  <a:lnTo>
                    <a:pt x="4072889" y="106045"/>
                  </a:lnTo>
                  <a:lnTo>
                    <a:pt x="4080763" y="155067"/>
                  </a:lnTo>
                  <a:lnTo>
                    <a:pt x="4080763" y="775589"/>
                  </a:lnTo>
                  <a:lnTo>
                    <a:pt x="4072889" y="824738"/>
                  </a:lnTo>
                  <a:lnTo>
                    <a:pt x="4050791" y="867283"/>
                  </a:lnTo>
                  <a:lnTo>
                    <a:pt x="4017263" y="900811"/>
                  </a:lnTo>
                  <a:lnTo>
                    <a:pt x="3974591" y="922909"/>
                  </a:lnTo>
                  <a:lnTo>
                    <a:pt x="3925569" y="930783"/>
                  </a:lnTo>
                  <a:lnTo>
                    <a:pt x="155193" y="930783"/>
                  </a:lnTo>
                  <a:lnTo>
                    <a:pt x="106171" y="922909"/>
                  </a:lnTo>
                  <a:lnTo>
                    <a:pt x="63500" y="900811"/>
                  </a:lnTo>
                  <a:lnTo>
                    <a:pt x="29971" y="867283"/>
                  </a:lnTo>
                  <a:lnTo>
                    <a:pt x="7874" y="824738"/>
                  </a:lnTo>
                  <a:lnTo>
                    <a:pt x="0" y="775589"/>
                  </a:lnTo>
                  <a:lnTo>
                    <a:pt x="0" y="155067"/>
                  </a:lnTo>
                  <a:close/>
                </a:path>
              </a:pathLst>
            </a:custGeom>
            <a:ln w="12192">
              <a:solidFill>
                <a:srgbClr val="416F9C"/>
              </a:solidFill>
            </a:ln>
          </p:spPr>
          <p:txBody>
            <a:bodyPr wrap="square" lIns="0" tIns="0" rIns="0" bIns="0" rtlCol="0"/>
            <a:lstStyle/>
            <a:p>
              <a:endParaRPr/>
            </a:p>
          </p:txBody>
        </p:sp>
      </p:grpSp>
      <p:sp>
        <p:nvSpPr>
          <p:cNvPr id="18" name="object 18"/>
          <p:cNvSpPr txBox="1"/>
          <p:nvPr/>
        </p:nvSpPr>
        <p:spPr>
          <a:xfrm>
            <a:off x="7907273" y="3568700"/>
            <a:ext cx="3780790" cy="453390"/>
          </a:xfrm>
          <a:prstGeom prst="rect">
            <a:avLst/>
          </a:prstGeom>
        </p:spPr>
        <p:txBody>
          <a:bodyPr vert="horz" wrap="square" lIns="0" tIns="13335" rIns="0" bIns="0" rtlCol="0">
            <a:spAutoFit/>
          </a:bodyPr>
          <a:lstStyle/>
          <a:p>
            <a:pPr marL="515620" marR="5080" indent="-503555">
              <a:lnSpc>
                <a:spcPct val="100000"/>
              </a:lnSpc>
              <a:spcBef>
                <a:spcPts val="105"/>
              </a:spcBef>
            </a:pPr>
            <a:r>
              <a:rPr sz="1400">
                <a:latin typeface="Calibri"/>
                <a:cs typeface="Calibri"/>
              </a:rPr>
              <a:t>Provide</a:t>
            </a:r>
            <a:r>
              <a:rPr sz="1400" spc="-50">
                <a:latin typeface="Calibri"/>
                <a:cs typeface="Calibri"/>
              </a:rPr>
              <a:t> </a:t>
            </a:r>
            <a:r>
              <a:rPr sz="1400" spc="-10">
                <a:latin typeface="Calibri"/>
                <a:cs typeface="Calibri"/>
              </a:rPr>
              <a:t>accessible</a:t>
            </a:r>
            <a:r>
              <a:rPr sz="1400" spc="-45">
                <a:latin typeface="Calibri"/>
                <a:cs typeface="Calibri"/>
              </a:rPr>
              <a:t> </a:t>
            </a:r>
            <a:r>
              <a:rPr sz="1400">
                <a:latin typeface="Calibri"/>
                <a:cs typeface="Calibri"/>
              </a:rPr>
              <a:t>and</a:t>
            </a:r>
            <a:r>
              <a:rPr sz="1400" spc="-45">
                <a:latin typeface="Calibri"/>
                <a:cs typeface="Calibri"/>
              </a:rPr>
              <a:t> </a:t>
            </a:r>
            <a:r>
              <a:rPr sz="1400">
                <a:latin typeface="Calibri"/>
                <a:cs typeface="Calibri"/>
              </a:rPr>
              <a:t>culturally </a:t>
            </a:r>
            <a:r>
              <a:rPr sz="1400" spc="-20">
                <a:latin typeface="Calibri"/>
                <a:cs typeface="Calibri"/>
              </a:rPr>
              <a:t>appropriate</a:t>
            </a:r>
            <a:r>
              <a:rPr sz="1400" spc="-30">
                <a:latin typeface="Calibri"/>
                <a:cs typeface="Calibri"/>
              </a:rPr>
              <a:t> </a:t>
            </a:r>
            <a:r>
              <a:rPr sz="1400" spc="-10">
                <a:latin typeface="Calibri"/>
                <a:cs typeface="Calibri"/>
              </a:rPr>
              <a:t>mental </a:t>
            </a:r>
            <a:r>
              <a:rPr sz="1400">
                <a:latin typeface="Calibri"/>
                <a:cs typeface="Calibri"/>
              </a:rPr>
              <a:t>health</a:t>
            </a:r>
            <a:r>
              <a:rPr sz="1400" spc="-35">
                <a:latin typeface="Calibri"/>
                <a:cs typeface="Calibri"/>
              </a:rPr>
              <a:t> </a:t>
            </a:r>
            <a:r>
              <a:rPr sz="1400">
                <a:latin typeface="Calibri"/>
                <a:cs typeface="Calibri"/>
              </a:rPr>
              <a:t>and</a:t>
            </a:r>
            <a:r>
              <a:rPr sz="1400" spc="-50">
                <a:latin typeface="Calibri"/>
                <a:cs typeface="Calibri"/>
              </a:rPr>
              <a:t> </a:t>
            </a:r>
            <a:r>
              <a:rPr sz="1400" spc="-20">
                <a:latin typeface="Calibri"/>
                <a:cs typeface="Calibri"/>
              </a:rPr>
              <a:t>well-</a:t>
            </a:r>
            <a:r>
              <a:rPr sz="1400">
                <a:latin typeface="Calibri"/>
                <a:cs typeface="Calibri"/>
              </a:rPr>
              <a:t>being</a:t>
            </a:r>
            <a:r>
              <a:rPr sz="1400" spc="-30">
                <a:latin typeface="Calibri"/>
                <a:cs typeface="Calibri"/>
              </a:rPr>
              <a:t> </a:t>
            </a:r>
            <a:r>
              <a:rPr sz="1400" spc="-10">
                <a:latin typeface="Calibri"/>
                <a:cs typeface="Calibri"/>
              </a:rPr>
              <a:t>support</a:t>
            </a:r>
            <a:r>
              <a:rPr sz="1400" spc="-45">
                <a:latin typeface="Calibri"/>
                <a:cs typeface="Calibri"/>
              </a:rPr>
              <a:t> </a:t>
            </a:r>
            <a:r>
              <a:rPr sz="1400" spc="-10">
                <a:latin typeface="Calibri"/>
                <a:cs typeface="Calibri"/>
              </a:rPr>
              <a:t>services</a:t>
            </a:r>
            <a:endParaRPr sz="1400">
              <a:latin typeface="Calibri"/>
              <a:cs typeface="Calibri"/>
            </a:endParaRPr>
          </a:p>
        </p:txBody>
      </p:sp>
      <p:grpSp>
        <p:nvGrpSpPr>
          <p:cNvPr id="19" name="object 19"/>
          <p:cNvGrpSpPr/>
          <p:nvPr/>
        </p:nvGrpSpPr>
        <p:grpSpPr>
          <a:xfrm>
            <a:off x="7725156" y="2299716"/>
            <a:ext cx="4094479" cy="972819"/>
            <a:chOff x="7725156" y="2299716"/>
            <a:chExt cx="4094479" cy="972819"/>
          </a:xfrm>
        </p:grpSpPr>
        <p:sp>
          <p:nvSpPr>
            <p:cNvPr id="20" name="object 20"/>
            <p:cNvSpPr/>
            <p:nvPr/>
          </p:nvSpPr>
          <p:spPr>
            <a:xfrm>
              <a:off x="7731252" y="2305812"/>
              <a:ext cx="4082415" cy="960119"/>
            </a:xfrm>
            <a:custGeom>
              <a:avLst/>
              <a:gdLst/>
              <a:ahLst/>
              <a:cxnLst/>
              <a:rect l="l" t="t" r="r" b="b"/>
              <a:pathLst>
                <a:path w="4082415" h="960120">
                  <a:moveTo>
                    <a:pt x="3922268" y="0"/>
                  </a:moveTo>
                  <a:lnTo>
                    <a:pt x="160020" y="0"/>
                  </a:lnTo>
                  <a:lnTo>
                    <a:pt x="109474" y="8127"/>
                  </a:lnTo>
                  <a:lnTo>
                    <a:pt x="65531" y="30861"/>
                  </a:lnTo>
                  <a:lnTo>
                    <a:pt x="30861" y="65532"/>
                  </a:lnTo>
                  <a:lnTo>
                    <a:pt x="8127" y="109474"/>
                  </a:lnTo>
                  <a:lnTo>
                    <a:pt x="0" y="160020"/>
                  </a:lnTo>
                  <a:lnTo>
                    <a:pt x="0" y="800100"/>
                  </a:lnTo>
                  <a:lnTo>
                    <a:pt x="8127" y="850646"/>
                  </a:lnTo>
                  <a:lnTo>
                    <a:pt x="30861" y="894588"/>
                  </a:lnTo>
                  <a:lnTo>
                    <a:pt x="65531" y="929259"/>
                  </a:lnTo>
                  <a:lnTo>
                    <a:pt x="109474" y="951991"/>
                  </a:lnTo>
                  <a:lnTo>
                    <a:pt x="160020" y="960120"/>
                  </a:lnTo>
                  <a:lnTo>
                    <a:pt x="3922268" y="960120"/>
                  </a:lnTo>
                  <a:lnTo>
                    <a:pt x="3972814" y="951991"/>
                  </a:lnTo>
                  <a:lnTo>
                    <a:pt x="4016755" y="929259"/>
                  </a:lnTo>
                  <a:lnTo>
                    <a:pt x="4051427" y="894588"/>
                  </a:lnTo>
                  <a:lnTo>
                    <a:pt x="4074159" y="850646"/>
                  </a:lnTo>
                  <a:lnTo>
                    <a:pt x="4082288" y="800100"/>
                  </a:lnTo>
                  <a:lnTo>
                    <a:pt x="4082288" y="160020"/>
                  </a:lnTo>
                  <a:lnTo>
                    <a:pt x="4074159" y="109474"/>
                  </a:lnTo>
                  <a:lnTo>
                    <a:pt x="4051427" y="65532"/>
                  </a:lnTo>
                  <a:lnTo>
                    <a:pt x="4016755" y="30861"/>
                  </a:lnTo>
                  <a:lnTo>
                    <a:pt x="3972814" y="8127"/>
                  </a:lnTo>
                  <a:lnTo>
                    <a:pt x="3922268" y="0"/>
                  </a:lnTo>
                  <a:close/>
                </a:path>
              </a:pathLst>
            </a:custGeom>
            <a:solidFill>
              <a:srgbClr val="F4AF83"/>
            </a:solidFill>
          </p:spPr>
          <p:txBody>
            <a:bodyPr wrap="square" lIns="0" tIns="0" rIns="0" bIns="0" rtlCol="0"/>
            <a:lstStyle/>
            <a:p>
              <a:endParaRPr/>
            </a:p>
          </p:txBody>
        </p:sp>
        <p:sp>
          <p:nvSpPr>
            <p:cNvPr id="21" name="object 21"/>
            <p:cNvSpPr/>
            <p:nvPr/>
          </p:nvSpPr>
          <p:spPr>
            <a:xfrm>
              <a:off x="7731252" y="2305812"/>
              <a:ext cx="4082415" cy="960119"/>
            </a:xfrm>
            <a:custGeom>
              <a:avLst/>
              <a:gdLst/>
              <a:ahLst/>
              <a:cxnLst/>
              <a:rect l="l" t="t" r="r" b="b"/>
              <a:pathLst>
                <a:path w="4082415" h="960120">
                  <a:moveTo>
                    <a:pt x="0" y="160020"/>
                  </a:moveTo>
                  <a:lnTo>
                    <a:pt x="8127" y="109474"/>
                  </a:lnTo>
                  <a:lnTo>
                    <a:pt x="30861" y="65532"/>
                  </a:lnTo>
                  <a:lnTo>
                    <a:pt x="65531" y="30861"/>
                  </a:lnTo>
                  <a:lnTo>
                    <a:pt x="109474" y="8127"/>
                  </a:lnTo>
                  <a:lnTo>
                    <a:pt x="160020" y="0"/>
                  </a:lnTo>
                  <a:lnTo>
                    <a:pt x="3922268" y="0"/>
                  </a:lnTo>
                  <a:lnTo>
                    <a:pt x="3972814" y="8127"/>
                  </a:lnTo>
                  <a:lnTo>
                    <a:pt x="4016755" y="30861"/>
                  </a:lnTo>
                  <a:lnTo>
                    <a:pt x="4051427" y="65532"/>
                  </a:lnTo>
                  <a:lnTo>
                    <a:pt x="4074159" y="109474"/>
                  </a:lnTo>
                  <a:lnTo>
                    <a:pt x="4082288" y="160020"/>
                  </a:lnTo>
                  <a:lnTo>
                    <a:pt x="4082288" y="800100"/>
                  </a:lnTo>
                  <a:lnTo>
                    <a:pt x="4074159" y="850646"/>
                  </a:lnTo>
                  <a:lnTo>
                    <a:pt x="4051427" y="894588"/>
                  </a:lnTo>
                  <a:lnTo>
                    <a:pt x="4016755" y="929259"/>
                  </a:lnTo>
                  <a:lnTo>
                    <a:pt x="3972814" y="951991"/>
                  </a:lnTo>
                  <a:lnTo>
                    <a:pt x="3922268" y="960120"/>
                  </a:lnTo>
                  <a:lnTo>
                    <a:pt x="160020" y="960120"/>
                  </a:lnTo>
                  <a:lnTo>
                    <a:pt x="109474" y="951991"/>
                  </a:lnTo>
                  <a:lnTo>
                    <a:pt x="65531" y="929259"/>
                  </a:lnTo>
                  <a:lnTo>
                    <a:pt x="30861" y="894588"/>
                  </a:lnTo>
                  <a:lnTo>
                    <a:pt x="8127" y="850646"/>
                  </a:lnTo>
                  <a:lnTo>
                    <a:pt x="0" y="800100"/>
                  </a:lnTo>
                  <a:lnTo>
                    <a:pt x="0" y="160020"/>
                  </a:lnTo>
                  <a:close/>
                </a:path>
              </a:pathLst>
            </a:custGeom>
            <a:ln w="12192">
              <a:solidFill>
                <a:srgbClr val="416F9C"/>
              </a:solidFill>
            </a:ln>
          </p:spPr>
          <p:txBody>
            <a:bodyPr wrap="square" lIns="0" tIns="0" rIns="0" bIns="0" rtlCol="0"/>
            <a:lstStyle/>
            <a:p>
              <a:endParaRPr/>
            </a:p>
          </p:txBody>
        </p:sp>
      </p:grpSp>
      <p:sp>
        <p:nvSpPr>
          <p:cNvPr id="22" name="object 22"/>
          <p:cNvSpPr txBox="1"/>
          <p:nvPr/>
        </p:nvSpPr>
        <p:spPr>
          <a:xfrm>
            <a:off x="8009001" y="2439162"/>
            <a:ext cx="3627754" cy="666115"/>
          </a:xfrm>
          <a:prstGeom prst="rect">
            <a:avLst/>
          </a:prstGeom>
        </p:spPr>
        <p:txBody>
          <a:bodyPr vert="horz" wrap="square" lIns="0" tIns="13335" rIns="0" bIns="0" rtlCol="0">
            <a:spAutoFit/>
          </a:bodyPr>
          <a:lstStyle/>
          <a:p>
            <a:pPr marL="12700" marR="5080" algn="ctr">
              <a:lnSpc>
                <a:spcPct val="100000"/>
              </a:lnSpc>
              <a:spcBef>
                <a:spcPts val="105"/>
              </a:spcBef>
            </a:pPr>
            <a:r>
              <a:rPr sz="1400">
                <a:latin typeface="Calibri"/>
                <a:cs typeface="Calibri"/>
              </a:rPr>
              <a:t>Build</a:t>
            </a:r>
            <a:r>
              <a:rPr sz="1400" spc="-45">
                <a:latin typeface="Calibri"/>
                <a:cs typeface="Calibri"/>
              </a:rPr>
              <a:t> </a:t>
            </a:r>
            <a:r>
              <a:rPr sz="1400" spc="-20">
                <a:latin typeface="Calibri"/>
                <a:cs typeface="Calibri"/>
              </a:rPr>
              <a:t>connection</a:t>
            </a:r>
            <a:r>
              <a:rPr sz="1400" spc="-45">
                <a:latin typeface="Calibri"/>
                <a:cs typeface="Calibri"/>
              </a:rPr>
              <a:t> </a:t>
            </a:r>
            <a:r>
              <a:rPr sz="1400">
                <a:latin typeface="Calibri"/>
                <a:cs typeface="Calibri"/>
              </a:rPr>
              <a:t>and</a:t>
            </a:r>
            <a:r>
              <a:rPr sz="1400" spc="-35">
                <a:latin typeface="Calibri"/>
                <a:cs typeface="Calibri"/>
              </a:rPr>
              <a:t> </a:t>
            </a:r>
            <a:r>
              <a:rPr sz="1400">
                <a:latin typeface="Calibri"/>
                <a:cs typeface="Calibri"/>
              </a:rPr>
              <a:t>engagement</a:t>
            </a:r>
            <a:r>
              <a:rPr sz="1400" spc="5">
                <a:latin typeface="Calibri"/>
                <a:cs typeface="Calibri"/>
              </a:rPr>
              <a:t> </a:t>
            </a:r>
            <a:r>
              <a:rPr sz="1400">
                <a:latin typeface="Calibri"/>
                <a:cs typeface="Calibri"/>
              </a:rPr>
              <a:t>to</a:t>
            </a:r>
            <a:r>
              <a:rPr sz="1400" spc="-45">
                <a:latin typeface="Calibri"/>
                <a:cs typeface="Calibri"/>
              </a:rPr>
              <a:t> </a:t>
            </a:r>
            <a:r>
              <a:rPr sz="1400">
                <a:latin typeface="Calibri"/>
                <a:cs typeface="Calibri"/>
              </a:rPr>
              <a:t>a</a:t>
            </a:r>
            <a:r>
              <a:rPr sz="1400" spc="-55">
                <a:latin typeface="Calibri"/>
                <a:cs typeface="Calibri"/>
              </a:rPr>
              <a:t> </a:t>
            </a:r>
            <a:r>
              <a:rPr sz="1400">
                <a:latin typeface="Calibri"/>
                <a:cs typeface="Calibri"/>
              </a:rPr>
              <a:t>wide</a:t>
            </a:r>
            <a:r>
              <a:rPr sz="1400" spc="-50">
                <a:latin typeface="Calibri"/>
                <a:cs typeface="Calibri"/>
              </a:rPr>
              <a:t> </a:t>
            </a:r>
            <a:r>
              <a:rPr sz="1400" spc="-10">
                <a:latin typeface="Calibri"/>
                <a:cs typeface="Calibri"/>
              </a:rPr>
              <a:t>range </a:t>
            </a:r>
            <a:r>
              <a:rPr sz="1400">
                <a:latin typeface="Calibri"/>
                <a:cs typeface="Calibri"/>
              </a:rPr>
              <a:t>of</a:t>
            </a:r>
            <a:r>
              <a:rPr sz="1400" spc="-70">
                <a:latin typeface="Calibri"/>
                <a:cs typeface="Calibri"/>
              </a:rPr>
              <a:t> </a:t>
            </a:r>
            <a:r>
              <a:rPr sz="1400" spc="-10">
                <a:latin typeface="Calibri"/>
                <a:cs typeface="Calibri"/>
              </a:rPr>
              <a:t>support</a:t>
            </a:r>
            <a:r>
              <a:rPr sz="1400" spc="-45">
                <a:latin typeface="Calibri"/>
                <a:cs typeface="Calibri"/>
              </a:rPr>
              <a:t> </a:t>
            </a:r>
            <a:r>
              <a:rPr sz="1400">
                <a:latin typeface="Calibri"/>
                <a:cs typeface="Calibri"/>
              </a:rPr>
              <a:t>provided</a:t>
            </a:r>
            <a:r>
              <a:rPr sz="1400" spc="-35">
                <a:latin typeface="Calibri"/>
                <a:cs typeface="Calibri"/>
              </a:rPr>
              <a:t> </a:t>
            </a:r>
            <a:r>
              <a:rPr sz="1400">
                <a:latin typeface="Calibri"/>
                <a:cs typeface="Calibri"/>
              </a:rPr>
              <a:t>by</a:t>
            </a:r>
            <a:r>
              <a:rPr sz="1400" spc="-40">
                <a:latin typeface="Calibri"/>
                <a:cs typeface="Calibri"/>
              </a:rPr>
              <a:t> </a:t>
            </a:r>
            <a:r>
              <a:rPr sz="1400">
                <a:latin typeface="Calibri"/>
                <a:cs typeface="Calibri"/>
              </a:rPr>
              <a:t>clinical</a:t>
            </a:r>
            <a:r>
              <a:rPr sz="1400" spc="-30">
                <a:latin typeface="Calibri"/>
                <a:cs typeface="Calibri"/>
              </a:rPr>
              <a:t> </a:t>
            </a:r>
            <a:r>
              <a:rPr sz="1400">
                <a:latin typeface="Calibri"/>
                <a:cs typeface="Calibri"/>
              </a:rPr>
              <a:t>and</a:t>
            </a:r>
            <a:r>
              <a:rPr sz="1400" spc="-40">
                <a:latin typeface="Calibri"/>
                <a:cs typeface="Calibri"/>
              </a:rPr>
              <a:t> </a:t>
            </a:r>
            <a:r>
              <a:rPr sz="1400" spc="-20">
                <a:latin typeface="Calibri"/>
                <a:cs typeface="Calibri"/>
              </a:rPr>
              <a:t>non-</a:t>
            </a:r>
            <a:r>
              <a:rPr sz="1400" spc="-10">
                <a:latin typeface="Calibri"/>
                <a:cs typeface="Calibri"/>
              </a:rPr>
              <a:t>clinical partners</a:t>
            </a:r>
            <a:endParaRPr sz="1400">
              <a:latin typeface="Calibri"/>
              <a:cs typeface="Calibri"/>
            </a:endParaRPr>
          </a:p>
        </p:txBody>
      </p:sp>
      <p:grpSp>
        <p:nvGrpSpPr>
          <p:cNvPr id="23" name="object 23"/>
          <p:cNvGrpSpPr/>
          <p:nvPr/>
        </p:nvGrpSpPr>
        <p:grpSpPr>
          <a:xfrm>
            <a:off x="7732776" y="1251203"/>
            <a:ext cx="4093210" cy="942975"/>
            <a:chOff x="7732776" y="1251203"/>
            <a:chExt cx="4093210" cy="942975"/>
          </a:xfrm>
        </p:grpSpPr>
        <p:sp>
          <p:nvSpPr>
            <p:cNvPr id="24" name="object 24"/>
            <p:cNvSpPr/>
            <p:nvPr/>
          </p:nvSpPr>
          <p:spPr>
            <a:xfrm>
              <a:off x="7738872" y="1257299"/>
              <a:ext cx="4081145" cy="930910"/>
            </a:xfrm>
            <a:custGeom>
              <a:avLst/>
              <a:gdLst/>
              <a:ahLst/>
              <a:cxnLst/>
              <a:rect l="l" t="t" r="r" b="b"/>
              <a:pathLst>
                <a:path w="4081145" h="930910">
                  <a:moveTo>
                    <a:pt x="3925570" y="0"/>
                  </a:moveTo>
                  <a:lnTo>
                    <a:pt x="155194" y="0"/>
                  </a:lnTo>
                  <a:lnTo>
                    <a:pt x="106172" y="7874"/>
                  </a:lnTo>
                  <a:lnTo>
                    <a:pt x="63500" y="29972"/>
                  </a:lnTo>
                  <a:lnTo>
                    <a:pt x="29972" y="63500"/>
                  </a:lnTo>
                  <a:lnTo>
                    <a:pt x="7874" y="106045"/>
                  </a:lnTo>
                  <a:lnTo>
                    <a:pt x="0" y="155066"/>
                  </a:lnTo>
                  <a:lnTo>
                    <a:pt x="0" y="775715"/>
                  </a:lnTo>
                  <a:lnTo>
                    <a:pt x="7874" y="824738"/>
                  </a:lnTo>
                  <a:lnTo>
                    <a:pt x="29972" y="867283"/>
                  </a:lnTo>
                  <a:lnTo>
                    <a:pt x="63500" y="900811"/>
                  </a:lnTo>
                  <a:lnTo>
                    <a:pt x="106172" y="922909"/>
                  </a:lnTo>
                  <a:lnTo>
                    <a:pt x="155194" y="930783"/>
                  </a:lnTo>
                  <a:lnTo>
                    <a:pt x="3925570" y="930783"/>
                  </a:lnTo>
                  <a:lnTo>
                    <a:pt x="3974592" y="922909"/>
                  </a:lnTo>
                  <a:lnTo>
                    <a:pt x="4017263" y="900811"/>
                  </a:lnTo>
                  <a:lnTo>
                    <a:pt x="4050792" y="867283"/>
                  </a:lnTo>
                  <a:lnTo>
                    <a:pt x="4072889" y="824738"/>
                  </a:lnTo>
                  <a:lnTo>
                    <a:pt x="4080763" y="775715"/>
                  </a:lnTo>
                  <a:lnTo>
                    <a:pt x="4080763" y="155066"/>
                  </a:lnTo>
                  <a:lnTo>
                    <a:pt x="4072889" y="106045"/>
                  </a:lnTo>
                  <a:lnTo>
                    <a:pt x="4050792" y="63500"/>
                  </a:lnTo>
                  <a:lnTo>
                    <a:pt x="4017263" y="29972"/>
                  </a:lnTo>
                  <a:lnTo>
                    <a:pt x="3974592" y="7874"/>
                  </a:lnTo>
                  <a:lnTo>
                    <a:pt x="3925570" y="0"/>
                  </a:lnTo>
                  <a:close/>
                </a:path>
              </a:pathLst>
            </a:custGeom>
            <a:solidFill>
              <a:srgbClr val="F4AF83"/>
            </a:solidFill>
          </p:spPr>
          <p:txBody>
            <a:bodyPr wrap="square" lIns="0" tIns="0" rIns="0" bIns="0" rtlCol="0"/>
            <a:lstStyle/>
            <a:p>
              <a:endParaRPr/>
            </a:p>
          </p:txBody>
        </p:sp>
        <p:sp>
          <p:nvSpPr>
            <p:cNvPr id="25" name="object 25"/>
            <p:cNvSpPr/>
            <p:nvPr/>
          </p:nvSpPr>
          <p:spPr>
            <a:xfrm>
              <a:off x="7738872" y="1257299"/>
              <a:ext cx="4081145" cy="930910"/>
            </a:xfrm>
            <a:custGeom>
              <a:avLst/>
              <a:gdLst/>
              <a:ahLst/>
              <a:cxnLst/>
              <a:rect l="l" t="t" r="r" b="b"/>
              <a:pathLst>
                <a:path w="4081145" h="930910">
                  <a:moveTo>
                    <a:pt x="0" y="155066"/>
                  </a:moveTo>
                  <a:lnTo>
                    <a:pt x="7874" y="106045"/>
                  </a:lnTo>
                  <a:lnTo>
                    <a:pt x="29972" y="63500"/>
                  </a:lnTo>
                  <a:lnTo>
                    <a:pt x="63500" y="29972"/>
                  </a:lnTo>
                  <a:lnTo>
                    <a:pt x="106172" y="7874"/>
                  </a:lnTo>
                  <a:lnTo>
                    <a:pt x="155194" y="0"/>
                  </a:lnTo>
                  <a:lnTo>
                    <a:pt x="3925570" y="0"/>
                  </a:lnTo>
                  <a:lnTo>
                    <a:pt x="3974592" y="7874"/>
                  </a:lnTo>
                  <a:lnTo>
                    <a:pt x="4017263" y="29972"/>
                  </a:lnTo>
                  <a:lnTo>
                    <a:pt x="4050792" y="63500"/>
                  </a:lnTo>
                  <a:lnTo>
                    <a:pt x="4072889" y="106045"/>
                  </a:lnTo>
                  <a:lnTo>
                    <a:pt x="4080763" y="155066"/>
                  </a:lnTo>
                  <a:lnTo>
                    <a:pt x="4080763" y="775715"/>
                  </a:lnTo>
                  <a:lnTo>
                    <a:pt x="4072889" y="824738"/>
                  </a:lnTo>
                  <a:lnTo>
                    <a:pt x="4050792" y="867283"/>
                  </a:lnTo>
                  <a:lnTo>
                    <a:pt x="4017263" y="900811"/>
                  </a:lnTo>
                  <a:lnTo>
                    <a:pt x="3974592" y="922909"/>
                  </a:lnTo>
                  <a:lnTo>
                    <a:pt x="3925570" y="930783"/>
                  </a:lnTo>
                  <a:lnTo>
                    <a:pt x="155194" y="930783"/>
                  </a:lnTo>
                  <a:lnTo>
                    <a:pt x="106172" y="922909"/>
                  </a:lnTo>
                  <a:lnTo>
                    <a:pt x="63500" y="900811"/>
                  </a:lnTo>
                  <a:lnTo>
                    <a:pt x="29972" y="867283"/>
                  </a:lnTo>
                  <a:lnTo>
                    <a:pt x="7874" y="824738"/>
                  </a:lnTo>
                  <a:lnTo>
                    <a:pt x="0" y="775715"/>
                  </a:lnTo>
                  <a:lnTo>
                    <a:pt x="0" y="155066"/>
                  </a:lnTo>
                  <a:close/>
                </a:path>
              </a:pathLst>
            </a:custGeom>
            <a:ln w="12192">
              <a:solidFill>
                <a:srgbClr val="416F9C"/>
              </a:solidFill>
            </a:ln>
          </p:spPr>
          <p:txBody>
            <a:bodyPr wrap="square" lIns="0" tIns="0" rIns="0" bIns="0" rtlCol="0"/>
            <a:lstStyle/>
            <a:p>
              <a:endParaRPr/>
            </a:p>
          </p:txBody>
        </p:sp>
      </p:grpSp>
      <p:sp>
        <p:nvSpPr>
          <p:cNvPr id="26" name="object 26"/>
          <p:cNvSpPr txBox="1"/>
          <p:nvPr/>
        </p:nvSpPr>
        <p:spPr>
          <a:xfrm>
            <a:off x="8185150" y="1366265"/>
            <a:ext cx="3157855" cy="666750"/>
          </a:xfrm>
          <a:prstGeom prst="rect">
            <a:avLst/>
          </a:prstGeom>
        </p:spPr>
        <p:txBody>
          <a:bodyPr vert="horz" wrap="square" lIns="0" tIns="13335" rIns="0" bIns="0" rtlCol="0">
            <a:spAutoFit/>
          </a:bodyPr>
          <a:lstStyle/>
          <a:p>
            <a:pPr marL="12700" marR="5080">
              <a:lnSpc>
                <a:spcPct val="100000"/>
              </a:lnSpc>
              <a:spcBef>
                <a:spcPts val="105"/>
              </a:spcBef>
            </a:pPr>
            <a:r>
              <a:rPr sz="1400">
                <a:latin typeface="Calibri"/>
                <a:cs typeface="Calibri"/>
              </a:rPr>
              <a:t>Protect</a:t>
            </a:r>
            <a:r>
              <a:rPr sz="1400" spc="-70">
                <a:latin typeface="Calibri"/>
                <a:cs typeface="Calibri"/>
              </a:rPr>
              <a:t> </a:t>
            </a:r>
            <a:r>
              <a:rPr sz="1400">
                <a:latin typeface="Calibri"/>
                <a:cs typeface="Calibri"/>
              </a:rPr>
              <a:t>the</a:t>
            </a:r>
            <a:r>
              <a:rPr sz="1400" spc="-55">
                <a:latin typeface="Calibri"/>
                <a:cs typeface="Calibri"/>
              </a:rPr>
              <a:t> </a:t>
            </a:r>
            <a:r>
              <a:rPr sz="1400">
                <a:latin typeface="Calibri"/>
                <a:cs typeface="Calibri"/>
              </a:rPr>
              <a:t>mental</a:t>
            </a:r>
            <a:r>
              <a:rPr sz="1400" spc="-45">
                <a:latin typeface="Calibri"/>
                <a:cs typeface="Calibri"/>
              </a:rPr>
              <a:t> </a:t>
            </a:r>
            <a:r>
              <a:rPr sz="1400">
                <a:latin typeface="Calibri"/>
                <a:cs typeface="Calibri"/>
              </a:rPr>
              <a:t>health</a:t>
            </a:r>
            <a:r>
              <a:rPr sz="1400" spc="-35">
                <a:latin typeface="Calibri"/>
                <a:cs typeface="Calibri"/>
              </a:rPr>
              <a:t> </a:t>
            </a:r>
            <a:r>
              <a:rPr sz="1400">
                <a:latin typeface="Calibri"/>
                <a:cs typeface="Calibri"/>
              </a:rPr>
              <a:t>and</a:t>
            </a:r>
            <a:r>
              <a:rPr sz="1400" spc="-70">
                <a:latin typeface="Calibri"/>
                <a:cs typeface="Calibri"/>
              </a:rPr>
              <a:t> </a:t>
            </a:r>
            <a:r>
              <a:rPr sz="1400" spc="-20">
                <a:latin typeface="Calibri"/>
                <a:cs typeface="Calibri"/>
              </a:rPr>
              <a:t>well-</a:t>
            </a:r>
            <a:r>
              <a:rPr sz="1400">
                <a:latin typeface="Calibri"/>
                <a:cs typeface="Calibri"/>
              </a:rPr>
              <a:t>being</a:t>
            </a:r>
            <a:r>
              <a:rPr sz="1400" spc="-45">
                <a:latin typeface="Calibri"/>
                <a:cs typeface="Calibri"/>
              </a:rPr>
              <a:t> </a:t>
            </a:r>
            <a:r>
              <a:rPr sz="1400" spc="-25">
                <a:latin typeface="Calibri"/>
                <a:cs typeface="Calibri"/>
              </a:rPr>
              <a:t>of </a:t>
            </a:r>
            <a:r>
              <a:rPr sz="1400">
                <a:latin typeface="Calibri"/>
                <a:cs typeface="Calibri"/>
              </a:rPr>
              <a:t>residents</a:t>
            </a:r>
            <a:r>
              <a:rPr sz="1400" spc="-35">
                <a:latin typeface="Calibri"/>
                <a:cs typeface="Calibri"/>
              </a:rPr>
              <a:t> </a:t>
            </a:r>
            <a:r>
              <a:rPr sz="1400">
                <a:latin typeface="Calibri"/>
                <a:cs typeface="Calibri"/>
              </a:rPr>
              <a:t>with</a:t>
            </a:r>
            <a:r>
              <a:rPr sz="1400" spc="-70">
                <a:latin typeface="Calibri"/>
                <a:cs typeface="Calibri"/>
              </a:rPr>
              <a:t> </a:t>
            </a:r>
            <a:r>
              <a:rPr sz="1400">
                <a:latin typeface="Calibri"/>
                <a:cs typeface="Calibri"/>
              </a:rPr>
              <a:t>high</a:t>
            </a:r>
            <a:r>
              <a:rPr sz="1400" spc="-50">
                <a:latin typeface="Calibri"/>
                <a:cs typeface="Calibri"/>
              </a:rPr>
              <a:t> </a:t>
            </a:r>
            <a:r>
              <a:rPr sz="1400" spc="-20">
                <a:latin typeface="Calibri"/>
                <a:cs typeface="Calibri"/>
              </a:rPr>
              <a:t>vulnerability</a:t>
            </a:r>
            <a:r>
              <a:rPr sz="1400" spc="10">
                <a:latin typeface="Calibri"/>
                <a:cs typeface="Calibri"/>
              </a:rPr>
              <a:t> </a:t>
            </a:r>
            <a:r>
              <a:rPr sz="1400" spc="-10">
                <a:latin typeface="Calibri"/>
                <a:cs typeface="Calibri"/>
              </a:rPr>
              <a:t>and/or experiencing</a:t>
            </a:r>
            <a:r>
              <a:rPr sz="1400" spc="-30">
                <a:latin typeface="Calibri"/>
                <a:cs typeface="Calibri"/>
              </a:rPr>
              <a:t> </a:t>
            </a:r>
            <a:r>
              <a:rPr sz="1400">
                <a:latin typeface="Calibri"/>
                <a:cs typeface="Calibri"/>
              </a:rPr>
              <a:t>social</a:t>
            </a:r>
            <a:r>
              <a:rPr sz="1400" spc="-55">
                <a:latin typeface="Calibri"/>
                <a:cs typeface="Calibri"/>
              </a:rPr>
              <a:t> </a:t>
            </a:r>
            <a:r>
              <a:rPr sz="1400" spc="-10">
                <a:latin typeface="Calibri"/>
                <a:cs typeface="Calibri"/>
              </a:rPr>
              <a:t>isolation</a:t>
            </a:r>
            <a:endParaRPr sz="1400">
              <a:latin typeface="Calibri"/>
              <a:cs typeface="Calibri"/>
            </a:endParaRPr>
          </a:p>
        </p:txBody>
      </p:sp>
      <p:sp>
        <p:nvSpPr>
          <p:cNvPr id="27" name="object 27"/>
          <p:cNvSpPr txBox="1"/>
          <p:nvPr/>
        </p:nvSpPr>
        <p:spPr>
          <a:xfrm>
            <a:off x="8316468" y="620268"/>
            <a:ext cx="3139440" cy="407034"/>
          </a:xfrm>
          <a:prstGeom prst="rect">
            <a:avLst/>
          </a:prstGeom>
          <a:solidFill>
            <a:srgbClr val="ACB8C8"/>
          </a:solidFill>
        </p:spPr>
        <p:txBody>
          <a:bodyPr vert="horz" wrap="square" lIns="0" tIns="30480" rIns="0" bIns="0" rtlCol="0" anchor="t">
            <a:spAutoFit/>
          </a:bodyPr>
          <a:lstStyle/>
          <a:p>
            <a:pPr marL="275590">
              <a:lnSpc>
                <a:spcPct val="100000"/>
              </a:lnSpc>
              <a:spcBef>
                <a:spcPts val="240"/>
              </a:spcBef>
            </a:pPr>
            <a:r>
              <a:rPr sz="2400" spc="-10">
                <a:latin typeface="Calibri"/>
                <a:ea typeface="Calibri"/>
                <a:cs typeface="Arial MT"/>
              </a:rPr>
              <a:t>Action</a:t>
            </a:r>
            <a:r>
              <a:rPr sz="2400" spc="-125">
                <a:latin typeface="Calibri"/>
                <a:ea typeface="Calibri"/>
                <a:cs typeface="Arial MT"/>
              </a:rPr>
              <a:t> </a:t>
            </a:r>
            <a:r>
              <a:rPr sz="2400">
                <a:latin typeface="Calibri"/>
                <a:ea typeface="Calibri"/>
                <a:cs typeface="Arial MT"/>
              </a:rPr>
              <a:t>plan</a:t>
            </a:r>
            <a:r>
              <a:rPr sz="2400" spc="-100">
                <a:latin typeface="Calibri"/>
                <a:ea typeface="Calibri"/>
                <a:cs typeface="Arial MT"/>
              </a:rPr>
              <a:t> </a:t>
            </a:r>
            <a:r>
              <a:rPr sz="2400" spc="-10">
                <a:latin typeface="Calibri"/>
                <a:ea typeface="Calibri"/>
                <a:cs typeface="Arial MT"/>
              </a:rPr>
              <a:t>themes</a:t>
            </a:r>
            <a:endParaRPr sz="2400">
              <a:latin typeface="Calibri"/>
              <a:ea typeface="Calibri"/>
              <a:cs typeface="Arial MT"/>
            </a:endParaRPr>
          </a:p>
        </p:txBody>
      </p:sp>
      <p:sp>
        <p:nvSpPr>
          <p:cNvPr id="28" name="object 28"/>
          <p:cNvSpPr txBox="1">
            <a:spLocks noGrp="1"/>
          </p:cNvSpPr>
          <p:nvPr>
            <p:ph type="title"/>
          </p:nvPr>
        </p:nvSpPr>
        <p:spPr>
          <a:xfrm>
            <a:off x="99161" y="-55180"/>
            <a:ext cx="5443855" cy="1574800"/>
          </a:xfrm>
          <a:prstGeom prst="rect">
            <a:avLst/>
          </a:prstGeom>
        </p:spPr>
        <p:txBody>
          <a:bodyPr vert="horz" wrap="square" lIns="0" tIns="281940" rIns="0" bIns="0" rtlCol="0">
            <a:spAutoFit/>
          </a:bodyPr>
          <a:lstStyle/>
          <a:p>
            <a:pPr marL="12700">
              <a:lnSpc>
                <a:spcPct val="100000"/>
              </a:lnSpc>
              <a:spcBef>
                <a:spcPts val="2220"/>
              </a:spcBef>
            </a:pPr>
            <a:r>
              <a:t>Meeting</a:t>
            </a:r>
            <a:r>
              <a:rPr spc="-60"/>
              <a:t> </a:t>
            </a:r>
            <a:r>
              <a:t>the</a:t>
            </a:r>
            <a:r>
              <a:rPr spc="-70"/>
              <a:t> </a:t>
            </a:r>
            <a:r>
              <a:t>MH</a:t>
            </a:r>
            <a:r>
              <a:rPr spc="-75"/>
              <a:t> </a:t>
            </a:r>
            <a:r>
              <a:rPr spc="-10"/>
              <a:t>Needs</a:t>
            </a:r>
          </a:p>
          <a:p>
            <a:pPr marL="161290" marR="1065530">
              <a:lnSpc>
                <a:spcPct val="100000"/>
              </a:lnSpc>
              <a:spcBef>
                <a:spcPts val="955"/>
              </a:spcBef>
            </a:pPr>
            <a:r>
              <a:rPr sz="1800">
                <a:solidFill>
                  <a:srgbClr val="000000"/>
                </a:solidFill>
                <a:latin typeface="Calibri"/>
                <a:cs typeface="Calibri"/>
              </a:rPr>
              <a:t>10</a:t>
            </a:r>
            <a:r>
              <a:rPr sz="1800" spc="-25">
                <a:solidFill>
                  <a:srgbClr val="000000"/>
                </a:solidFill>
                <a:latin typeface="Calibri"/>
                <a:cs typeface="Calibri"/>
              </a:rPr>
              <a:t> </a:t>
            </a:r>
            <a:r>
              <a:rPr sz="1800">
                <a:solidFill>
                  <a:srgbClr val="000000"/>
                </a:solidFill>
                <a:latin typeface="Calibri"/>
                <a:cs typeface="Calibri"/>
              </a:rPr>
              <a:t>year</a:t>
            </a:r>
            <a:r>
              <a:rPr sz="1800" spc="-25">
                <a:solidFill>
                  <a:srgbClr val="000000"/>
                </a:solidFill>
                <a:latin typeface="Calibri"/>
                <a:cs typeface="Calibri"/>
              </a:rPr>
              <a:t> </a:t>
            </a:r>
            <a:r>
              <a:rPr sz="1800">
                <a:solidFill>
                  <a:srgbClr val="000000"/>
                </a:solidFill>
                <a:latin typeface="Calibri"/>
                <a:cs typeface="Calibri"/>
              </a:rPr>
              <a:t>All</a:t>
            </a:r>
            <a:r>
              <a:rPr sz="1800" spc="-35">
                <a:solidFill>
                  <a:srgbClr val="000000"/>
                </a:solidFill>
                <a:latin typeface="Calibri"/>
                <a:cs typeface="Calibri"/>
              </a:rPr>
              <a:t> </a:t>
            </a:r>
            <a:r>
              <a:rPr sz="1800">
                <a:solidFill>
                  <a:srgbClr val="000000"/>
                </a:solidFill>
                <a:latin typeface="Calibri"/>
                <a:cs typeface="Calibri"/>
              </a:rPr>
              <a:t>Age</a:t>
            </a:r>
            <a:r>
              <a:rPr sz="1800" spc="-30">
                <a:solidFill>
                  <a:srgbClr val="000000"/>
                </a:solidFill>
                <a:latin typeface="Calibri"/>
                <a:cs typeface="Calibri"/>
              </a:rPr>
              <a:t> </a:t>
            </a:r>
            <a:r>
              <a:rPr sz="1800">
                <a:solidFill>
                  <a:srgbClr val="000000"/>
                </a:solidFill>
                <a:latin typeface="Calibri"/>
                <a:cs typeface="Calibri"/>
              </a:rPr>
              <a:t>Supported</a:t>
            </a:r>
            <a:r>
              <a:rPr sz="1800" spc="-30">
                <a:solidFill>
                  <a:srgbClr val="000000"/>
                </a:solidFill>
                <a:latin typeface="Calibri"/>
                <a:cs typeface="Calibri"/>
              </a:rPr>
              <a:t> </a:t>
            </a:r>
            <a:r>
              <a:rPr sz="1800">
                <a:solidFill>
                  <a:srgbClr val="000000"/>
                </a:solidFill>
                <a:latin typeface="Calibri"/>
                <a:cs typeface="Calibri"/>
              </a:rPr>
              <a:t>Living</a:t>
            </a:r>
            <a:r>
              <a:rPr sz="1800" spc="-45">
                <a:solidFill>
                  <a:srgbClr val="000000"/>
                </a:solidFill>
                <a:latin typeface="Calibri"/>
                <a:cs typeface="Calibri"/>
              </a:rPr>
              <a:t> </a:t>
            </a:r>
            <a:r>
              <a:rPr sz="1800" spc="-10">
                <a:solidFill>
                  <a:srgbClr val="000000"/>
                </a:solidFill>
                <a:latin typeface="Calibri"/>
                <a:cs typeface="Calibri"/>
              </a:rPr>
              <a:t>Strategy</a:t>
            </a:r>
            <a:r>
              <a:rPr sz="1800" spc="-45">
                <a:solidFill>
                  <a:srgbClr val="000000"/>
                </a:solidFill>
                <a:latin typeface="Calibri"/>
                <a:cs typeface="Calibri"/>
              </a:rPr>
              <a:t> </a:t>
            </a:r>
            <a:r>
              <a:rPr sz="1800" spc="-25">
                <a:solidFill>
                  <a:srgbClr val="000000"/>
                </a:solidFill>
                <a:latin typeface="Calibri"/>
                <a:cs typeface="Calibri"/>
              </a:rPr>
              <a:t>for </a:t>
            </a:r>
            <a:r>
              <a:rPr sz="1800">
                <a:solidFill>
                  <a:srgbClr val="000000"/>
                </a:solidFill>
                <a:latin typeface="Calibri"/>
                <a:cs typeface="Calibri"/>
              </a:rPr>
              <a:t>Newham</a:t>
            </a:r>
            <a:r>
              <a:rPr sz="1800" spc="-35">
                <a:solidFill>
                  <a:srgbClr val="000000"/>
                </a:solidFill>
                <a:latin typeface="Calibri"/>
                <a:cs typeface="Calibri"/>
              </a:rPr>
              <a:t> </a:t>
            </a:r>
            <a:r>
              <a:rPr sz="1800">
                <a:solidFill>
                  <a:srgbClr val="000000"/>
                </a:solidFill>
                <a:latin typeface="Calibri"/>
                <a:cs typeface="Calibri"/>
              </a:rPr>
              <a:t>–</a:t>
            </a:r>
            <a:r>
              <a:rPr sz="1800" spc="-15">
                <a:solidFill>
                  <a:srgbClr val="000000"/>
                </a:solidFill>
                <a:latin typeface="Calibri"/>
                <a:cs typeface="Calibri"/>
              </a:rPr>
              <a:t> </a:t>
            </a:r>
            <a:r>
              <a:rPr sz="1800" b="0">
                <a:solidFill>
                  <a:srgbClr val="000000"/>
                </a:solidFill>
                <a:latin typeface="Calibri"/>
                <a:cs typeface="Calibri"/>
              </a:rPr>
              <a:t>in</a:t>
            </a:r>
            <a:r>
              <a:rPr sz="1800" b="0" spc="-5">
                <a:solidFill>
                  <a:srgbClr val="000000"/>
                </a:solidFill>
                <a:latin typeface="Calibri"/>
                <a:cs typeface="Calibri"/>
              </a:rPr>
              <a:t> </a:t>
            </a:r>
            <a:r>
              <a:rPr sz="1800" b="0" spc="-10">
                <a:solidFill>
                  <a:srgbClr val="000000"/>
                </a:solidFill>
                <a:latin typeface="Calibri"/>
                <a:cs typeface="Calibri"/>
              </a:rPr>
              <a:t>development</a:t>
            </a:r>
            <a:endParaRPr sz="1800">
              <a:latin typeface="Calibri"/>
              <a:cs typeface="Calibri"/>
            </a:endParaRPr>
          </a:p>
        </p:txBody>
      </p:sp>
      <p:sp>
        <p:nvSpPr>
          <p:cNvPr id="29" name="object 29"/>
          <p:cNvSpPr txBox="1"/>
          <p:nvPr/>
        </p:nvSpPr>
        <p:spPr>
          <a:xfrm>
            <a:off x="248208" y="1768221"/>
            <a:ext cx="3894454" cy="299720"/>
          </a:xfrm>
          <a:prstGeom prst="rect">
            <a:avLst/>
          </a:prstGeom>
        </p:spPr>
        <p:txBody>
          <a:bodyPr vert="horz" wrap="square" lIns="0" tIns="12700" rIns="0" bIns="0" rtlCol="0">
            <a:spAutoFit/>
          </a:bodyPr>
          <a:lstStyle/>
          <a:p>
            <a:pPr marL="12700">
              <a:lnSpc>
                <a:spcPct val="100000"/>
              </a:lnSpc>
              <a:spcBef>
                <a:spcPts val="100"/>
              </a:spcBef>
            </a:pPr>
            <a:r>
              <a:rPr sz="1800" b="1">
                <a:latin typeface="Calibri"/>
                <a:cs typeface="Calibri"/>
              </a:rPr>
              <a:t>50</a:t>
            </a:r>
            <a:r>
              <a:rPr sz="1800" b="1" spc="-20">
                <a:latin typeface="Calibri"/>
                <a:cs typeface="Calibri"/>
              </a:rPr>
              <a:t> </a:t>
            </a:r>
            <a:r>
              <a:rPr sz="1800" b="1">
                <a:latin typeface="Calibri"/>
                <a:cs typeface="Calibri"/>
              </a:rPr>
              <a:t>Steps</a:t>
            </a:r>
            <a:r>
              <a:rPr sz="1800" b="1" spc="-25">
                <a:latin typeface="Calibri"/>
                <a:cs typeface="Calibri"/>
              </a:rPr>
              <a:t> </a:t>
            </a:r>
            <a:r>
              <a:rPr sz="1800" b="1">
                <a:latin typeface="Calibri"/>
                <a:cs typeface="Calibri"/>
              </a:rPr>
              <a:t>to</a:t>
            </a:r>
            <a:r>
              <a:rPr sz="1800" b="1" spc="-30">
                <a:latin typeface="Calibri"/>
                <a:cs typeface="Calibri"/>
              </a:rPr>
              <a:t> </a:t>
            </a:r>
            <a:r>
              <a:rPr sz="1800" b="1">
                <a:latin typeface="Calibri"/>
                <a:cs typeface="Calibri"/>
              </a:rPr>
              <a:t>a</a:t>
            </a:r>
            <a:r>
              <a:rPr sz="1800" b="1" spc="-15">
                <a:latin typeface="Calibri"/>
                <a:cs typeface="Calibri"/>
              </a:rPr>
              <a:t> </a:t>
            </a:r>
            <a:r>
              <a:rPr sz="1800" b="1">
                <a:latin typeface="Calibri"/>
                <a:cs typeface="Calibri"/>
              </a:rPr>
              <a:t>Healthier</a:t>
            </a:r>
            <a:r>
              <a:rPr sz="1800" b="1" spc="-45">
                <a:latin typeface="Calibri"/>
                <a:cs typeface="Calibri"/>
              </a:rPr>
              <a:t> </a:t>
            </a:r>
            <a:r>
              <a:rPr sz="1800" b="1">
                <a:latin typeface="Calibri"/>
                <a:cs typeface="Calibri"/>
              </a:rPr>
              <a:t>Newham</a:t>
            </a:r>
            <a:r>
              <a:rPr sz="1800" b="1" spc="-40">
                <a:latin typeface="Calibri"/>
                <a:cs typeface="Calibri"/>
              </a:rPr>
              <a:t> </a:t>
            </a:r>
            <a:r>
              <a:rPr sz="1800" b="1" spc="-10">
                <a:latin typeface="Calibri"/>
                <a:cs typeface="Calibri"/>
              </a:rPr>
              <a:t>2024-</a:t>
            </a:r>
            <a:r>
              <a:rPr sz="1800" b="1" spc="-25">
                <a:latin typeface="Calibri"/>
                <a:cs typeface="Calibri"/>
              </a:rPr>
              <a:t>27</a:t>
            </a:r>
            <a:endParaRPr sz="1800">
              <a:latin typeface="Calibri"/>
              <a:cs typeface="Calibri"/>
            </a:endParaRPr>
          </a:p>
        </p:txBody>
      </p:sp>
      <p:sp>
        <p:nvSpPr>
          <p:cNvPr id="30" name="object 30"/>
          <p:cNvSpPr txBox="1"/>
          <p:nvPr/>
        </p:nvSpPr>
        <p:spPr>
          <a:xfrm>
            <a:off x="248208" y="2316860"/>
            <a:ext cx="4662805" cy="574675"/>
          </a:xfrm>
          <a:prstGeom prst="rect">
            <a:avLst/>
          </a:prstGeom>
        </p:spPr>
        <p:txBody>
          <a:bodyPr vert="horz" wrap="square" lIns="0" tIns="12700" rIns="0" bIns="0" rtlCol="0">
            <a:spAutoFit/>
          </a:bodyPr>
          <a:lstStyle/>
          <a:p>
            <a:pPr marL="12700">
              <a:lnSpc>
                <a:spcPct val="100000"/>
              </a:lnSpc>
              <a:spcBef>
                <a:spcPts val="100"/>
              </a:spcBef>
            </a:pPr>
            <a:r>
              <a:rPr sz="1800" b="1">
                <a:latin typeface="Calibri"/>
                <a:cs typeface="Calibri"/>
              </a:rPr>
              <a:t>Step</a:t>
            </a:r>
            <a:r>
              <a:rPr sz="1800" b="1" spc="-65">
                <a:latin typeface="Calibri"/>
                <a:cs typeface="Calibri"/>
              </a:rPr>
              <a:t> </a:t>
            </a:r>
            <a:r>
              <a:rPr sz="1800" b="1">
                <a:latin typeface="Calibri"/>
                <a:cs typeface="Calibri"/>
              </a:rPr>
              <a:t>8</a:t>
            </a:r>
            <a:r>
              <a:rPr sz="1800" b="1" spc="-45">
                <a:latin typeface="Calibri"/>
                <a:cs typeface="Calibri"/>
              </a:rPr>
              <a:t> </a:t>
            </a:r>
            <a:r>
              <a:rPr sz="1800">
                <a:latin typeface="Calibri"/>
                <a:cs typeface="Calibri"/>
              </a:rPr>
              <a:t>Promote</a:t>
            </a:r>
            <a:r>
              <a:rPr sz="1800" spc="-40">
                <a:latin typeface="Calibri"/>
                <a:cs typeface="Calibri"/>
              </a:rPr>
              <a:t> </a:t>
            </a:r>
            <a:r>
              <a:rPr sz="1800">
                <a:latin typeface="Calibri"/>
                <a:cs typeface="Calibri"/>
              </a:rPr>
              <a:t>mental</a:t>
            </a:r>
            <a:r>
              <a:rPr sz="1800" spc="-55">
                <a:latin typeface="Calibri"/>
                <a:cs typeface="Calibri"/>
              </a:rPr>
              <a:t> </a:t>
            </a:r>
            <a:r>
              <a:rPr sz="1800">
                <a:latin typeface="Calibri"/>
                <a:cs typeface="Calibri"/>
              </a:rPr>
              <a:t>wellbeing</a:t>
            </a:r>
            <a:r>
              <a:rPr sz="1800" spc="-30">
                <a:latin typeface="Calibri"/>
                <a:cs typeface="Calibri"/>
              </a:rPr>
              <a:t> </a:t>
            </a:r>
            <a:r>
              <a:rPr sz="1800">
                <a:latin typeface="Calibri"/>
                <a:cs typeface="Calibri"/>
              </a:rPr>
              <a:t>and</a:t>
            </a:r>
            <a:r>
              <a:rPr sz="1800" spc="-50">
                <a:latin typeface="Calibri"/>
                <a:cs typeface="Calibri"/>
              </a:rPr>
              <a:t> </a:t>
            </a:r>
            <a:r>
              <a:rPr sz="1800" spc="-10">
                <a:latin typeface="Calibri"/>
                <a:cs typeface="Calibri"/>
              </a:rPr>
              <a:t>prevent</a:t>
            </a:r>
            <a:r>
              <a:rPr sz="1800" spc="-55">
                <a:latin typeface="Calibri"/>
                <a:cs typeface="Calibri"/>
              </a:rPr>
              <a:t> </a:t>
            </a:r>
            <a:r>
              <a:rPr sz="1800" spc="-25">
                <a:latin typeface="Calibri"/>
                <a:cs typeface="Calibri"/>
              </a:rPr>
              <a:t>the</a:t>
            </a:r>
            <a:endParaRPr sz="1800">
              <a:latin typeface="Calibri"/>
              <a:cs typeface="Calibri"/>
            </a:endParaRPr>
          </a:p>
          <a:p>
            <a:pPr marL="12700">
              <a:lnSpc>
                <a:spcPct val="100000"/>
              </a:lnSpc>
            </a:pPr>
            <a:r>
              <a:rPr sz="1800">
                <a:latin typeface="Calibri"/>
                <a:cs typeface="Calibri"/>
              </a:rPr>
              <a:t>impact</a:t>
            </a:r>
            <a:r>
              <a:rPr sz="1800" spc="-25">
                <a:latin typeface="Calibri"/>
                <a:cs typeface="Calibri"/>
              </a:rPr>
              <a:t> </a:t>
            </a:r>
            <a:r>
              <a:rPr sz="1800">
                <a:latin typeface="Calibri"/>
                <a:cs typeface="Calibri"/>
              </a:rPr>
              <a:t>of</a:t>
            </a:r>
            <a:r>
              <a:rPr sz="1800" spc="-25">
                <a:latin typeface="Calibri"/>
                <a:cs typeface="Calibri"/>
              </a:rPr>
              <a:t> </a:t>
            </a:r>
            <a:r>
              <a:rPr sz="1800">
                <a:latin typeface="Calibri"/>
                <a:cs typeface="Calibri"/>
              </a:rPr>
              <a:t>poor</a:t>
            </a:r>
            <a:r>
              <a:rPr sz="1800" spc="-20">
                <a:latin typeface="Calibri"/>
                <a:cs typeface="Calibri"/>
              </a:rPr>
              <a:t> </a:t>
            </a:r>
            <a:r>
              <a:rPr sz="1800">
                <a:latin typeface="Calibri"/>
                <a:cs typeface="Calibri"/>
              </a:rPr>
              <a:t>mental</a:t>
            </a:r>
            <a:r>
              <a:rPr sz="1800" spc="-20">
                <a:latin typeface="Calibri"/>
                <a:cs typeface="Calibri"/>
              </a:rPr>
              <a:t> </a:t>
            </a:r>
            <a:r>
              <a:rPr sz="1800" spc="-10">
                <a:latin typeface="Calibri"/>
                <a:cs typeface="Calibri"/>
              </a:rPr>
              <a:t>health</a:t>
            </a:r>
            <a:endParaRPr sz="1800">
              <a:latin typeface="Calibri"/>
              <a:cs typeface="Calibri"/>
            </a:endParaRPr>
          </a:p>
        </p:txBody>
      </p:sp>
      <p:sp>
        <p:nvSpPr>
          <p:cNvPr id="31" name="object 31"/>
          <p:cNvSpPr txBox="1"/>
          <p:nvPr/>
        </p:nvSpPr>
        <p:spPr>
          <a:xfrm>
            <a:off x="248208" y="3140202"/>
            <a:ext cx="4467860" cy="574040"/>
          </a:xfrm>
          <a:prstGeom prst="rect">
            <a:avLst/>
          </a:prstGeom>
        </p:spPr>
        <p:txBody>
          <a:bodyPr vert="horz" wrap="square" lIns="0" tIns="12700" rIns="0" bIns="0" rtlCol="0">
            <a:spAutoFit/>
          </a:bodyPr>
          <a:lstStyle/>
          <a:p>
            <a:pPr marL="12700" marR="5080">
              <a:lnSpc>
                <a:spcPct val="100000"/>
              </a:lnSpc>
              <a:spcBef>
                <a:spcPts val="100"/>
              </a:spcBef>
            </a:pPr>
            <a:r>
              <a:rPr sz="1800" b="1">
                <a:latin typeface="Calibri"/>
                <a:cs typeface="Calibri"/>
              </a:rPr>
              <a:t>Step</a:t>
            </a:r>
            <a:r>
              <a:rPr sz="1800" b="1" spc="-55">
                <a:latin typeface="Calibri"/>
                <a:cs typeface="Calibri"/>
              </a:rPr>
              <a:t> </a:t>
            </a:r>
            <a:r>
              <a:rPr sz="1800" b="1">
                <a:latin typeface="Calibri"/>
                <a:cs typeface="Calibri"/>
              </a:rPr>
              <a:t>9</a:t>
            </a:r>
            <a:r>
              <a:rPr sz="1800" b="1" spc="-35">
                <a:latin typeface="Calibri"/>
                <a:cs typeface="Calibri"/>
              </a:rPr>
              <a:t> </a:t>
            </a:r>
            <a:r>
              <a:rPr sz="1800">
                <a:latin typeface="Calibri"/>
                <a:cs typeface="Calibri"/>
              </a:rPr>
              <a:t>Make</a:t>
            </a:r>
            <a:r>
              <a:rPr sz="1800" spc="-45">
                <a:latin typeface="Calibri"/>
                <a:cs typeface="Calibri"/>
              </a:rPr>
              <a:t> </a:t>
            </a:r>
            <a:r>
              <a:rPr sz="1800" spc="-10">
                <a:latin typeface="Calibri"/>
                <a:cs typeface="Calibri"/>
              </a:rPr>
              <a:t>treatment</a:t>
            </a:r>
            <a:r>
              <a:rPr sz="1800" spc="-45">
                <a:latin typeface="Calibri"/>
                <a:cs typeface="Calibri"/>
              </a:rPr>
              <a:t> </a:t>
            </a:r>
            <a:r>
              <a:rPr sz="1800">
                <a:latin typeface="Calibri"/>
                <a:cs typeface="Calibri"/>
              </a:rPr>
              <a:t>and</a:t>
            </a:r>
            <a:r>
              <a:rPr sz="1800" spc="-35">
                <a:latin typeface="Calibri"/>
                <a:cs typeface="Calibri"/>
              </a:rPr>
              <a:t> </a:t>
            </a:r>
            <a:r>
              <a:rPr sz="1800">
                <a:latin typeface="Calibri"/>
                <a:cs typeface="Calibri"/>
              </a:rPr>
              <a:t>support</a:t>
            </a:r>
            <a:r>
              <a:rPr sz="1800" spc="-55">
                <a:latin typeface="Calibri"/>
                <a:cs typeface="Calibri"/>
              </a:rPr>
              <a:t> </a:t>
            </a:r>
            <a:r>
              <a:rPr sz="1800">
                <a:latin typeface="Calibri"/>
                <a:cs typeface="Calibri"/>
              </a:rPr>
              <a:t>services</a:t>
            </a:r>
            <a:r>
              <a:rPr sz="1800" spc="-35">
                <a:latin typeface="Calibri"/>
                <a:cs typeface="Calibri"/>
              </a:rPr>
              <a:t> </a:t>
            </a:r>
            <a:r>
              <a:rPr sz="1800" spc="-25">
                <a:latin typeface="Calibri"/>
                <a:cs typeface="Calibri"/>
              </a:rPr>
              <a:t>for </a:t>
            </a:r>
            <a:r>
              <a:rPr sz="1800">
                <a:latin typeface="Calibri"/>
                <a:cs typeface="Calibri"/>
              </a:rPr>
              <a:t>people</a:t>
            </a:r>
            <a:r>
              <a:rPr sz="1800" spc="-40">
                <a:latin typeface="Calibri"/>
                <a:cs typeface="Calibri"/>
              </a:rPr>
              <a:t> </a:t>
            </a:r>
            <a:r>
              <a:rPr sz="1800">
                <a:latin typeface="Calibri"/>
                <a:cs typeface="Calibri"/>
              </a:rPr>
              <a:t>with</a:t>
            </a:r>
            <a:r>
              <a:rPr sz="1800" spc="-35">
                <a:latin typeface="Calibri"/>
                <a:cs typeface="Calibri"/>
              </a:rPr>
              <a:t> </a:t>
            </a:r>
            <a:r>
              <a:rPr sz="1800">
                <a:latin typeface="Calibri"/>
                <a:cs typeface="Calibri"/>
              </a:rPr>
              <a:t>mental</a:t>
            </a:r>
            <a:r>
              <a:rPr sz="1800" spc="-45">
                <a:latin typeface="Calibri"/>
                <a:cs typeface="Calibri"/>
              </a:rPr>
              <a:t> </a:t>
            </a:r>
            <a:r>
              <a:rPr sz="1800">
                <a:latin typeface="Calibri"/>
                <a:cs typeface="Calibri"/>
              </a:rPr>
              <a:t>illness</a:t>
            </a:r>
            <a:r>
              <a:rPr sz="1800" spc="-40">
                <a:latin typeface="Calibri"/>
                <a:cs typeface="Calibri"/>
              </a:rPr>
              <a:t> </a:t>
            </a:r>
            <a:r>
              <a:rPr sz="1800">
                <a:latin typeface="Calibri"/>
                <a:cs typeface="Calibri"/>
              </a:rPr>
              <a:t>more</a:t>
            </a:r>
            <a:r>
              <a:rPr sz="1800" spc="-30">
                <a:latin typeface="Calibri"/>
                <a:cs typeface="Calibri"/>
              </a:rPr>
              <a:t> </a:t>
            </a:r>
            <a:r>
              <a:rPr sz="1800" spc="-10">
                <a:latin typeface="Calibri"/>
                <a:cs typeface="Calibri"/>
              </a:rPr>
              <a:t>accessible</a:t>
            </a:r>
            <a:endParaRPr sz="1800">
              <a:latin typeface="Calibri"/>
              <a:cs typeface="Calibri"/>
            </a:endParaRPr>
          </a:p>
        </p:txBody>
      </p:sp>
      <p:sp>
        <p:nvSpPr>
          <p:cNvPr id="32" name="object 32"/>
          <p:cNvSpPr txBox="1"/>
          <p:nvPr/>
        </p:nvSpPr>
        <p:spPr>
          <a:xfrm>
            <a:off x="248208" y="3962857"/>
            <a:ext cx="3536950" cy="574675"/>
          </a:xfrm>
          <a:prstGeom prst="rect">
            <a:avLst/>
          </a:prstGeom>
        </p:spPr>
        <p:txBody>
          <a:bodyPr vert="horz" wrap="square" lIns="0" tIns="12700" rIns="0" bIns="0" rtlCol="0" anchor="t">
            <a:spAutoFit/>
          </a:bodyPr>
          <a:lstStyle/>
          <a:p>
            <a:pPr marL="12700">
              <a:lnSpc>
                <a:spcPct val="100000"/>
              </a:lnSpc>
              <a:spcBef>
                <a:spcPts val="100"/>
              </a:spcBef>
            </a:pPr>
            <a:r>
              <a:rPr sz="1800" b="1">
                <a:latin typeface="Calibri"/>
                <a:cs typeface="Calibri"/>
              </a:rPr>
              <a:t>Step</a:t>
            </a:r>
            <a:r>
              <a:rPr sz="1800" b="1" spc="-35">
                <a:latin typeface="Calibri"/>
                <a:cs typeface="Calibri"/>
              </a:rPr>
              <a:t> </a:t>
            </a:r>
            <a:r>
              <a:rPr sz="1800" b="1">
                <a:latin typeface="Calibri"/>
                <a:cs typeface="Calibri"/>
              </a:rPr>
              <a:t>10</a:t>
            </a:r>
            <a:r>
              <a:rPr sz="1800" b="1" spc="-35">
                <a:latin typeface="Calibri"/>
                <a:cs typeface="Calibri"/>
              </a:rPr>
              <a:t> </a:t>
            </a:r>
            <a:r>
              <a:rPr sz="1800">
                <a:latin typeface="Calibri"/>
                <a:cs typeface="Calibri"/>
              </a:rPr>
              <a:t>Make</a:t>
            </a:r>
            <a:r>
              <a:rPr sz="1800" spc="-35">
                <a:latin typeface="Calibri"/>
                <a:cs typeface="Calibri"/>
              </a:rPr>
              <a:t> </a:t>
            </a:r>
            <a:r>
              <a:rPr sz="1800">
                <a:latin typeface="Calibri"/>
                <a:cs typeface="Calibri"/>
              </a:rPr>
              <a:t>Newham</a:t>
            </a:r>
            <a:r>
              <a:rPr sz="1800" spc="-25">
                <a:latin typeface="Calibri"/>
                <a:cs typeface="Calibri"/>
              </a:rPr>
              <a:t> </a:t>
            </a:r>
            <a:r>
              <a:rPr sz="1800">
                <a:latin typeface="Calibri"/>
                <a:cs typeface="Calibri"/>
              </a:rPr>
              <a:t>a</a:t>
            </a:r>
            <a:r>
              <a:rPr sz="1800" spc="-30">
                <a:latin typeface="Calibri"/>
                <a:cs typeface="Calibri"/>
              </a:rPr>
              <a:t> </a:t>
            </a:r>
            <a:r>
              <a:rPr sz="1800">
                <a:latin typeface="Calibri"/>
                <a:cs typeface="Calibri"/>
              </a:rPr>
              <a:t>place</a:t>
            </a:r>
            <a:r>
              <a:rPr sz="1800" spc="-5">
                <a:latin typeface="Calibri"/>
                <a:cs typeface="Calibri"/>
              </a:rPr>
              <a:t> </a:t>
            </a:r>
            <a:r>
              <a:rPr sz="1800" spc="-10">
                <a:latin typeface="Calibri"/>
                <a:cs typeface="Calibri"/>
              </a:rPr>
              <a:t>where</a:t>
            </a:r>
            <a:endParaRPr sz="1800">
              <a:latin typeface="Calibri"/>
              <a:cs typeface="Calibri"/>
            </a:endParaRPr>
          </a:p>
          <a:p>
            <a:pPr marL="64135">
              <a:lnSpc>
                <a:spcPct val="100000"/>
              </a:lnSpc>
              <a:spcBef>
                <a:spcPts val="5"/>
              </a:spcBef>
            </a:pPr>
            <a:r>
              <a:rPr sz="1800">
                <a:latin typeface="Calibri"/>
                <a:cs typeface="Calibri"/>
              </a:rPr>
              <a:t>everyone</a:t>
            </a:r>
            <a:r>
              <a:rPr sz="1800" spc="-70">
                <a:latin typeface="Calibri"/>
                <a:cs typeface="Calibri"/>
              </a:rPr>
              <a:t> </a:t>
            </a:r>
            <a:r>
              <a:rPr sz="1800">
                <a:latin typeface="Calibri"/>
                <a:cs typeface="Calibri"/>
              </a:rPr>
              <a:t>can</a:t>
            </a:r>
            <a:r>
              <a:rPr sz="1800" spc="-60">
                <a:latin typeface="Calibri"/>
                <a:cs typeface="Calibri"/>
              </a:rPr>
              <a:t> </a:t>
            </a:r>
            <a:r>
              <a:rPr sz="1800">
                <a:latin typeface="Calibri"/>
                <a:cs typeface="Calibri"/>
              </a:rPr>
              <a:t>feel</a:t>
            </a:r>
            <a:r>
              <a:rPr sz="1800" spc="-65">
                <a:latin typeface="Calibri"/>
                <a:cs typeface="Calibri"/>
              </a:rPr>
              <a:t> </a:t>
            </a:r>
            <a:r>
              <a:rPr sz="1800" spc="-10">
                <a:latin typeface="Calibri"/>
                <a:cs typeface="Calibri"/>
              </a:rPr>
              <a:t>connected</a:t>
            </a:r>
            <a:endParaRPr sz="1800">
              <a:latin typeface="Calibri"/>
              <a:cs typeface="Calibri"/>
            </a:endParaRPr>
          </a:p>
        </p:txBody>
      </p:sp>
      <p:sp>
        <p:nvSpPr>
          <p:cNvPr id="33" name="object 33"/>
          <p:cNvSpPr txBox="1"/>
          <p:nvPr/>
        </p:nvSpPr>
        <p:spPr>
          <a:xfrm>
            <a:off x="300939" y="6217107"/>
            <a:ext cx="3529965" cy="299720"/>
          </a:xfrm>
          <a:prstGeom prst="rect">
            <a:avLst/>
          </a:prstGeom>
        </p:spPr>
        <p:txBody>
          <a:bodyPr vert="horz" wrap="square" lIns="0" tIns="12700" rIns="0" bIns="0" rtlCol="0">
            <a:spAutoFit/>
          </a:bodyPr>
          <a:lstStyle/>
          <a:p>
            <a:pPr marL="12700">
              <a:lnSpc>
                <a:spcPct val="100000"/>
              </a:lnSpc>
              <a:spcBef>
                <a:spcPts val="100"/>
              </a:spcBef>
            </a:pPr>
            <a:r>
              <a:rPr sz="1800" u="sng" spc="-10">
                <a:solidFill>
                  <a:srgbClr val="0000FF"/>
                </a:solidFill>
                <a:uFill>
                  <a:solidFill>
                    <a:srgbClr val="0000FF"/>
                  </a:solidFill>
                </a:uFill>
                <a:latin typeface="Calibri"/>
                <a:cs typeface="Calibri"/>
                <a:hlinkClick r:id="rId2"/>
              </a:rPr>
              <a:t>50-</a:t>
            </a:r>
            <a:r>
              <a:rPr sz="1800" u="sng" spc="-20">
                <a:solidFill>
                  <a:srgbClr val="0000FF"/>
                </a:solidFill>
                <a:uFill>
                  <a:solidFill>
                    <a:srgbClr val="0000FF"/>
                  </a:solidFill>
                </a:uFill>
                <a:latin typeface="Calibri"/>
                <a:cs typeface="Calibri"/>
                <a:hlinkClick r:id="rId2"/>
              </a:rPr>
              <a:t>steps-2024-</a:t>
            </a:r>
            <a:r>
              <a:rPr sz="1800" u="sng">
                <a:solidFill>
                  <a:srgbClr val="0000FF"/>
                </a:solidFill>
                <a:uFill>
                  <a:solidFill>
                    <a:srgbClr val="0000FF"/>
                  </a:solidFill>
                </a:uFill>
                <a:latin typeface="Calibri"/>
                <a:cs typeface="Calibri"/>
                <a:hlinkClick r:id="rId2"/>
              </a:rPr>
              <a:t>2027</a:t>
            </a:r>
            <a:r>
              <a:rPr sz="1800" u="sng" spc="55">
                <a:solidFill>
                  <a:srgbClr val="0000FF"/>
                </a:solidFill>
                <a:uFill>
                  <a:solidFill>
                    <a:srgbClr val="0000FF"/>
                  </a:solidFill>
                </a:uFill>
                <a:latin typeface="Calibri"/>
                <a:cs typeface="Calibri"/>
                <a:hlinkClick r:id="rId2"/>
              </a:rPr>
              <a:t> </a:t>
            </a:r>
            <a:r>
              <a:rPr sz="1800" u="sng" spc="-10">
                <a:solidFill>
                  <a:srgbClr val="0000FF"/>
                </a:solidFill>
                <a:uFill>
                  <a:solidFill>
                    <a:srgbClr val="0000FF"/>
                  </a:solidFill>
                </a:uFill>
                <a:latin typeface="Calibri"/>
                <a:cs typeface="Calibri"/>
                <a:hlinkClick r:id="rId2"/>
              </a:rPr>
              <a:t>(newham.gov.uk)</a:t>
            </a:r>
            <a:endParaRPr sz="18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t>Commissioned</a:t>
            </a:r>
            <a:r>
              <a:rPr spc="-235"/>
              <a:t> </a:t>
            </a:r>
            <a:r>
              <a:rPr spc="-10"/>
              <a:t>Services</a:t>
            </a:r>
            <a:r>
              <a:rPr lang="en-GB" spc="-10"/>
              <a:t> 2024</a:t>
            </a:r>
            <a:endParaRPr spc="-10"/>
          </a:p>
        </p:txBody>
      </p:sp>
      <p:sp>
        <p:nvSpPr>
          <p:cNvPr id="3" name="object 3"/>
          <p:cNvSpPr txBox="1"/>
          <p:nvPr/>
        </p:nvSpPr>
        <p:spPr>
          <a:xfrm>
            <a:off x="438708" y="1698497"/>
            <a:ext cx="10801350" cy="3690754"/>
          </a:xfrm>
          <a:prstGeom prst="rect">
            <a:avLst/>
          </a:prstGeom>
        </p:spPr>
        <p:txBody>
          <a:bodyPr vert="horz" wrap="square" lIns="0" tIns="12700" rIns="0" bIns="0" rtlCol="0" anchor="t">
            <a:spAutoFit/>
          </a:bodyPr>
          <a:lstStyle/>
          <a:p>
            <a:pPr marL="355600" marR="177800" indent="-342900">
              <a:lnSpc>
                <a:spcPct val="100000"/>
              </a:lnSpc>
              <a:spcBef>
                <a:spcPts val="100"/>
              </a:spcBef>
              <a:buChar char="•"/>
              <a:tabLst>
                <a:tab pos="355600" algn="l"/>
              </a:tabLst>
            </a:pPr>
            <a:r>
              <a:rPr sz="1800">
                <a:latin typeface="Calibri"/>
                <a:ea typeface="Calibri"/>
                <a:cs typeface="Arial MT"/>
              </a:rPr>
              <a:t>The</a:t>
            </a:r>
            <a:r>
              <a:rPr sz="1800" spc="-135">
                <a:latin typeface="Calibri"/>
                <a:ea typeface="Calibri"/>
                <a:cs typeface="Arial MT"/>
              </a:rPr>
              <a:t> </a:t>
            </a:r>
            <a:r>
              <a:rPr sz="1800">
                <a:latin typeface="Calibri"/>
                <a:ea typeface="Calibri"/>
                <a:cs typeface="Arial MT"/>
              </a:rPr>
              <a:t>majority</a:t>
            </a:r>
            <a:r>
              <a:rPr sz="1800" spc="-125">
                <a:latin typeface="Calibri"/>
                <a:ea typeface="Calibri"/>
                <a:cs typeface="Arial MT"/>
              </a:rPr>
              <a:t> </a:t>
            </a:r>
            <a:r>
              <a:rPr sz="1800">
                <a:latin typeface="Calibri"/>
                <a:ea typeface="Calibri"/>
                <a:cs typeface="Arial MT"/>
              </a:rPr>
              <a:t>of</a:t>
            </a:r>
            <a:r>
              <a:rPr sz="1800" spc="-85">
                <a:latin typeface="Calibri"/>
                <a:ea typeface="Calibri"/>
                <a:cs typeface="Arial MT"/>
              </a:rPr>
              <a:t> </a:t>
            </a:r>
            <a:r>
              <a:rPr sz="1800" spc="-75">
                <a:latin typeface="Calibri"/>
                <a:ea typeface="Calibri"/>
                <a:cs typeface="Arial MT"/>
              </a:rPr>
              <a:t>targeted</a:t>
            </a:r>
            <a:r>
              <a:rPr sz="1800" spc="-110">
                <a:latin typeface="Calibri"/>
                <a:ea typeface="Calibri"/>
                <a:cs typeface="Arial MT"/>
              </a:rPr>
              <a:t> </a:t>
            </a:r>
            <a:r>
              <a:rPr sz="1800">
                <a:latin typeface="Calibri"/>
                <a:ea typeface="Calibri"/>
                <a:cs typeface="Arial MT"/>
              </a:rPr>
              <a:t>mental</a:t>
            </a:r>
            <a:r>
              <a:rPr sz="1800" spc="-95">
                <a:latin typeface="Calibri"/>
                <a:ea typeface="Calibri"/>
                <a:cs typeface="Arial MT"/>
              </a:rPr>
              <a:t> </a:t>
            </a:r>
            <a:r>
              <a:rPr sz="1800">
                <a:latin typeface="Calibri"/>
                <a:ea typeface="Calibri"/>
                <a:cs typeface="Arial MT"/>
              </a:rPr>
              <a:t>health</a:t>
            </a:r>
            <a:r>
              <a:rPr sz="1800" spc="-65">
                <a:latin typeface="Calibri"/>
                <a:ea typeface="Calibri"/>
                <a:cs typeface="Arial MT"/>
              </a:rPr>
              <a:t> </a:t>
            </a:r>
            <a:r>
              <a:rPr sz="1800">
                <a:latin typeface="Calibri"/>
                <a:ea typeface="Calibri"/>
                <a:cs typeface="Arial MT"/>
              </a:rPr>
              <a:t>support</a:t>
            </a:r>
            <a:r>
              <a:rPr sz="1800" spc="-70">
                <a:latin typeface="Calibri"/>
                <a:ea typeface="Calibri"/>
                <a:cs typeface="Arial MT"/>
              </a:rPr>
              <a:t> </a:t>
            </a:r>
            <a:r>
              <a:rPr sz="1800">
                <a:latin typeface="Calibri"/>
                <a:ea typeface="Calibri"/>
                <a:cs typeface="Arial MT"/>
              </a:rPr>
              <a:t>provided</a:t>
            </a:r>
            <a:r>
              <a:rPr sz="1800" spc="-60">
                <a:latin typeface="Calibri"/>
                <a:ea typeface="Calibri"/>
                <a:cs typeface="Arial MT"/>
              </a:rPr>
              <a:t> </a:t>
            </a:r>
            <a:r>
              <a:rPr sz="1800">
                <a:latin typeface="Calibri"/>
                <a:ea typeface="Calibri"/>
                <a:cs typeface="Arial MT"/>
              </a:rPr>
              <a:t>to</a:t>
            </a:r>
            <a:r>
              <a:rPr sz="1800" spc="-80">
                <a:latin typeface="Calibri"/>
                <a:ea typeface="Calibri"/>
                <a:cs typeface="Arial MT"/>
              </a:rPr>
              <a:t> </a:t>
            </a:r>
            <a:r>
              <a:rPr sz="1800">
                <a:latin typeface="Calibri"/>
                <a:ea typeface="Calibri"/>
                <a:cs typeface="Arial MT"/>
              </a:rPr>
              <a:t>residents</a:t>
            </a:r>
            <a:r>
              <a:rPr sz="1800" spc="-70">
                <a:latin typeface="Calibri"/>
                <a:ea typeface="Calibri"/>
                <a:cs typeface="Arial MT"/>
              </a:rPr>
              <a:t> </a:t>
            </a:r>
            <a:r>
              <a:rPr sz="1800">
                <a:latin typeface="Calibri"/>
                <a:ea typeface="Calibri"/>
                <a:cs typeface="Arial MT"/>
              </a:rPr>
              <a:t>is</a:t>
            </a:r>
            <a:r>
              <a:rPr sz="1800" spc="-100">
                <a:latin typeface="Calibri"/>
                <a:ea typeface="Calibri"/>
                <a:cs typeface="Arial MT"/>
              </a:rPr>
              <a:t> </a:t>
            </a:r>
            <a:r>
              <a:rPr sz="1800">
                <a:latin typeface="Calibri"/>
                <a:ea typeface="Calibri"/>
                <a:cs typeface="Arial MT"/>
              </a:rPr>
              <a:t>delivered</a:t>
            </a:r>
            <a:r>
              <a:rPr sz="1800" spc="-55">
                <a:latin typeface="Calibri"/>
                <a:ea typeface="Calibri"/>
                <a:cs typeface="Arial MT"/>
              </a:rPr>
              <a:t> </a:t>
            </a:r>
            <a:r>
              <a:rPr sz="1800">
                <a:latin typeface="Calibri"/>
                <a:ea typeface="Calibri"/>
                <a:cs typeface="Arial MT"/>
              </a:rPr>
              <a:t>via</a:t>
            </a:r>
            <a:r>
              <a:rPr sz="1800" spc="-95">
                <a:latin typeface="Calibri"/>
                <a:ea typeface="Calibri"/>
                <a:cs typeface="Arial MT"/>
              </a:rPr>
              <a:t> </a:t>
            </a:r>
            <a:r>
              <a:rPr sz="1800">
                <a:latin typeface="Calibri"/>
                <a:ea typeface="Calibri"/>
                <a:cs typeface="Arial MT"/>
              </a:rPr>
              <a:t>our</a:t>
            </a:r>
            <a:r>
              <a:rPr sz="1800" spc="-85">
                <a:latin typeface="Calibri"/>
                <a:ea typeface="Calibri"/>
                <a:cs typeface="Arial MT"/>
              </a:rPr>
              <a:t> </a:t>
            </a:r>
            <a:r>
              <a:rPr sz="1800" spc="-25">
                <a:latin typeface="Calibri"/>
                <a:ea typeface="Calibri"/>
                <a:cs typeface="Arial MT"/>
              </a:rPr>
              <a:t>own</a:t>
            </a:r>
            <a:r>
              <a:rPr sz="1800" spc="-125">
                <a:latin typeface="Calibri"/>
                <a:ea typeface="Calibri"/>
                <a:cs typeface="Arial MT"/>
              </a:rPr>
              <a:t> </a:t>
            </a:r>
            <a:r>
              <a:rPr sz="1800" spc="-70">
                <a:latin typeface="Calibri"/>
                <a:ea typeface="Calibri"/>
                <a:cs typeface="Arial MT"/>
              </a:rPr>
              <a:t>Adult</a:t>
            </a:r>
            <a:r>
              <a:rPr sz="1800" spc="-125">
                <a:latin typeface="Calibri"/>
                <a:ea typeface="Calibri"/>
                <a:cs typeface="Arial MT"/>
              </a:rPr>
              <a:t> </a:t>
            </a:r>
            <a:r>
              <a:rPr sz="1800" spc="-10">
                <a:latin typeface="Calibri"/>
                <a:ea typeface="Calibri"/>
                <a:cs typeface="Arial MT"/>
              </a:rPr>
              <a:t>Social </a:t>
            </a:r>
            <a:r>
              <a:rPr sz="1800" spc="-70">
                <a:latin typeface="Calibri"/>
                <a:ea typeface="Calibri"/>
                <a:cs typeface="Arial MT"/>
              </a:rPr>
              <a:t>Care</a:t>
            </a:r>
            <a:r>
              <a:rPr sz="1800" spc="-130">
                <a:latin typeface="Calibri"/>
                <a:ea typeface="Calibri"/>
                <a:cs typeface="Arial MT"/>
              </a:rPr>
              <a:t> </a:t>
            </a:r>
            <a:r>
              <a:rPr sz="1800">
                <a:latin typeface="Calibri"/>
                <a:ea typeface="Calibri"/>
                <a:cs typeface="Arial MT"/>
              </a:rPr>
              <a:t>Mental</a:t>
            </a:r>
            <a:r>
              <a:rPr sz="1800" spc="-125">
                <a:latin typeface="Calibri"/>
                <a:ea typeface="Calibri"/>
                <a:cs typeface="Arial MT"/>
              </a:rPr>
              <a:t> </a:t>
            </a:r>
            <a:r>
              <a:rPr sz="1800">
                <a:latin typeface="Calibri"/>
                <a:ea typeface="Calibri"/>
                <a:cs typeface="Arial MT"/>
              </a:rPr>
              <a:t>Health</a:t>
            </a:r>
            <a:r>
              <a:rPr sz="1800" spc="-75">
                <a:latin typeface="Calibri"/>
                <a:ea typeface="Calibri"/>
                <a:cs typeface="Arial MT"/>
              </a:rPr>
              <a:t> </a:t>
            </a:r>
            <a:r>
              <a:rPr sz="1800" spc="-55">
                <a:latin typeface="Calibri"/>
                <a:ea typeface="Calibri"/>
                <a:cs typeface="Arial MT"/>
              </a:rPr>
              <a:t>Teams</a:t>
            </a:r>
            <a:r>
              <a:rPr sz="1800" spc="-65">
                <a:latin typeface="Calibri"/>
                <a:ea typeface="Calibri"/>
                <a:cs typeface="Arial MT"/>
              </a:rPr>
              <a:t> </a:t>
            </a:r>
            <a:r>
              <a:rPr sz="1800">
                <a:latin typeface="Calibri"/>
                <a:ea typeface="Calibri"/>
                <a:cs typeface="Arial MT"/>
              </a:rPr>
              <a:t>and</a:t>
            </a:r>
            <a:r>
              <a:rPr sz="1800" spc="-50">
                <a:latin typeface="Calibri"/>
                <a:ea typeface="Calibri"/>
                <a:cs typeface="Arial MT"/>
              </a:rPr>
              <a:t> </a:t>
            </a:r>
            <a:r>
              <a:rPr sz="1800">
                <a:latin typeface="Calibri"/>
                <a:ea typeface="Calibri"/>
                <a:cs typeface="Arial MT"/>
              </a:rPr>
              <a:t>the</a:t>
            </a:r>
            <a:r>
              <a:rPr sz="1800" spc="-70">
                <a:latin typeface="Calibri"/>
                <a:ea typeface="Calibri"/>
                <a:cs typeface="Arial MT"/>
              </a:rPr>
              <a:t> </a:t>
            </a:r>
            <a:r>
              <a:rPr sz="1800">
                <a:latin typeface="Calibri"/>
                <a:ea typeface="Calibri"/>
                <a:cs typeface="Arial MT"/>
              </a:rPr>
              <a:t>Well</a:t>
            </a:r>
            <a:r>
              <a:rPr sz="1800" spc="-50">
                <a:latin typeface="Calibri"/>
                <a:ea typeface="Calibri"/>
                <a:cs typeface="Arial MT"/>
              </a:rPr>
              <a:t> </a:t>
            </a:r>
            <a:r>
              <a:rPr sz="1800" spc="-10">
                <a:latin typeface="Calibri"/>
                <a:ea typeface="Calibri"/>
                <a:cs typeface="Arial MT"/>
              </a:rPr>
              <a:t>Newham Hub’s.</a:t>
            </a:r>
            <a:endParaRPr sz="1800">
              <a:latin typeface="Calibri"/>
              <a:ea typeface="Calibri"/>
              <a:cs typeface="Arial MT"/>
            </a:endParaRPr>
          </a:p>
          <a:p>
            <a:pPr>
              <a:lnSpc>
                <a:spcPct val="100000"/>
              </a:lnSpc>
              <a:spcBef>
                <a:spcPts val="295"/>
              </a:spcBef>
              <a:buFont typeface="Arial MT"/>
              <a:buChar char="•"/>
            </a:pPr>
            <a:endParaRPr sz="1800">
              <a:latin typeface="Calibri"/>
              <a:ea typeface="Calibri"/>
              <a:cs typeface="Arial MT"/>
            </a:endParaRPr>
          </a:p>
          <a:p>
            <a:pPr marL="355600" marR="286385" indent="-342900">
              <a:lnSpc>
                <a:spcPct val="100000"/>
              </a:lnSpc>
              <a:buChar char="•"/>
              <a:tabLst>
                <a:tab pos="355600" algn="l"/>
              </a:tabLst>
            </a:pPr>
            <a:r>
              <a:rPr sz="1800">
                <a:latin typeface="Calibri"/>
                <a:ea typeface="Calibri"/>
                <a:cs typeface="Arial MT"/>
              </a:rPr>
              <a:t>The</a:t>
            </a:r>
            <a:r>
              <a:rPr sz="1800" spc="-85">
                <a:latin typeface="Calibri"/>
                <a:ea typeface="Calibri"/>
                <a:cs typeface="Arial MT"/>
              </a:rPr>
              <a:t> </a:t>
            </a:r>
            <a:r>
              <a:rPr sz="1800" spc="-10">
                <a:latin typeface="Calibri"/>
                <a:ea typeface="Calibri"/>
                <a:cs typeface="Arial MT"/>
              </a:rPr>
              <a:t>Majority</a:t>
            </a:r>
            <a:r>
              <a:rPr sz="1800" spc="-55">
                <a:latin typeface="Calibri"/>
                <a:ea typeface="Calibri"/>
                <a:cs typeface="Arial MT"/>
              </a:rPr>
              <a:t> </a:t>
            </a:r>
            <a:r>
              <a:rPr sz="1800">
                <a:latin typeface="Calibri"/>
                <a:ea typeface="Calibri"/>
                <a:cs typeface="Arial MT"/>
              </a:rPr>
              <a:t>of</a:t>
            </a:r>
            <a:r>
              <a:rPr sz="1800" spc="-70">
                <a:latin typeface="Calibri"/>
                <a:ea typeface="Calibri"/>
                <a:cs typeface="Arial MT"/>
              </a:rPr>
              <a:t> </a:t>
            </a:r>
            <a:r>
              <a:rPr sz="1800" spc="-10">
                <a:latin typeface="Calibri"/>
                <a:ea typeface="Calibri"/>
                <a:cs typeface="Arial MT"/>
              </a:rPr>
              <a:t>clinical</a:t>
            </a:r>
            <a:r>
              <a:rPr sz="1800" spc="-50">
                <a:latin typeface="Calibri"/>
                <a:ea typeface="Calibri"/>
                <a:cs typeface="Arial MT"/>
              </a:rPr>
              <a:t> </a:t>
            </a:r>
            <a:r>
              <a:rPr sz="1800" spc="-10">
                <a:latin typeface="Calibri"/>
                <a:ea typeface="Calibri"/>
                <a:cs typeface="Arial MT"/>
              </a:rPr>
              <a:t>services</a:t>
            </a:r>
            <a:r>
              <a:rPr sz="1800" spc="-55">
                <a:latin typeface="Calibri"/>
                <a:ea typeface="Calibri"/>
                <a:cs typeface="Arial MT"/>
              </a:rPr>
              <a:t> </a:t>
            </a:r>
            <a:r>
              <a:rPr sz="1800">
                <a:latin typeface="Calibri"/>
                <a:ea typeface="Calibri"/>
                <a:cs typeface="Arial MT"/>
              </a:rPr>
              <a:t>are</a:t>
            </a:r>
            <a:r>
              <a:rPr sz="1800" spc="-75">
                <a:latin typeface="Calibri"/>
                <a:ea typeface="Calibri"/>
                <a:cs typeface="Arial MT"/>
              </a:rPr>
              <a:t> </a:t>
            </a:r>
            <a:r>
              <a:rPr sz="1800">
                <a:latin typeface="Calibri"/>
                <a:ea typeface="Calibri"/>
                <a:cs typeface="Arial MT"/>
              </a:rPr>
              <a:t>operated</a:t>
            </a:r>
            <a:r>
              <a:rPr sz="1800" spc="-50">
                <a:latin typeface="Calibri"/>
                <a:ea typeface="Calibri"/>
                <a:cs typeface="Arial MT"/>
              </a:rPr>
              <a:t> </a:t>
            </a:r>
            <a:r>
              <a:rPr sz="1800">
                <a:latin typeface="Calibri"/>
                <a:ea typeface="Calibri"/>
                <a:cs typeface="Arial MT"/>
              </a:rPr>
              <a:t>and</a:t>
            </a:r>
            <a:r>
              <a:rPr sz="1800" spc="-55">
                <a:latin typeface="Calibri"/>
                <a:ea typeface="Calibri"/>
                <a:cs typeface="Arial MT"/>
              </a:rPr>
              <a:t> </a:t>
            </a:r>
            <a:r>
              <a:rPr sz="1800">
                <a:latin typeface="Calibri"/>
                <a:ea typeface="Calibri"/>
                <a:cs typeface="Arial MT"/>
              </a:rPr>
              <a:t>led</a:t>
            </a:r>
            <a:r>
              <a:rPr sz="1800" spc="-75">
                <a:latin typeface="Calibri"/>
                <a:ea typeface="Calibri"/>
                <a:cs typeface="Arial MT"/>
              </a:rPr>
              <a:t> </a:t>
            </a:r>
            <a:r>
              <a:rPr sz="1800">
                <a:latin typeface="Calibri"/>
                <a:ea typeface="Calibri"/>
                <a:cs typeface="Arial MT"/>
              </a:rPr>
              <a:t>by</a:t>
            </a:r>
            <a:r>
              <a:rPr sz="1800" spc="-75">
                <a:latin typeface="Calibri"/>
                <a:ea typeface="Calibri"/>
                <a:cs typeface="Arial MT"/>
              </a:rPr>
              <a:t> </a:t>
            </a:r>
            <a:r>
              <a:rPr sz="1800">
                <a:latin typeface="Calibri"/>
                <a:ea typeface="Calibri"/>
                <a:cs typeface="Arial MT"/>
              </a:rPr>
              <a:t>East</a:t>
            </a:r>
            <a:r>
              <a:rPr sz="1800" spc="-65">
                <a:latin typeface="Calibri"/>
                <a:ea typeface="Calibri"/>
                <a:cs typeface="Arial MT"/>
              </a:rPr>
              <a:t> </a:t>
            </a:r>
            <a:r>
              <a:rPr sz="1800">
                <a:latin typeface="Calibri"/>
                <a:ea typeface="Calibri"/>
                <a:cs typeface="Arial MT"/>
              </a:rPr>
              <a:t>London</a:t>
            </a:r>
            <a:r>
              <a:rPr sz="1800" spc="-50">
                <a:latin typeface="Calibri"/>
                <a:ea typeface="Calibri"/>
                <a:cs typeface="Arial MT"/>
              </a:rPr>
              <a:t> </a:t>
            </a:r>
            <a:r>
              <a:rPr sz="1800" spc="-10">
                <a:latin typeface="Calibri"/>
                <a:ea typeface="Calibri"/>
                <a:cs typeface="Arial MT"/>
              </a:rPr>
              <a:t>Foundation</a:t>
            </a:r>
            <a:r>
              <a:rPr sz="1800" spc="-80">
                <a:latin typeface="Calibri"/>
                <a:ea typeface="Calibri"/>
                <a:cs typeface="Arial MT"/>
              </a:rPr>
              <a:t> </a:t>
            </a:r>
            <a:r>
              <a:rPr sz="1800" spc="-10">
                <a:latin typeface="Calibri"/>
                <a:ea typeface="Calibri"/>
                <a:cs typeface="Arial MT"/>
              </a:rPr>
              <a:t>Trust.</a:t>
            </a:r>
            <a:r>
              <a:rPr sz="1800" spc="-50">
                <a:latin typeface="Calibri"/>
                <a:ea typeface="Calibri"/>
                <a:cs typeface="Arial MT"/>
              </a:rPr>
              <a:t> </a:t>
            </a:r>
            <a:r>
              <a:rPr sz="1800">
                <a:latin typeface="Calibri"/>
                <a:ea typeface="Calibri"/>
                <a:cs typeface="Arial MT"/>
              </a:rPr>
              <a:t>In</a:t>
            </a:r>
            <a:r>
              <a:rPr sz="1800" spc="-55">
                <a:latin typeface="Calibri"/>
                <a:ea typeface="Calibri"/>
                <a:cs typeface="Arial MT"/>
              </a:rPr>
              <a:t> </a:t>
            </a:r>
            <a:r>
              <a:rPr sz="1800" spc="-10">
                <a:latin typeface="Calibri"/>
                <a:ea typeface="Calibri"/>
                <a:cs typeface="Arial MT"/>
              </a:rPr>
              <a:t>September </a:t>
            </a:r>
            <a:r>
              <a:rPr sz="1800">
                <a:latin typeface="Calibri"/>
                <a:ea typeface="Calibri"/>
                <a:cs typeface="Arial MT"/>
              </a:rPr>
              <a:t>2023</a:t>
            </a:r>
            <a:r>
              <a:rPr sz="1800" spc="-40">
                <a:latin typeface="Calibri"/>
                <a:ea typeface="Calibri"/>
                <a:cs typeface="Arial MT"/>
              </a:rPr>
              <a:t> </a:t>
            </a:r>
            <a:r>
              <a:rPr sz="1800">
                <a:latin typeface="Calibri"/>
                <a:ea typeface="Calibri"/>
                <a:cs typeface="Arial MT"/>
              </a:rPr>
              <a:t>ELFT</a:t>
            </a:r>
            <a:r>
              <a:rPr sz="1800" spc="-70">
                <a:latin typeface="Calibri"/>
                <a:ea typeface="Calibri"/>
                <a:cs typeface="Arial MT"/>
              </a:rPr>
              <a:t> </a:t>
            </a:r>
            <a:r>
              <a:rPr sz="1800">
                <a:latin typeface="Calibri"/>
                <a:ea typeface="Calibri"/>
                <a:cs typeface="Arial MT"/>
              </a:rPr>
              <a:t>established</a:t>
            </a:r>
            <a:r>
              <a:rPr sz="1800" spc="-30">
                <a:latin typeface="Calibri"/>
                <a:ea typeface="Calibri"/>
                <a:cs typeface="Arial MT"/>
              </a:rPr>
              <a:t> </a:t>
            </a:r>
            <a:r>
              <a:rPr sz="1800">
                <a:latin typeface="Calibri"/>
                <a:ea typeface="Calibri"/>
                <a:cs typeface="Arial MT"/>
              </a:rPr>
              <a:t>the</a:t>
            </a:r>
            <a:r>
              <a:rPr sz="1800" spc="-40">
                <a:latin typeface="Calibri"/>
                <a:ea typeface="Calibri"/>
                <a:cs typeface="Arial MT"/>
              </a:rPr>
              <a:t> </a:t>
            </a:r>
            <a:r>
              <a:rPr sz="1800">
                <a:latin typeface="Calibri"/>
                <a:ea typeface="Calibri"/>
                <a:cs typeface="Arial MT"/>
              </a:rPr>
              <a:t>Newham</a:t>
            </a:r>
            <a:r>
              <a:rPr sz="1800" spc="5">
                <a:latin typeface="Calibri"/>
                <a:ea typeface="Calibri"/>
                <a:cs typeface="Arial MT"/>
              </a:rPr>
              <a:t> </a:t>
            </a:r>
            <a:r>
              <a:rPr sz="1800">
                <a:latin typeface="Calibri"/>
                <a:ea typeface="Calibri"/>
                <a:cs typeface="Arial MT"/>
              </a:rPr>
              <a:t>Recovery</a:t>
            </a:r>
            <a:r>
              <a:rPr sz="1800" spc="-35">
                <a:latin typeface="Calibri"/>
                <a:ea typeface="Calibri"/>
                <a:cs typeface="Arial MT"/>
              </a:rPr>
              <a:t> </a:t>
            </a:r>
            <a:r>
              <a:rPr sz="1800" spc="-10">
                <a:latin typeface="Calibri"/>
                <a:ea typeface="Calibri"/>
                <a:cs typeface="Arial MT"/>
              </a:rPr>
              <a:t>College.</a:t>
            </a:r>
            <a:endParaRPr sz="1800">
              <a:latin typeface="Calibri"/>
              <a:ea typeface="Calibri"/>
              <a:cs typeface="Arial MT"/>
            </a:endParaRPr>
          </a:p>
          <a:p>
            <a:pPr>
              <a:lnSpc>
                <a:spcPct val="100000"/>
              </a:lnSpc>
              <a:spcBef>
                <a:spcPts val="185"/>
              </a:spcBef>
              <a:buFont typeface="Arial MT"/>
              <a:buChar char="•"/>
            </a:pPr>
            <a:endParaRPr sz="1800">
              <a:latin typeface="Calibri"/>
              <a:ea typeface="Calibri"/>
              <a:cs typeface="Arial MT"/>
            </a:endParaRPr>
          </a:p>
          <a:p>
            <a:pPr marL="354965" indent="-342265">
              <a:lnSpc>
                <a:spcPct val="100000"/>
              </a:lnSpc>
              <a:spcBef>
                <a:spcPts val="5"/>
              </a:spcBef>
              <a:buChar char="•"/>
              <a:tabLst>
                <a:tab pos="354965" algn="l"/>
              </a:tabLst>
            </a:pPr>
            <a:r>
              <a:rPr sz="1800">
                <a:latin typeface="Calibri"/>
                <a:ea typeface="Calibri"/>
                <a:cs typeface="Arial MT"/>
              </a:rPr>
              <a:t>LBN</a:t>
            </a:r>
            <a:r>
              <a:rPr sz="1800" spc="-75">
                <a:latin typeface="Calibri"/>
                <a:ea typeface="Calibri"/>
                <a:cs typeface="Arial MT"/>
              </a:rPr>
              <a:t> </a:t>
            </a:r>
            <a:r>
              <a:rPr sz="1800">
                <a:latin typeface="Calibri"/>
                <a:ea typeface="Calibri"/>
                <a:cs typeface="Arial MT"/>
              </a:rPr>
              <a:t>commission</a:t>
            </a:r>
            <a:r>
              <a:rPr sz="1800" spc="-85">
                <a:latin typeface="Calibri"/>
                <a:ea typeface="Calibri"/>
                <a:cs typeface="Arial MT"/>
              </a:rPr>
              <a:t> </a:t>
            </a:r>
            <a:r>
              <a:rPr sz="1800">
                <a:latin typeface="Calibri"/>
                <a:ea typeface="Calibri"/>
                <a:cs typeface="Arial MT"/>
              </a:rPr>
              <a:t>a</a:t>
            </a:r>
            <a:r>
              <a:rPr sz="1800" spc="-100">
                <a:latin typeface="Calibri"/>
                <a:ea typeface="Calibri"/>
                <a:cs typeface="Arial MT"/>
              </a:rPr>
              <a:t> </a:t>
            </a:r>
            <a:r>
              <a:rPr sz="1800">
                <a:latin typeface="Calibri"/>
                <a:ea typeface="Calibri"/>
                <a:cs typeface="Arial MT"/>
              </a:rPr>
              <a:t>number</a:t>
            </a:r>
            <a:r>
              <a:rPr sz="1800" spc="-85">
                <a:latin typeface="Calibri"/>
                <a:ea typeface="Calibri"/>
                <a:cs typeface="Arial MT"/>
              </a:rPr>
              <a:t> </a:t>
            </a:r>
            <a:r>
              <a:rPr sz="1800">
                <a:latin typeface="Calibri"/>
                <a:ea typeface="Calibri"/>
                <a:cs typeface="Arial MT"/>
              </a:rPr>
              <a:t>of</a:t>
            </a:r>
            <a:r>
              <a:rPr sz="1800" spc="-90">
                <a:latin typeface="Calibri"/>
                <a:ea typeface="Calibri"/>
                <a:cs typeface="Arial MT"/>
              </a:rPr>
              <a:t> </a:t>
            </a:r>
            <a:r>
              <a:rPr lang="en-GB" sz="1800" spc="-90">
                <a:latin typeface="Calibri"/>
                <a:ea typeface="Calibri"/>
                <a:cs typeface="Arial MT"/>
              </a:rPr>
              <a:t>negotiated contracted </a:t>
            </a:r>
            <a:r>
              <a:rPr sz="1800">
                <a:latin typeface="Calibri"/>
                <a:ea typeface="Calibri"/>
                <a:cs typeface="Arial MT"/>
              </a:rPr>
              <a:t>mental</a:t>
            </a:r>
            <a:r>
              <a:rPr sz="1800" spc="-85">
                <a:latin typeface="Calibri"/>
                <a:ea typeface="Calibri"/>
                <a:cs typeface="Arial MT"/>
              </a:rPr>
              <a:t> </a:t>
            </a:r>
            <a:r>
              <a:rPr sz="1800">
                <a:latin typeface="Calibri"/>
                <a:ea typeface="Calibri"/>
                <a:cs typeface="Arial MT"/>
              </a:rPr>
              <a:t>health</a:t>
            </a:r>
            <a:r>
              <a:rPr sz="1800" spc="-45">
                <a:latin typeface="Calibri"/>
                <a:ea typeface="Calibri"/>
                <a:cs typeface="Arial MT"/>
              </a:rPr>
              <a:t> </a:t>
            </a:r>
            <a:r>
              <a:rPr lang="en-GB" sz="1800" spc="-45">
                <a:latin typeface="Calibri"/>
                <a:ea typeface="Calibri"/>
                <a:cs typeface="Arial MT"/>
              </a:rPr>
              <a:t>supported living </a:t>
            </a:r>
            <a:r>
              <a:rPr sz="1800">
                <a:latin typeface="Calibri"/>
                <a:ea typeface="Calibri"/>
                <a:cs typeface="Arial MT"/>
              </a:rPr>
              <a:t>services</a:t>
            </a:r>
            <a:r>
              <a:rPr sz="1800" spc="-85">
                <a:latin typeface="Calibri"/>
                <a:ea typeface="Calibri"/>
                <a:cs typeface="Arial MT"/>
              </a:rPr>
              <a:t> </a:t>
            </a:r>
            <a:r>
              <a:rPr sz="1800">
                <a:latin typeface="Calibri"/>
                <a:ea typeface="Calibri"/>
                <a:cs typeface="Arial MT"/>
              </a:rPr>
              <a:t>outside</a:t>
            </a:r>
            <a:r>
              <a:rPr sz="1800" spc="-90">
                <a:latin typeface="Calibri"/>
                <a:ea typeface="Calibri"/>
                <a:cs typeface="Arial MT"/>
              </a:rPr>
              <a:t> </a:t>
            </a:r>
            <a:r>
              <a:rPr sz="1800">
                <a:latin typeface="Calibri"/>
                <a:ea typeface="Calibri"/>
                <a:cs typeface="Arial MT"/>
              </a:rPr>
              <a:t>of</a:t>
            </a:r>
            <a:r>
              <a:rPr sz="1800" spc="-100">
                <a:latin typeface="Calibri"/>
                <a:ea typeface="Calibri"/>
                <a:cs typeface="Arial MT"/>
              </a:rPr>
              <a:t> </a:t>
            </a:r>
            <a:r>
              <a:rPr sz="1800">
                <a:latin typeface="Calibri"/>
                <a:ea typeface="Calibri"/>
                <a:cs typeface="Arial MT"/>
              </a:rPr>
              <a:t>this</a:t>
            </a:r>
            <a:r>
              <a:rPr sz="1800" spc="-75">
                <a:latin typeface="Calibri"/>
                <a:ea typeface="Calibri"/>
                <a:cs typeface="Arial MT"/>
              </a:rPr>
              <a:t> </a:t>
            </a:r>
            <a:r>
              <a:rPr sz="1800" spc="-10">
                <a:latin typeface="Calibri"/>
                <a:ea typeface="Calibri"/>
                <a:cs typeface="Arial MT"/>
              </a:rPr>
              <a:t>including:</a:t>
            </a:r>
            <a:endParaRPr sz="1800">
              <a:latin typeface="Calibri"/>
              <a:ea typeface="Calibri"/>
              <a:cs typeface="Arial MT"/>
            </a:endParaRPr>
          </a:p>
          <a:p>
            <a:pPr marL="812800" lvl="1" indent="-342900">
              <a:lnSpc>
                <a:spcPct val="100000"/>
              </a:lnSpc>
              <a:buChar char="•"/>
              <a:tabLst>
                <a:tab pos="812800" algn="l"/>
              </a:tabLst>
            </a:pPr>
            <a:r>
              <a:rPr sz="1800" spc="-20">
                <a:latin typeface="Calibri"/>
                <a:ea typeface="Calibri"/>
                <a:cs typeface="Arial MT"/>
              </a:rPr>
              <a:t>Supported</a:t>
            </a:r>
            <a:r>
              <a:rPr sz="1800" spc="-70">
                <a:latin typeface="Calibri"/>
                <a:ea typeface="Calibri"/>
                <a:cs typeface="Arial MT"/>
              </a:rPr>
              <a:t> </a:t>
            </a:r>
            <a:r>
              <a:rPr sz="1800" spc="-10">
                <a:latin typeface="Calibri"/>
                <a:ea typeface="Calibri"/>
                <a:cs typeface="Arial MT"/>
              </a:rPr>
              <a:t>Living</a:t>
            </a:r>
            <a:r>
              <a:rPr sz="1800" spc="-75">
                <a:latin typeface="Calibri"/>
                <a:ea typeface="Calibri"/>
                <a:cs typeface="Arial MT"/>
              </a:rPr>
              <a:t> </a:t>
            </a:r>
            <a:r>
              <a:rPr sz="1800" spc="-20">
                <a:latin typeface="Calibri"/>
                <a:ea typeface="Calibri"/>
                <a:cs typeface="Arial MT"/>
              </a:rPr>
              <a:t>Provision</a:t>
            </a:r>
            <a:r>
              <a:rPr sz="1800" spc="-60">
                <a:latin typeface="Calibri"/>
                <a:ea typeface="Calibri"/>
                <a:cs typeface="Arial MT"/>
              </a:rPr>
              <a:t> </a:t>
            </a:r>
            <a:r>
              <a:rPr sz="1800">
                <a:latin typeface="Calibri"/>
                <a:ea typeface="Calibri"/>
                <a:cs typeface="Arial MT"/>
              </a:rPr>
              <a:t>of</a:t>
            </a:r>
            <a:r>
              <a:rPr sz="1800" spc="-90">
                <a:latin typeface="Calibri"/>
                <a:ea typeface="Calibri"/>
                <a:cs typeface="Arial MT"/>
              </a:rPr>
              <a:t> </a:t>
            </a:r>
            <a:r>
              <a:rPr sz="1800">
                <a:latin typeface="Calibri"/>
                <a:ea typeface="Calibri"/>
                <a:cs typeface="Arial MT"/>
              </a:rPr>
              <a:t>53</a:t>
            </a:r>
            <a:r>
              <a:rPr sz="1800" spc="-95">
                <a:latin typeface="Calibri"/>
                <a:ea typeface="Calibri"/>
                <a:cs typeface="Arial MT"/>
              </a:rPr>
              <a:t> </a:t>
            </a:r>
            <a:r>
              <a:rPr sz="1800" spc="-10">
                <a:latin typeface="Calibri"/>
                <a:ea typeface="Calibri"/>
                <a:cs typeface="Arial MT"/>
              </a:rPr>
              <a:t>units</a:t>
            </a:r>
            <a:r>
              <a:rPr sz="1800" spc="-85">
                <a:latin typeface="Calibri"/>
                <a:ea typeface="Calibri"/>
                <a:cs typeface="Arial MT"/>
              </a:rPr>
              <a:t> </a:t>
            </a:r>
            <a:r>
              <a:rPr sz="1800" spc="-10">
                <a:latin typeface="Calibri"/>
                <a:ea typeface="Calibri"/>
                <a:cs typeface="Arial MT"/>
              </a:rPr>
              <a:t>within</a:t>
            </a:r>
            <a:r>
              <a:rPr sz="1800" spc="-55">
                <a:latin typeface="Calibri"/>
                <a:ea typeface="Calibri"/>
                <a:cs typeface="Arial MT"/>
              </a:rPr>
              <a:t> </a:t>
            </a:r>
            <a:r>
              <a:rPr sz="1800" spc="-10">
                <a:latin typeface="Calibri"/>
                <a:ea typeface="Calibri"/>
                <a:cs typeface="Arial MT"/>
              </a:rPr>
              <a:t>Newham</a:t>
            </a:r>
            <a:endParaRPr sz="1800">
              <a:latin typeface="Calibri"/>
              <a:ea typeface="Calibri"/>
              <a:cs typeface="Arial MT"/>
            </a:endParaRPr>
          </a:p>
          <a:p>
            <a:pPr marL="812800" lvl="1" indent="-342900">
              <a:lnSpc>
                <a:spcPct val="100000"/>
              </a:lnSpc>
              <a:buChar char="•"/>
              <a:tabLst>
                <a:tab pos="812800" algn="l"/>
              </a:tabLst>
            </a:pPr>
            <a:r>
              <a:rPr sz="1800">
                <a:latin typeface="Calibri"/>
                <a:ea typeface="Calibri"/>
                <a:cs typeface="Arial MT"/>
              </a:rPr>
              <a:t>A</a:t>
            </a:r>
            <a:r>
              <a:rPr sz="1800" spc="-145">
                <a:latin typeface="Calibri"/>
                <a:ea typeface="Calibri"/>
                <a:cs typeface="Arial MT"/>
              </a:rPr>
              <a:t> </a:t>
            </a:r>
            <a:r>
              <a:rPr sz="1800" spc="-20">
                <a:latin typeface="Calibri"/>
                <a:ea typeface="Calibri"/>
                <a:cs typeface="Arial MT"/>
              </a:rPr>
              <a:t>floating</a:t>
            </a:r>
            <a:r>
              <a:rPr sz="1800" spc="-100">
                <a:latin typeface="Calibri"/>
                <a:ea typeface="Calibri"/>
                <a:cs typeface="Arial MT"/>
              </a:rPr>
              <a:t> </a:t>
            </a:r>
            <a:r>
              <a:rPr sz="1800" spc="-10">
                <a:latin typeface="Calibri"/>
                <a:ea typeface="Calibri"/>
                <a:cs typeface="Arial MT"/>
              </a:rPr>
              <a:t>support</a:t>
            </a:r>
            <a:r>
              <a:rPr sz="1800" spc="-55">
                <a:latin typeface="Calibri"/>
                <a:ea typeface="Calibri"/>
                <a:cs typeface="Arial MT"/>
              </a:rPr>
              <a:t> </a:t>
            </a:r>
            <a:r>
              <a:rPr sz="1800" spc="-20">
                <a:latin typeface="Calibri"/>
                <a:ea typeface="Calibri"/>
                <a:cs typeface="Arial MT"/>
              </a:rPr>
              <a:t>pilot</a:t>
            </a:r>
            <a:r>
              <a:rPr lang="en-GB" sz="1800" spc="-20">
                <a:latin typeface="Calibri"/>
                <a:ea typeface="Calibri"/>
                <a:cs typeface="Arial MT"/>
              </a:rPr>
              <a:t> 2024-25</a:t>
            </a:r>
            <a:endParaRPr sz="1800">
              <a:latin typeface="Calibri"/>
              <a:ea typeface="Calibri"/>
              <a:cs typeface="Arial MT"/>
            </a:endParaRPr>
          </a:p>
          <a:p>
            <a:pPr lvl="1">
              <a:lnSpc>
                <a:spcPct val="100000"/>
              </a:lnSpc>
              <a:spcBef>
                <a:spcPts val="90"/>
              </a:spcBef>
              <a:buFont typeface="Arial MT"/>
              <a:buChar char="•"/>
            </a:pPr>
            <a:endParaRPr sz="1800">
              <a:latin typeface="Calibri"/>
              <a:ea typeface="Calibri"/>
              <a:cs typeface="Arial MT"/>
            </a:endParaRPr>
          </a:p>
          <a:p>
            <a:pPr marL="355600" marR="5080" indent="-342900" algn="just">
              <a:lnSpc>
                <a:spcPct val="100000"/>
              </a:lnSpc>
              <a:buChar char="•"/>
              <a:tabLst>
                <a:tab pos="355600" algn="l"/>
              </a:tabLst>
            </a:pPr>
            <a:r>
              <a:rPr sz="1800">
                <a:latin typeface="Calibri"/>
                <a:ea typeface="Calibri"/>
                <a:cs typeface="Arial MT"/>
              </a:rPr>
              <a:t>LBN</a:t>
            </a:r>
            <a:r>
              <a:rPr sz="1800" spc="-50">
                <a:latin typeface="Calibri"/>
                <a:ea typeface="Calibri"/>
                <a:cs typeface="Arial MT"/>
              </a:rPr>
              <a:t> </a:t>
            </a:r>
            <a:r>
              <a:rPr sz="1800">
                <a:latin typeface="Calibri"/>
                <a:ea typeface="Calibri"/>
                <a:cs typeface="Arial MT"/>
              </a:rPr>
              <a:t>commission</a:t>
            </a:r>
            <a:r>
              <a:rPr sz="1800" spc="-65">
                <a:latin typeface="Calibri"/>
                <a:ea typeface="Calibri"/>
                <a:cs typeface="Arial MT"/>
              </a:rPr>
              <a:t> </a:t>
            </a:r>
            <a:r>
              <a:rPr sz="1800">
                <a:latin typeface="Calibri"/>
                <a:ea typeface="Calibri"/>
                <a:cs typeface="Arial MT"/>
              </a:rPr>
              <a:t>services</a:t>
            </a:r>
            <a:r>
              <a:rPr sz="1800" spc="-105">
                <a:latin typeface="Calibri"/>
                <a:ea typeface="Calibri"/>
                <a:cs typeface="Arial MT"/>
              </a:rPr>
              <a:t> </a:t>
            </a:r>
            <a:r>
              <a:rPr sz="1800">
                <a:latin typeface="Calibri"/>
                <a:ea typeface="Calibri"/>
                <a:cs typeface="Arial MT"/>
              </a:rPr>
              <a:t>which</a:t>
            </a:r>
            <a:r>
              <a:rPr sz="1800" spc="-60">
                <a:latin typeface="Calibri"/>
                <a:ea typeface="Calibri"/>
                <a:cs typeface="Arial MT"/>
              </a:rPr>
              <a:t> </a:t>
            </a:r>
            <a:r>
              <a:rPr sz="1800">
                <a:latin typeface="Calibri"/>
                <a:ea typeface="Calibri"/>
                <a:cs typeface="Arial MT"/>
              </a:rPr>
              <a:t>deal</a:t>
            </a:r>
            <a:r>
              <a:rPr sz="1800" spc="-100">
                <a:latin typeface="Calibri"/>
                <a:ea typeface="Calibri"/>
                <a:cs typeface="Arial MT"/>
              </a:rPr>
              <a:t> </a:t>
            </a:r>
            <a:r>
              <a:rPr sz="1800">
                <a:latin typeface="Calibri"/>
                <a:ea typeface="Calibri"/>
                <a:cs typeface="Arial MT"/>
              </a:rPr>
              <a:t>with</a:t>
            </a:r>
            <a:r>
              <a:rPr sz="1800" spc="-60">
                <a:latin typeface="Calibri"/>
                <a:ea typeface="Calibri"/>
                <a:cs typeface="Arial MT"/>
              </a:rPr>
              <a:t> </a:t>
            </a:r>
            <a:r>
              <a:rPr sz="1800">
                <a:latin typeface="Calibri"/>
                <a:ea typeface="Calibri"/>
                <a:cs typeface="Arial MT"/>
              </a:rPr>
              <a:t>specific</a:t>
            </a:r>
            <a:r>
              <a:rPr sz="1800" spc="-40">
                <a:latin typeface="Calibri"/>
                <a:ea typeface="Calibri"/>
                <a:cs typeface="Arial MT"/>
              </a:rPr>
              <a:t> </a:t>
            </a:r>
            <a:r>
              <a:rPr sz="1800">
                <a:latin typeface="Calibri"/>
                <a:ea typeface="Calibri"/>
                <a:cs typeface="Arial MT"/>
              </a:rPr>
              <a:t>aspects</a:t>
            </a:r>
            <a:r>
              <a:rPr sz="1800" spc="-105">
                <a:latin typeface="Calibri"/>
                <a:ea typeface="Calibri"/>
                <a:cs typeface="Arial MT"/>
              </a:rPr>
              <a:t> </a:t>
            </a:r>
            <a:r>
              <a:rPr sz="1800">
                <a:latin typeface="Calibri"/>
                <a:ea typeface="Calibri"/>
                <a:cs typeface="Arial MT"/>
              </a:rPr>
              <a:t>of</a:t>
            </a:r>
            <a:r>
              <a:rPr sz="1800" spc="-105">
                <a:latin typeface="Calibri"/>
                <a:ea typeface="Calibri"/>
                <a:cs typeface="Arial MT"/>
              </a:rPr>
              <a:t> </a:t>
            </a:r>
            <a:r>
              <a:rPr sz="1800">
                <a:latin typeface="Calibri"/>
                <a:ea typeface="Calibri"/>
                <a:cs typeface="Arial MT"/>
              </a:rPr>
              <a:t>mental</a:t>
            </a:r>
            <a:r>
              <a:rPr sz="1800" spc="-105">
                <a:latin typeface="Calibri"/>
                <a:ea typeface="Calibri"/>
                <a:cs typeface="Arial MT"/>
              </a:rPr>
              <a:t> </a:t>
            </a:r>
            <a:r>
              <a:rPr sz="1800">
                <a:latin typeface="Calibri"/>
                <a:ea typeface="Calibri"/>
                <a:cs typeface="Arial MT"/>
              </a:rPr>
              <a:t>wellbeing</a:t>
            </a:r>
            <a:r>
              <a:rPr sz="1800" spc="-15">
                <a:latin typeface="Calibri"/>
                <a:ea typeface="Calibri"/>
                <a:cs typeface="Arial MT"/>
              </a:rPr>
              <a:t> </a:t>
            </a:r>
            <a:r>
              <a:rPr sz="1800">
                <a:latin typeface="Calibri"/>
                <a:ea typeface="Calibri"/>
                <a:cs typeface="Arial MT"/>
              </a:rPr>
              <a:t>or</a:t>
            </a:r>
            <a:r>
              <a:rPr sz="1800" spc="-110">
                <a:latin typeface="Calibri"/>
                <a:ea typeface="Calibri"/>
                <a:cs typeface="Arial MT"/>
              </a:rPr>
              <a:t> </a:t>
            </a:r>
            <a:r>
              <a:rPr sz="1800">
                <a:latin typeface="Calibri"/>
                <a:ea typeface="Calibri"/>
                <a:cs typeface="Arial MT"/>
              </a:rPr>
              <a:t>health,</a:t>
            </a:r>
            <a:r>
              <a:rPr sz="1800" spc="-95">
                <a:latin typeface="Calibri"/>
                <a:ea typeface="Calibri"/>
                <a:cs typeface="Arial MT"/>
              </a:rPr>
              <a:t> </a:t>
            </a:r>
            <a:r>
              <a:rPr sz="1800">
                <a:latin typeface="Calibri"/>
                <a:ea typeface="Calibri"/>
                <a:cs typeface="Arial MT"/>
              </a:rPr>
              <a:t>and</a:t>
            </a:r>
            <a:r>
              <a:rPr sz="1800" spc="-90">
                <a:latin typeface="Calibri"/>
                <a:ea typeface="Calibri"/>
                <a:cs typeface="Arial MT"/>
              </a:rPr>
              <a:t> </a:t>
            </a:r>
            <a:r>
              <a:rPr sz="1800">
                <a:latin typeface="Calibri"/>
                <a:ea typeface="Calibri"/>
                <a:cs typeface="Arial MT"/>
              </a:rPr>
              <a:t>which</a:t>
            </a:r>
            <a:r>
              <a:rPr sz="1800" spc="-60">
                <a:latin typeface="Calibri"/>
                <a:ea typeface="Calibri"/>
                <a:cs typeface="Arial MT"/>
              </a:rPr>
              <a:t> </a:t>
            </a:r>
            <a:r>
              <a:rPr sz="1800" spc="-10">
                <a:latin typeface="Calibri"/>
                <a:ea typeface="Calibri"/>
                <a:cs typeface="Arial MT"/>
              </a:rPr>
              <a:t>offer preventative</a:t>
            </a:r>
            <a:r>
              <a:rPr sz="1800" spc="-70">
                <a:latin typeface="Calibri"/>
                <a:ea typeface="Calibri"/>
                <a:cs typeface="Arial MT"/>
              </a:rPr>
              <a:t> </a:t>
            </a:r>
            <a:r>
              <a:rPr sz="1800">
                <a:latin typeface="Calibri"/>
                <a:ea typeface="Calibri"/>
                <a:cs typeface="Arial MT"/>
              </a:rPr>
              <a:t>support,</a:t>
            </a:r>
            <a:r>
              <a:rPr sz="1800" spc="-85">
                <a:latin typeface="Calibri"/>
                <a:ea typeface="Calibri"/>
                <a:cs typeface="Arial MT"/>
              </a:rPr>
              <a:t> </a:t>
            </a:r>
            <a:r>
              <a:rPr sz="1800">
                <a:latin typeface="Calibri"/>
                <a:ea typeface="Calibri"/>
                <a:cs typeface="Arial MT"/>
              </a:rPr>
              <a:t>with</a:t>
            </a:r>
            <a:r>
              <a:rPr sz="1800" spc="-45">
                <a:latin typeface="Calibri"/>
                <a:ea typeface="Calibri"/>
                <a:cs typeface="Arial MT"/>
              </a:rPr>
              <a:t> </a:t>
            </a:r>
            <a:r>
              <a:rPr sz="1800">
                <a:latin typeface="Calibri"/>
                <a:ea typeface="Calibri"/>
                <a:cs typeface="Arial MT"/>
              </a:rPr>
              <a:t>a</a:t>
            </a:r>
            <a:r>
              <a:rPr sz="1800" spc="-100">
                <a:latin typeface="Calibri"/>
                <a:ea typeface="Calibri"/>
                <a:cs typeface="Arial MT"/>
              </a:rPr>
              <a:t> </a:t>
            </a:r>
            <a:r>
              <a:rPr sz="1800">
                <a:latin typeface="Calibri"/>
                <a:ea typeface="Calibri"/>
                <a:cs typeface="Arial MT"/>
              </a:rPr>
              <a:t>view</a:t>
            </a:r>
            <a:r>
              <a:rPr sz="1800" spc="-85">
                <a:latin typeface="Calibri"/>
                <a:ea typeface="Calibri"/>
                <a:cs typeface="Arial MT"/>
              </a:rPr>
              <a:t> </a:t>
            </a:r>
            <a:r>
              <a:rPr sz="1800">
                <a:latin typeface="Calibri"/>
                <a:ea typeface="Calibri"/>
                <a:cs typeface="Arial MT"/>
              </a:rPr>
              <a:t>to</a:t>
            </a:r>
            <a:r>
              <a:rPr sz="1800" spc="-100">
                <a:latin typeface="Calibri"/>
                <a:ea typeface="Calibri"/>
                <a:cs typeface="Arial MT"/>
              </a:rPr>
              <a:t> </a:t>
            </a:r>
            <a:r>
              <a:rPr sz="1800">
                <a:latin typeface="Calibri"/>
                <a:ea typeface="Calibri"/>
                <a:cs typeface="Arial MT"/>
              </a:rPr>
              <a:t>halt</a:t>
            </a:r>
            <a:r>
              <a:rPr sz="1800" spc="-75">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a:latin typeface="Calibri"/>
                <a:ea typeface="Calibri"/>
                <a:cs typeface="Arial MT"/>
              </a:rPr>
              <a:t>development</a:t>
            </a:r>
            <a:r>
              <a:rPr sz="1800" spc="-80">
                <a:latin typeface="Calibri"/>
                <a:ea typeface="Calibri"/>
                <a:cs typeface="Arial MT"/>
              </a:rPr>
              <a:t> </a:t>
            </a:r>
            <a:r>
              <a:rPr sz="1800">
                <a:latin typeface="Calibri"/>
                <a:ea typeface="Calibri"/>
                <a:cs typeface="Arial MT"/>
              </a:rPr>
              <a:t>of</a:t>
            </a:r>
            <a:r>
              <a:rPr sz="1800" spc="-125">
                <a:latin typeface="Calibri"/>
                <a:ea typeface="Calibri"/>
                <a:cs typeface="Arial MT"/>
              </a:rPr>
              <a:t> </a:t>
            </a:r>
            <a:r>
              <a:rPr sz="1800">
                <a:latin typeface="Calibri"/>
                <a:ea typeface="Calibri"/>
                <a:cs typeface="Arial MT"/>
              </a:rPr>
              <a:t>more</a:t>
            </a:r>
            <a:r>
              <a:rPr sz="1800" spc="-125">
                <a:latin typeface="Calibri"/>
                <a:ea typeface="Calibri"/>
                <a:cs typeface="Arial MT"/>
              </a:rPr>
              <a:t> </a:t>
            </a:r>
            <a:r>
              <a:rPr sz="1800">
                <a:latin typeface="Calibri"/>
                <a:ea typeface="Calibri"/>
                <a:cs typeface="Arial MT"/>
              </a:rPr>
              <a:t>profound</a:t>
            </a:r>
            <a:r>
              <a:rPr sz="1800" spc="-105">
                <a:latin typeface="Calibri"/>
                <a:ea typeface="Calibri"/>
                <a:cs typeface="Arial MT"/>
              </a:rPr>
              <a:t> </a:t>
            </a:r>
            <a:r>
              <a:rPr sz="1800">
                <a:latin typeface="Calibri"/>
                <a:ea typeface="Calibri"/>
                <a:cs typeface="Arial MT"/>
              </a:rPr>
              <a:t>mental</a:t>
            </a:r>
            <a:r>
              <a:rPr sz="1800" spc="-114">
                <a:latin typeface="Calibri"/>
                <a:ea typeface="Calibri"/>
                <a:cs typeface="Arial MT"/>
              </a:rPr>
              <a:t> </a:t>
            </a:r>
            <a:r>
              <a:rPr sz="1800">
                <a:latin typeface="Calibri"/>
                <a:ea typeface="Calibri"/>
                <a:cs typeface="Arial MT"/>
              </a:rPr>
              <a:t>health</a:t>
            </a:r>
            <a:r>
              <a:rPr sz="1800" spc="-95">
                <a:latin typeface="Calibri"/>
                <a:ea typeface="Calibri"/>
                <a:cs typeface="Arial MT"/>
              </a:rPr>
              <a:t> </a:t>
            </a:r>
            <a:r>
              <a:rPr sz="1800">
                <a:latin typeface="Calibri"/>
                <a:ea typeface="Calibri"/>
                <a:cs typeface="Arial MT"/>
              </a:rPr>
              <a:t>issues</a:t>
            </a:r>
            <a:r>
              <a:rPr sz="1800" spc="-60">
                <a:latin typeface="Calibri"/>
                <a:ea typeface="Calibri"/>
                <a:cs typeface="Arial MT"/>
              </a:rPr>
              <a:t> </a:t>
            </a:r>
            <a:r>
              <a:rPr sz="1800" spc="-10">
                <a:latin typeface="Calibri"/>
                <a:ea typeface="Calibri"/>
                <a:cs typeface="Arial MT"/>
              </a:rPr>
              <a:t>through </a:t>
            </a:r>
            <a:r>
              <a:rPr sz="1800">
                <a:latin typeface="Calibri"/>
                <a:ea typeface="Calibri"/>
                <a:cs typeface="Arial MT"/>
              </a:rPr>
              <a:t>the</a:t>
            </a:r>
            <a:r>
              <a:rPr sz="1800" spc="-95">
                <a:latin typeface="Calibri"/>
                <a:ea typeface="Calibri"/>
                <a:cs typeface="Arial MT"/>
              </a:rPr>
              <a:t> </a:t>
            </a:r>
            <a:r>
              <a:rPr sz="1800" spc="-10">
                <a:latin typeface="Calibri"/>
                <a:ea typeface="Calibri"/>
                <a:cs typeface="Arial MT"/>
              </a:rPr>
              <a:t>Healthier</a:t>
            </a:r>
            <a:r>
              <a:rPr sz="1800" spc="-60">
                <a:latin typeface="Calibri"/>
                <a:ea typeface="Calibri"/>
                <a:cs typeface="Arial MT"/>
              </a:rPr>
              <a:t> </a:t>
            </a:r>
            <a:r>
              <a:rPr sz="1800">
                <a:latin typeface="Calibri"/>
                <a:ea typeface="Calibri"/>
                <a:cs typeface="Arial MT"/>
              </a:rPr>
              <a:t>Lives</a:t>
            </a:r>
            <a:r>
              <a:rPr sz="1800" spc="-65">
                <a:latin typeface="Calibri"/>
                <a:ea typeface="Calibri"/>
                <a:cs typeface="Arial MT"/>
              </a:rPr>
              <a:t> </a:t>
            </a:r>
            <a:r>
              <a:rPr sz="1800" spc="-10">
                <a:latin typeface="Calibri"/>
                <a:ea typeface="Calibri"/>
                <a:cs typeface="Arial MT"/>
              </a:rPr>
              <a:t>Programme</a:t>
            </a:r>
            <a:r>
              <a:rPr sz="1800" spc="-70">
                <a:latin typeface="Calibri"/>
                <a:ea typeface="Calibri"/>
                <a:cs typeface="Arial MT"/>
              </a:rPr>
              <a:t> </a:t>
            </a:r>
            <a:r>
              <a:rPr sz="1800">
                <a:latin typeface="Calibri"/>
                <a:ea typeface="Calibri"/>
                <a:cs typeface="Arial MT"/>
              </a:rPr>
              <a:t>and</a:t>
            </a:r>
            <a:r>
              <a:rPr sz="1800" spc="-70">
                <a:latin typeface="Calibri"/>
                <a:ea typeface="Calibri"/>
                <a:cs typeface="Arial MT"/>
              </a:rPr>
              <a:t> </a:t>
            </a:r>
            <a:r>
              <a:rPr sz="1800">
                <a:latin typeface="Calibri"/>
                <a:ea typeface="Calibri"/>
                <a:cs typeface="Arial MT"/>
              </a:rPr>
              <a:t>Our</a:t>
            </a:r>
            <a:r>
              <a:rPr sz="1800" spc="-80">
                <a:latin typeface="Calibri"/>
                <a:ea typeface="Calibri"/>
                <a:cs typeface="Arial MT"/>
              </a:rPr>
              <a:t> </a:t>
            </a:r>
            <a:r>
              <a:rPr sz="1800" spc="-10">
                <a:latin typeface="Calibri"/>
                <a:ea typeface="Calibri"/>
                <a:cs typeface="Arial MT"/>
              </a:rPr>
              <a:t>Newham</a:t>
            </a:r>
            <a:r>
              <a:rPr sz="1800" spc="-35">
                <a:latin typeface="Calibri"/>
                <a:ea typeface="Calibri"/>
                <a:cs typeface="Arial MT"/>
              </a:rPr>
              <a:t> </a:t>
            </a:r>
            <a:r>
              <a:rPr sz="1800" spc="-10">
                <a:latin typeface="Calibri"/>
                <a:ea typeface="Calibri"/>
                <a:cs typeface="Arial MT"/>
              </a:rPr>
              <a:t>Works</a:t>
            </a:r>
            <a:endParaRPr sz="1800">
              <a:latin typeface="Calibri"/>
              <a:ea typeface="Calibri"/>
              <a:cs typeface="Arial M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4980" y="108113"/>
            <a:ext cx="5894070" cy="1273426"/>
          </a:xfrm>
          <a:prstGeom prst="rect">
            <a:avLst/>
          </a:prstGeom>
        </p:spPr>
        <p:txBody>
          <a:bodyPr vert="horz" wrap="square" lIns="0" tIns="245110" rIns="0" bIns="0" rtlCol="0" anchor="t">
            <a:spAutoFit/>
          </a:bodyPr>
          <a:lstStyle/>
          <a:p>
            <a:pPr marL="12700">
              <a:lnSpc>
                <a:spcPct val="100000"/>
              </a:lnSpc>
              <a:spcBef>
                <a:spcPts val="1930"/>
              </a:spcBef>
            </a:pPr>
            <a:r>
              <a:t>Commissioned</a:t>
            </a:r>
            <a:r>
              <a:rPr spc="-235"/>
              <a:t> </a:t>
            </a:r>
            <a:r>
              <a:rPr spc="-10"/>
              <a:t>Services</a:t>
            </a:r>
          </a:p>
          <a:p>
            <a:pPr marL="24765">
              <a:lnSpc>
                <a:spcPct val="100000"/>
              </a:lnSpc>
              <a:spcBef>
                <a:spcPts val="830"/>
              </a:spcBef>
            </a:pPr>
            <a:r>
              <a:rPr sz="2000" b="0">
                <a:solidFill>
                  <a:srgbClr val="000000"/>
                </a:solidFill>
                <a:latin typeface="Calibri"/>
                <a:ea typeface="Calibri"/>
                <a:cs typeface="Arial MT"/>
              </a:rPr>
              <a:t>Our</a:t>
            </a:r>
            <a:r>
              <a:rPr sz="2000" b="0" spc="-30">
                <a:solidFill>
                  <a:srgbClr val="000000"/>
                </a:solidFill>
                <a:latin typeface="Calibri"/>
                <a:ea typeface="Calibri"/>
                <a:cs typeface="Arial MT"/>
              </a:rPr>
              <a:t> </a:t>
            </a:r>
            <a:r>
              <a:rPr sz="2000" b="0">
                <a:solidFill>
                  <a:srgbClr val="000000"/>
                </a:solidFill>
                <a:latin typeface="Calibri"/>
                <a:ea typeface="Calibri"/>
                <a:cs typeface="Arial MT"/>
              </a:rPr>
              <a:t>Health</a:t>
            </a:r>
            <a:r>
              <a:rPr sz="2000" b="0" spc="-25">
                <a:solidFill>
                  <a:srgbClr val="000000"/>
                </a:solidFill>
                <a:latin typeface="Calibri"/>
                <a:ea typeface="Calibri"/>
                <a:cs typeface="Arial MT"/>
              </a:rPr>
              <a:t> </a:t>
            </a:r>
            <a:r>
              <a:rPr sz="2000" b="0">
                <a:solidFill>
                  <a:srgbClr val="000000"/>
                </a:solidFill>
                <a:latin typeface="Calibri"/>
                <a:ea typeface="Calibri"/>
                <a:cs typeface="Arial MT"/>
              </a:rPr>
              <a:t>Partners</a:t>
            </a:r>
            <a:r>
              <a:rPr sz="2000" b="0" spc="-25">
                <a:solidFill>
                  <a:srgbClr val="000000"/>
                </a:solidFill>
                <a:latin typeface="Calibri"/>
                <a:ea typeface="Calibri"/>
                <a:cs typeface="Arial MT"/>
              </a:rPr>
              <a:t> </a:t>
            </a:r>
            <a:r>
              <a:rPr sz="2000" b="0" spc="-10">
                <a:solidFill>
                  <a:srgbClr val="000000"/>
                </a:solidFill>
                <a:latin typeface="Calibri"/>
                <a:ea typeface="Calibri"/>
                <a:cs typeface="Arial MT"/>
              </a:rPr>
              <a:t>have:</a:t>
            </a:r>
            <a:endParaRPr sz="2000">
              <a:latin typeface="Calibri"/>
              <a:ea typeface="Calibri"/>
              <a:cs typeface="Arial MT"/>
            </a:endParaRPr>
          </a:p>
        </p:txBody>
      </p:sp>
      <p:sp>
        <p:nvSpPr>
          <p:cNvPr id="3" name="object 3"/>
          <p:cNvSpPr txBox="1">
            <a:spLocks noGrp="1"/>
          </p:cNvSpPr>
          <p:nvPr>
            <p:ph type="body" idx="1"/>
          </p:nvPr>
        </p:nvSpPr>
        <p:spPr>
          <a:xfrm>
            <a:off x="470407" y="1630171"/>
            <a:ext cx="11251184" cy="3860031"/>
          </a:xfrm>
          <a:prstGeom prst="rect">
            <a:avLst/>
          </a:prstGeom>
        </p:spPr>
        <p:txBody>
          <a:bodyPr vert="horz" wrap="square" lIns="0" tIns="12700" rIns="0" bIns="0" rtlCol="0" anchor="t">
            <a:spAutoFit/>
          </a:bodyPr>
          <a:lstStyle/>
          <a:p>
            <a:pPr marL="315595" marR="681355" indent="-287020">
              <a:lnSpc>
                <a:spcPct val="100000"/>
              </a:lnSpc>
              <a:spcBef>
                <a:spcPts val="100"/>
              </a:spcBef>
              <a:buChar char="-"/>
              <a:tabLst>
                <a:tab pos="315595" algn="l"/>
              </a:tabLst>
            </a:pPr>
            <a:r>
              <a:rPr sz="2000" spc="-10">
                <a:latin typeface="Calibri"/>
                <a:ea typeface="Calibri"/>
              </a:rPr>
              <a:t>Re-</a:t>
            </a:r>
            <a:r>
              <a:rPr sz="2000">
                <a:latin typeface="Calibri"/>
                <a:ea typeface="Calibri"/>
              </a:rPr>
              <a:t>commissioned</a:t>
            </a:r>
            <a:r>
              <a:rPr sz="2000" spc="-30">
                <a:latin typeface="Calibri"/>
                <a:ea typeface="Calibri"/>
              </a:rPr>
              <a:t> </a:t>
            </a:r>
            <a:r>
              <a:rPr sz="2000">
                <a:latin typeface="Calibri"/>
                <a:ea typeface="Calibri"/>
              </a:rPr>
              <a:t>the</a:t>
            </a:r>
            <a:r>
              <a:rPr sz="2000" spc="-60">
                <a:latin typeface="Calibri"/>
                <a:ea typeface="Calibri"/>
              </a:rPr>
              <a:t> </a:t>
            </a:r>
            <a:r>
              <a:rPr sz="2000">
                <a:latin typeface="Calibri"/>
                <a:ea typeface="Calibri"/>
              </a:rPr>
              <a:t>Crisis</a:t>
            </a:r>
            <a:r>
              <a:rPr sz="2000" spc="-55">
                <a:latin typeface="Calibri"/>
                <a:ea typeface="Calibri"/>
              </a:rPr>
              <a:t> </a:t>
            </a:r>
            <a:r>
              <a:rPr sz="2000">
                <a:latin typeface="Calibri"/>
                <a:ea typeface="Calibri"/>
              </a:rPr>
              <a:t>Café</a:t>
            </a:r>
            <a:r>
              <a:rPr sz="2000" spc="-50">
                <a:latin typeface="Calibri"/>
                <a:ea typeface="Calibri"/>
              </a:rPr>
              <a:t> </a:t>
            </a:r>
            <a:r>
              <a:rPr sz="2000">
                <a:latin typeface="Calibri"/>
                <a:ea typeface="Calibri"/>
              </a:rPr>
              <a:t>Provision</a:t>
            </a:r>
            <a:r>
              <a:rPr sz="2000" spc="-45">
                <a:latin typeface="Calibri"/>
                <a:ea typeface="Calibri"/>
              </a:rPr>
              <a:t> </a:t>
            </a:r>
            <a:r>
              <a:rPr sz="2000">
                <a:latin typeface="Calibri"/>
                <a:ea typeface="Calibri"/>
              </a:rPr>
              <a:t>(The</a:t>
            </a:r>
            <a:r>
              <a:rPr sz="2000" spc="-105">
                <a:latin typeface="Calibri"/>
                <a:ea typeface="Calibri"/>
              </a:rPr>
              <a:t> </a:t>
            </a:r>
            <a:r>
              <a:rPr sz="2000" spc="-20">
                <a:latin typeface="Calibri"/>
                <a:ea typeface="Calibri"/>
              </a:rPr>
              <a:t>Together</a:t>
            </a:r>
            <a:r>
              <a:rPr sz="2000" spc="-55">
                <a:latin typeface="Calibri"/>
                <a:ea typeface="Calibri"/>
              </a:rPr>
              <a:t> </a:t>
            </a:r>
            <a:r>
              <a:rPr sz="2000">
                <a:latin typeface="Calibri"/>
                <a:ea typeface="Calibri"/>
              </a:rPr>
              <a:t>Café’s)</a:t>
            </a:r>
            <a:r>
              <a:rPr sz="2000" spc="-40">
                <a:latin typeface="Calibri"/>
                <a:ea typeface="Calibri"/>
              </a:rPr>
              <a:t> </a:t>
            </a:r>
            <a:r>
              <a:rPr sz="2000">
                <a:latin typeface="Calibri"/>
                <a:ea typeface="Calibri"/>
              </a:rPr>
              <a:t>provided</a:t>
            </a:r>
            <a:r>
              <a:rPr sz="2000" spc="-40">
                <a:latin typeface="Calibri"/>
                <a:ea typeface="Calibri"/>
              </a:rPr>
              <a:t> </a:t>
            </a:r>
            <a:r>
              <a:rPr sz="2000">
                <a:latin typeface="Calibri"/>
                <a:ea typeface="Calibri"/>
              </a:rPr>
              <a:t>by</a:t>
            </a:r>
            <a:r>
              <a:rPr sz="2000" spc="-60">
                <a:latin typeface="Calibri"/>
                <a:ea typeface="Calibri"/>
              </a:rPr>
              <a:t> </a:t>
            </a:r>
            <a:r>
              <a:rPr sz="2000">
                <a:latin typeface="Calibri"/>
                <a:ea typeface="Calibri"/>
              </a:rPr>
              <a:t>MIND,</a:t>
            </a:r>
            <a:r>
              <a:rPr sz="2000" spc="-85">
                <a:latin typeface="Calibri"/>
                <a:ea typeface="Calibri"/>
              </a:rPr>
              <a:t> </a:t>
            </a:r>
            <a:r>
              <a:rPr sz="2000" spc="-30">
                <a:latin typeface="Calibri"/>
                <a:ea typeface="Calibri"/>
              </a:rPr>
              <a:t>Tower</a:t>
            </a:r>
            <a:r>
              <a:rPr sz="2000" spc="-25">
                <a:latin typeface="Calibri"/>
                <a:ea typeface="Calibri"/>
              </a:rPr>
              <a:t> </a:t>
            </a:r>
            <a:r>
              <a:rPr sz="2000" spc="-10">
                <a:latin typeface="Calibri"/>
                <a:ea typeface="Calibri"/>
              </a:rPr>
              <a:t>Hamlets, </a:t>
            </a:r>
            <a:r>
              <a:rPr sz="2000">
                <a:latin typeface="Calibri"/>
                <a:ea typeface="Calibri"/>
              </a:rPr>
              <a:t>Redbridge</a:t>
            </a:r>
            <a:r>
              <a:rPr sz="2000" spc="-20">
                <a:latin typeface="Calibri"/>
                <a:ea typeface="Calibri"/>
              </a:rPr>
              <a:t> </a:t>
            </a:r>
            <a:r>
              <a:rPr sz="2000">
                <a:latin typeface="Calibri"/>
                <a:ea typeface="Calibri"/>
              </a:rPr>
              <a:t>and</a:t>
            </a:r>
            <a:r>
              <a:rPr sz="2000" spc="-25">
                <a:latin typeface="Calibri"/>
                <a:ea typeface="Calibri"/>
              </a:rPr>
              <a:t> </a:t>
            </a:r>
            <a:r>
              <a:rPr sz="2000">
                <a:latin typeface="Calibri"/>
                <a:ea typeface="Calibri"/>
              </a:rPr>
              <a:t>Newham.</a:t>
            </a:r>
            <a:r>
              <a:rPr sz="2000" spc="20">
                <a:latin typeface="Calibri"/>
                <a:ea typeface="Calibri"/>
              </a:rPr>
              <a:t> </a:t>
            </a:r>
            <a:r>
              <a:rPr sz="2000" spc="-10">
                <a:latin typeface="Calibri"/>
                <a:ea typeface="Calibri"/>
              </a:rPr>
              <a:t>Offering</a:t>
            </a:r>
            <a:r>
              <a:rPr sz="2000" spc="-114">
                <a:latin typeface="Calibri"/>
                <a:ea typeface="Calibri"/>
              </a:rPr>
              <a:t> </a:t>
            </a:r>
            <a:r>
              <a:rPr sz="2000">
                <a:latin typeface="Calibri"/>
                <a:ea typeface="Calibri"/>
              </a:rPr>
              <a:t>Art</a:t>
            </a:r>
            <a:r>
              <a:rPr sz="2000" spc="-55">
                <a:latin typeface="Calibri"/>
                <a:ea typeface="Calibri"/>
              </a:rPr>
              <a:t> </a:t>
            </a:r>
            <a:r>
              <a:rPr sz="2000" spc="-10">
                <a:latin typeface="Calibri"/>
                <a:ea typeface="Calibri"/>
              </a:rPr>
              <a:t>Therapy,</a:t>
            </a:r>
            <a:r>
              <a:rPr sz="2000" spc="-15">
                <a:latin typeface="Calibri"/>
                <a:ea typeface="Calibri"/>
              </a:rPr>
              <a:t> </a:t>
            </a:r>
            <a:r>
              <a:rPr sz="2000">
                <a:latin typeface="Calibri"/>
                <a:ea typeface="Calibri"/>
              </a:rPr>
              <a:t>Group</a:t>
            </a:r>
            <a:r>
              <a:rPr sz="2000" spc="-25">
                <a:latin typeface="Calibri"/>
                <a:ea typeface="Calibri"/>
              </a:rPr>
              <a:t> </a:t>
            </a:r>
            <a:r>
              <a:rPr sz="2000">
                <a:latin typeface="Calibri"/>
                <a:ea typeface="Calibri"/>
              </a:rPr>
              <a:t>and</a:t>
            </a:r>
            <a:r>
              <a:rPr sz="2000" spc="-25">
                <a:latin typeface="Calibri"/>
                <a:ea typeface="Calibri"/>
              </a:rPr>
              <a:t> </a:t>
            </a:r>
            <a:r>
              <a:rPr sz="2000">
                <a:latin typeface="Calibri"/>
                <a:ea typeface="Calibri"/>
              </a:rPr>
              <a:t>One</a:t>
            </a:r>
            <a:r>
              <a:rPr sz="2000" spc="-35">
                <a:latin typeface="Calibri"/>
                <a:ea typeface="Calibri"/>
              </a:rPr>
              <a:t> </a:t>
            </a:r>
            <a:r>
              <a:rPr sz="2000">
                <a:latin typeface="Calibri"/>
                <a:ea typeface="Calibri"/>
              </a:rPr>
              <a:t>to</a:t>
            </a:r>
            <a:r>
              <a:rPr sz="2000" spc="-25">
                <a:latin typeface="Calibri"/>
                <a:ea typeface="Calibri"/>
              </a:rPr>
              <a:t> </a:t>
            </a:r>
            <a:r>
              <a:rPr sz="2000">
                <a:latin typeface="Calibri"/>
                <a:ea typeface="Calibri"/>
              </a:rPr>
              <a:t>One</a:t>
            </a:r>
            <a:r>
              <a:rPr sz="2000" spc="-35">
                <a:latin typeface="Calibri"/>
                <a:ea typeface="Calibri"/>
              </a:rPr>
              <a:t> </a:t>
            </a:r>
            <a:r>
              <a:rPr sz="2000">
                <a:latin typeface="Calibri"/>
                <a:ea typeface="Calibri"/>
              </a:rPr>
              <a:t>Support</a:t>
            </a:r>
            <a:r>
              <a:rPr sz="2000" spc="-25">
                <a:latin typeface="Calibri"/>
                <a:ea typeface="Calibri"/>
              </a:rPr>
              <a:t> </a:t>
            </a:r>
            <a:r>
              <a:rPr sz="2000" spc="-10">
                <a:latin typeface="Calibri"/>
                <a:ea typeface="Calibri"/>
              </a:rPr>
              <a:t>(2024-2028).</a:t>
            </a:r>
            <a:endParaRPr lang="en-US" sz="2000" spc="-10">
              <a:latin typeface="Calibri"/>
              <a:ea typeface="Calibri"/>
            </a:endParaRPr>
          </a:p>
          <a:p>
            <a:pPr marL="16510">
              <a:lnSpc>
                <a:spcPct val="100000"/>
              </a:lnSpc>
              <a:spcBef>
                <a:spcPts val="280"/>
              </a:spcBef>
              <a:buFont typeface="Arial MT"/>
              <a:buChar char="-"/>
            </a:pPr>
            <a:endParaRPr sz="2000" spc="-10">
              <a:latin typeface="Calibri"/>
              <a:ea typeface="Calibri"/>
            </a:endParaRPr>
          </a:p>
          <a:p>
            <a:pPr marL="315595" marR="847090" indent="-287020">
              <a:lnSpc>
                <a:spcPct val="100000"/>
              </a:lnSpc>
              <a:spcBef>
                <a:spcPts val="5"/>
              </a:spcBef>
              <a:buChar char="-"/>
              <a:tabLst>
                <a:tab pos="315595" algn="l"/>
              </a:tabLst>
            </a:pPr>
            <a:r>
              <a:rPr sz="2000">
                <a:latin typeface="Calibri"/>
                <a:ea typeface="Calibri"/>
              </a:rPr>
              <a:t>Commission</a:t>
            </a:r>
            <a:r>
              <a:rPr sz="2000" spc="-50">
                <a:latin typeface="Calibri"/>
                <a:ea typeface="Calibri"/>
              </a:rPr>
              <a:t> </a:t>
            </a:r>
            <a:r>
              <a:rPr sz="2000">
                <a:latin typeface="Calibri"/>
                <a:ea typeface="Calibri"/>
              </a:rPr>
              <a:t>Community</a:t>
            </a:r>
            <a:r>
              <a:rPr sz="2000" spc="-30">
                <a:latin typeface="Calibri"/>
                <a:ea typeface="Calibri"/>
              </a:rPr>
              <a:t> </a:t>
            </a:r>
            <a:r>
              <a:rPr sz="2000">
                <a:latin typeface="Calibri"/>
                <a:ea typeface="Calibri"/>
              </a:rPr>
              <a:t>Connectors</a:t>
            </a:r>
            <a:r>
              <a:rPr sz="2000" spc="-30">
                <a:latin typeface="Calibri"/>
                <a:ea typeface="Calibri"/>
              </a:rPr>
              <a:t> </a:t>
            </a:r>
            <a:r>
              <a:rPr sz="2000">
                <a:latin typeface="Calibri"/>
                <a:ea typeface="Calibri"/>
              </a:rPr>
              <a:t>in</a:t>
            </a:r>
            <a:r>
              <a:rPr sz="2000" spc="-45">
                <a:latin typeface="Calibri"/>
                <a:ea typeface="Calibri"/>
              </a:rPr>
              <a:t> </a:t>
            </a:r>
            <a:r>
              <a:rPr sz="2000">
                <a:latin typeface="Calibri"/>
                <a:ea typeface="Calibri"/>
              </a:rPr>
              <a:t>adult</a:t>
            </a:r>
            <a:r>
              <a:rPr sz="2000" spc="-25">
                <a:latin typeface="Calibri"/>
                <a:ea typeface="Calibri"/>
              </a:rPr>
              <a:t> </a:t>
            </a:r>
            <a:r>
              <a:rPr sz="2000">
                <a:latin typeface="Calibri"/>
                <a:ea typeface="Calibri"/>
              </a:rPr>
              <a:t>mental</a:t>
            </a:r>
            <a:r>
              <a:rPr sz="2000" spc="-35">
                <a:latin typeface="Calibri"/>
                <a:ea typeface="Calibri"/>
              </a:rPr>
              <a:t> </a:t>
            </a:r>
            <a:r>
              <a:rPr sz="2000">
                <a:latin typeface="Calibri"/>
                <a:ea typeface="Calibri"/>
              </a:rPr>
              <a:t>health</a:t>
            </a:r>
            <a:r>
              <a:rPr sz="2000" spc="-30">
                <a:latin typeface="Calibri"/>
                <a:ea typeface="Calibri"/>
              </a:rPr>
              <a:t> </a:t>
            </a:r>
            <a:r>
              <a:rPr sz="2000">
                <a:latin typeface="Calibri"/>
                <a:ea typeface="Calibri"/>
              </a:rPr>
              <a:t>provided</a:t>
            </a:r>
            <a:r>
              <a:rPr sz="2000" spc="-35">
                <a:latin typeface="Calibri"/>
                <a:ea typeface="Calibri"/>
              </a:rPr>
              <a:t> </a:t>
            </a:r>
            <a:r>
              <a:rPr sz="2000">
                <a:latin typeface="Calibri"/>
                <a:ea typeface="Calibri"/>
              </a:rPr>
              <a:t>by;</a:t>
            </a:r>
            <a:r>
              <a:rPr sz="2000" spc="-15">
                <a:latin typeface="Calibri"/>
                <a:ea typeface="Calibri"/>
              </a:rPr>
              <a:t> </a:t>
            </a:r>
            <a:r>
              <a:rPr sz="2000" spc="-10">
                <a:latin typeface="Calibri"/>
                <a:ea typeface="Calibri"/>
              </a:rPr>
              <a:t>MIND,</a:t>
            </a:r>
            <a:r>
              <a:rPr sz="2000" spc="-114">
                <a:latin typeface="Calibri"/>
                <a:ea typeface="Calibri"/>
              </a:rPr>
              <a:t> </a:t>
            </a:r>
            <a:r>
              <a:rPr sz="2000">
                <a:latin typeface="Calibri"/>
                <a:ea typeface="Calibri"/>
              </a:rPr>
              <a:t>Aston</a:t>
            </a:r>
            <a:r>
              <a:rPr sz="2000" spc="-50">
                <a:latin typeface="Calibri"/>
                <a:ea typeface="Calibri"/>
              </a:rPr>
              <a:t> </a:t>
            </a:r>
            <a:r>
              <a:rPr sz="2000">
                <a:latin typeface="Calibri"/>
                <a:ea typeface="Calibri"/>
              </a:rPr>
              <a:t>Mansfield</a:t>
            </a:r>
            <a:r>
              <a:rPr sz="2000" spc="-20">
                <a:latin typeface="Calibri"/>
                <a:ea typeface="Calibri"/>
              </a:rPr>
              <a:t> </a:t>
            </a:r>
            <a:r>
              <a:rPr sz="2000" spc="-25">
                <a:latin typeface="Calibri"/>
                <a:ea typeface="Calibri"/>
              </a:rPr>
              <a:t>and </a:t>
            </a:r>
            <a:r>
              <a:rPr sz="2000">
                <a:latin typeface="Calibri"/>
                <a:ea typeface="Calibri"/>
              </a:rPr>
              <a:t>Community</a:t>
            </a:r>
            <a:r>
              <a:rPr sz="2000" spc="-25">
                <a:latin typeface="Calibri"/>
                <a:ea typeface="Calibri"/>
              </a:rPr>
              <a:t> </a:t>
            </a:r>
            <a:r>
              <a:rPr sz="2000">
                <a:latin typeface="Calibri"/>
                <a:ea typeface="Calibri"/>
              </a:rPr>
              <a:t>Links</a:t>
            </a:r>
            <a:r>
              <a:rPr sz="2000" spc="-30">
                <a:latin typeface="Calibri"/>
                <a:ea typeface="Calibri"/>
              </a:rPr>
              <a:t> </a:t>
            </a:r>
            <a:r>
              <a:rPr sz="2000">
                <a:latin typeface="Calibri"/>
                <a:ea typeface="Calibri"/>
              </a:rPr>
              <a:t>in</a:t>
            </a:r>
            <a:r>
              <a:rPr sz="2000" spc="-45">
                <a:latin typeface="Calibri"/>
                <a:ea typeface="Calibri"/>
              </a:rPr>
              <a:t> </a:t>
            </a:r>
            <a:r>
              <a:rPr sz="2000">
                <a:latin typeface="Calibri"/>
                <a:ea typeface="Calibri"/>
              </a:rPr>
              <a:t>partnership</a:t>
            </a:r>
            <a:r>
              <a:rPr sz="2000" spc="-15">
                <a:latin typeface="Calibri"/>
                <a:ea typeface="Calibri"/>
              </a:rPr>
              <a:t> </a:t>
            </a:r>
            <a:r>
              <a:rPr sz="2000">
                <a:latin typeface="Calibri"/>
                <a:ea typeface="Calibri"/>
              </a:rPr>
              <a:t>with</a:t>
            </a:r>
            <a:r>
              <a:rPr sz="2000" spc="-5">
                <a:latin typeface="Calibri"/>
                <a:ea typeface="Calibri"/>
              </a:rPr>
              <a:t> </a:t>
            </a:r>
            <a:r>
              <a:rPr sz="2000">
                <a:latin typeface="Calibri"/>
                <a:ea typeface="Calibri"/>
              </a:rPr>
              <a:t>ELFT</a:t>
            </a:r>
            <a:r>
              <a:rPr sz="2000" spc="-60">
                <a:latin typeface="Calibri"/>
                <a:ea typeface="Calibri"/>
              </a:rPr>
              <a:t> </a:t>
            </a:r>
            <a:r>
              <a:rPr sz="2000" spc="-10">
                <a:latin typeface="Calibri"/>
                <a:ea typeface="Calibri"/>
              </a:rPr>
              <a:t>(2026).</a:t>
            </a:r>
          </a:p>
          <a:p>
            <a:pPr marL="16510">
              <a:lnSpc>
                <a:spcPct val="100000"/>
              </a:lnSpc>
              <a:spcBef>
                <a:spcPts val="295"/>
              </a:spcBef>
              <a:buFont typeface="Arial MT"/>
              <a:buChar char="-"/>
            </a:pPr>
            <a:endParaRPr sz="2000" spc="-10">
              <a:latin typeface="Calibri"/>
              <a:ea typeface="Calibri"/>
            </a:endParaRPr>
          </a:p>
          <a:p>
            <a:pPr marL="315595" indent="-286385">
              <a:lnSpc>
                <a:spcPct val="100000"/>
              </a:lnSpc>
              <a:buChar char="-"/>
              <a:tabLst>
                <a:tab pos="315595" algn="l"/>
              </a:tabLst>
            </a:pPr>
            <a:r>
              <a:rPr sz="2000">
                <a:latin typeface="Calibri"/>
                <a:ea typeface="Calibri"/>
              </a:rPr>
              <a:t>Parents</a:t>
            </a:r>
            <a:r>
              <a:rPr sz="2000" spc="-30">
                <a:latin typeface="Calibri"/>
                <a:ea typeface="Calibri"/>
              </a:rPr>
              <a:t> </a:t>
            </a:r>
            <a:r>
              <a:rPr sz="2000">
                <a:latin typeface="Calibri"/>
                <a:ea typeface="Calibri"/>
              </a:rPr>
              <a:t>in</a:t>
            </a:r>
            <a:r>
              <a:rPr sz="2000" spc="-20">
                <a:latin typeface="Calibri"/>
                <a:ea typeface="Calibri"/>
              </a:rPr>
              <a:t> </a:t>
            </a:r>
            <a:r>
              <a:rPr sz="2000">
                <a:latin typeface="Calibri"/>
                <a:ea typeface="Calibri"/>
              </a:rPr>
              <a:t>Mind</a:t>
            </a:r>
            <a:r>
              <a:rPr sz="2000" spc="-20">
                <a:latin typeface="Calibri"/>
                <a:ea typeface="Calibri"/>
              </a:rPr>
              <a:t> </a:t>
            </a:r>
            <a:r>
              <a:rPr sz="2000">
                <a:latin typeface="Calibri"/>
                <a:ea typeface="Calibri"/>
              </a:rPr>
              <a:t>(delivered</a:t>
            </a:r>
            <a:r>
              <a:rPr sz="2000" spc="-10">
                <a:latin typeface="Calibri"/>
                <a:ea typeface="Calibri"/>
              </a:rPr>
              <a:t> </a:t>
            </a:r>
            <a:r>
              <a:rPr sz="2000">
                <a:latin typeface="Calibri"/>
                <a:ea typeface="Calibri"/>
              </a:rPr>
              <a:t>by</a:t>
            </a:r>
            <a:r>
              <a:rPr sz="2000" spc="-25">
                <a:latin typeface="Calibri"/>
                <a:ea typeface="Calibri"/>
              </a:rPr>
              <a:t> </a:t>
            </a:r>
            <a:r>
              <a:rPr sz="2000">
                <a:latin typeface="Calibri"/>
                <a:ea typeface="Calibri"/>
              </a:rPr>
              <a:t>NCT)</a:t>
            </a:r>
            <a:r>
              <a:rPr sz="2000" spc="-20">
                <a:latin typeface="Calibri"/>
                <a:ea typeface="Calibri"/>
              </a:rPr>
              <a:t> </a:t>
            </a:r>
            <a:r>
              <a:rPr sz="2000">
                <a:latin typeface="Calibri"/>
                <a:ea typeface="Calibri"/>
              </a:rPr>
              <a:t>-</a:t>
            </a:r>
            <a:r>
              <a:rPr sz="2000" spc="-20">
                <a:latin typeface="Calibri"/>
                <a:ea typeface="Calibri"/>
              </a:rPr>
              <a:t> </a:t>
            </a:r>
            <a:r>
              <a:rPr sz="2000">
                <a:latin typeface="Calibri"/>
                <a:ea typeface="Calibri"/>
              </a:rPr>
              <a:t>Perinatal</a:t>
            </a:r>
            <a:r>
              <a:rPr sz="2000" spc="-15">
                <a:latin typeface="Calibri"/>
                <a:ea typeface="Calibri"/>
              </a:rPr>
              <a:t> </a:t>
            </a:r>
            <a:r>
              <a:rPr sz="2000">
                <a:latin typeface="Calibri"/>
                <a:ea typeface="Calibri"/>
              </a:rPr>
              <a:t>peer</a:t>
            </a:r>
            <a:r>
              <a:rPr sz="2000" spc="-20">
                <a:latin typeface="Calibri"/>
                <a:ea typeface="Calibri"/>
              </a:rPr>
              <a:t> </a:t>
            </a:r>
            <a:r>
              <a:rPr sz="2000">
                <a:latin typeface="Calibri"/>
                <a:ea typeface="Calibri"/>
              </a:rPr>
              <a:t>support</a:t>
            </a:r>
            <a:r>
              <a:rPr sz="2000" spc="-5">
                <a:latin typeface="Calibri"/>
                <a:ea typeface="Calibri"/>
              </a:rPr>
              <a:t> </a:t>
            </a:r>
            <a:r>
              <a:rPr sz="2000">
                <a:latin typeface="Calibri"/>
                <a:ea typeface="Calibri"/>
              </a:rPr>
              <a:t>for</a:t>
            </a:r>
            <a:r>
              <a:rPr sz="2000" spc="-35">
                <a:latin typeface="Calibri"/>
                <a:ea typeface="Calibri"/>
              </a:rPr>
              <a:t> </a:t>
            </a:r>
            <a:r>
              <a:rPr sz="2000">
                <a:latin typeface="Calibri"/>
                <a:ea typeface="Calibri"/>
              </a:rPr>
              <a:t>parents</a:t>
            </a:r>
            <a:r>
              <a:rPr sz="2000" spc="-5">
                <a:latin typeface="Calibri"/>
                <a:ea typeface="Calibri"/>
              </a:rPr>
              <a:t> </a:t>
            </a:r>
            <a:r>
              <a:rPr sz="2000">
                <a:latin typeface="Calibri"/>
                <a:ea typeface="Calibri"/>
              </a:rPr>
              <a:t>and</a:t>
            </a:r>
            <a:r>
              <a:rPr sz="2000" spc="-20">
                <a:latin typeface="Calibri"/>
                <a:ea typeface="Calibri"/>
              </a:rPr>
              <a:t> </a:t>
            </a:r>
            <a:r>
              <a:rPr sz="2000">
                <a:latin typeface="Calibri"/>
                <a:ea typeface="Calibri"/>
              </a:rPr>
              <a:t>dads</a:t>
            </a:r>
            <a:r>
              <a:rPr sz="2000" spc="-20">
                <a:latin typeface="Calibri"/>
                <a:ea typeface="Calibri"/>
              </a:rPr>
              <a:t> </a:t>
            </a:r>
            <a:r>
              <a:rPr sz="2000" spc="-10">
                <a:latin typeface="Calibri"/>
                <a:ea typeface="Calibri"/>
              </a:rPr>
              <a:t>(2024-2025).</a:t>
            </a:r>
          </a:p>
          <a:p>
            <a:pPr marL="16510">
              <a:lnSpc>
                <a:spcPct val="100000"/>
              </a:lnSpc>
              <a:spcBef>
                <a:spcPts val="295"/>
              </a:spcBef>
              <a:buFont typeface="Arial MT"/>
              <a:buChar char="-"/>
            </a:pPr>
            <a:endParaRPr sz="2000" spc="-10">
              <a:latin typeface="Calibri"/>
              <a:ea typeface="Calibri"/>
            </a:endParaRPr>
          </a:p>
          <a:p>
            <a:pPr marL="315595" indent="-286385">
              <a:lnSpc>
                <a:spcPct val="100000"/>
              </a:lnSpc>
              <a:buChar char="-"/>
              <a:tabLst>
                <a:tab pos="315595" algn="l"/>
              </a:tabLst>
            </a:pPr>
            <a:r>
              <a:rPr sz="2000">
                <a:latin typeface="Calibri"/>
                <a:ea typeface="Calibri"/>
              </a:rPr>
              <a:t>ADHD</a:t>
            </a:r>
            <a:r>
              <a:rPr sz="2000" spc="-30">
                <a:latin typeface="Calibri"/>
                <a:ea typeface="Calibri"/>
              </a:rPr>
              <a:t> </a:t>
            </a:r>
            <a:r>
              <a:rPr sz="2000">
                <a:latin typeface="Calibri"/>
                <a:ea typeface="Calibri"/>
              </a:rPr>
              <a:t>peer</a:t>
            </a:r>
            <a:r>
              <a:rPr sz="2000" spc="-35">
                <a:latin typeface="Calibri"/>
                <a:ea typeface="Calibri"/>
              </a:rPr>
              <a:t> </a:t>
            </a:r>
            <a:r>
              <a:rPr sz="2000">
                <a:latin typeface="Calibri"/>
                <a:ea typeface="Calibri"/>
              </a:rPr>
              <a:t>mentoring</a:t>
            </a:r>
            <a:r>
              <a:rPr sz="2000" spc="-15">
                <a:latin typeface="Calibri"/>
                <a:ea typeface="Calibri"/>
              </a:rPr>
              <a:t> </a:t>
            </a:r>
            <a:r>
              <a:rPr sz="2000">
                <a:latin typeface="Calibri"/>
                <a:ea typeface="Calibri"/>
              </a:rPr>
              <a:t>support</a:t>
            </a:r>
            <a:r>
              <a:rPr sz="2000" spc="-25">
                <a:latin typeface="Calibri"/>
                <a:ea typeface="Calibri"/>
              </a:rPr>
              <a:t> </a:t>
            </a:r>
            <a:r>
              <a:rPr sz="2000">
                <a:latin typeface="Calibri"/>
                <a:ea typeface="Calibri"/>
              </a:rPr>
              <a:t>delivered</a:t>
            </a:r>
            <a:r>
              <a:rPr sz="2000" spc="-20">
                <a:latin typeface="Calibri"/>
                <a:ea typeface="Calibri"/>
              </a:rPr>
              <a:t> </a:t>
            </a:r>
            <a:r>
              <a:rPr sz="2000">
                <a:latin typeface="Calibri"/>
                <a:ea typeface="Calibri"/>
              </a:rPr>
              <a:t>by</a:t>
            </a:r>
            <a:r>
              <a:rPr sz="2000" spc="-35">
                <a:latin typeface="Calibri"/>
                <a:ea typeface="Calibri"/>
              </a:rPr>
              <a:t> </a:t>
            </a:r>
            <a:r>
              <a:rPr sz="2000">
                <a:latin typeface="Calibri"/>
                <a:ea typeface="Calibri"/>
              </a:rPr>
              <a:t>WHUF</a:t>
            </a:r>
            <a:r>
              <a:rPr sz="2000" spc="-35">
                <a:latin typeface="Calibri"/>
                <a:ea typeface="Calibri"/>
              </a:rPr>
              <a:t> </a:t>
            </a:r>
            <a:r>
              <a:rPr sz="2000">
                <a:latin typeface="Calibri"/>
                <a:ea typeface="Calibri"/>
              </a:rPr>
              <a:t>and</a:t>
            </a:r>
            <a:r>
              <a:rPr sz="2000" spc="-125">
                <a:latin typeface="Calibri"/>
                <a:ea typeface="Calibri"/>
              </a:rPr>
              <a:t> </a:t>
            </a:r>
            <a:r>
              <a:rPr sz="2000">
                <a:latin typeface="Calibri"/>
                <a:ea typeface="Calibri"/>
              </a:rPr>
              <a:t>Aston</a:t>
            </a:r>
            <a:r>
              <a:rPr sz="2000" spc="-45">
                <a:latin typeface="Calibri"/>
                <a:ea typeface="Calibri"/>
              </a:rPr>
              <a:t> </a:t>
            </a:r>
            <a:r>
              <a:rPr sz="2000">
                <a:latin typeface="Calibri"/>
                <a:ea typeface="Calibri"/>
              </a:rPr>
              <a:t>Mansfield</a:t>
            </a:r>
            <a:r>
              <a:rPr sz="2000" spc="-15">
                <a:latin typeface="Calibri"/>
                <a:ea typeface="Calibri"/>
              </a:rPr>
              <a:t> </a:t>
            </a:r>
            <a:r>
              <a:rPr sz="2000" spc="-10">
                <a:latin typeface="Calibri"/>
                <a:ea typeface="Calibri"/>
              </a:rPr>
              <a:t>(2025).</a:t>
            </a:r>
          </a:p>
          <a:p>
            <a:pPr marL="16510">
              <a:lnSpc>
                <a:spcPct val="100000"/>
              </a:lnSpc>
              <a:spcBef>
                <a:spcPts val="280"/>
              </a:spcBef>
              <a:buFont typeface="Arial MT"/>
              <a:buChar char="-"/>
            </a:pPr>
            <a:endParaRPr sz="2000" spc="-10">
              <a:latin typeface="Calibri"/>
              <a:ea typeface="Calibri"/>
            </a:endParaRPr>
          </a:p>
          <a:p>
            <a:pPr marL="315595" marR="5080" indent="-287020">
              <a:lnSpc>
                <a:spcPct val="100000"/>
              </a:lnSpc>
              <a:spcBef>
                <a:spcPts val="5"/>
              </a:spcBef>
              <a:buChar char="-"/>
              <a:tabLst>
                <a:tab pos="315595" algn="l"/>
              </a:tabLst>
            </a:pPr>
            <a:r>
              <a:rPr sz="2000">
                <a:latin typeface="Calibri"/>
                <a:ea typeface="Calibri"/>
              </a:rPr>
              <a:t>Supported</a:t>
            </a:r>
            <a:r>
              <a:rPr sz="2000" spc="-50">
                <a:latin typeface="Calibri"/>
                <a:ea typeface="Calibri"/>
              </a:rPr>
              <a:t> </a:t>
            </a:r>
            <a:r>
              <a:rPr sz="2000">
                <a:latin typeface="Calibri"/>
                <a:ea typeface="Calibri"/>
              </a:rPr>
              <a:t>Employment</a:t>
            </a:r>
            <a:r>
              <a:rPr sz="2000" spc="-20">
                <a:latin typeface="Calibri"/>
                <a:ea typeface="Calibri"/>
              </a:rPr>
              <a:t> </a:t>
            </a:r>
            <a:r>
              <a:rPr sz="2000">
                <a:latin typeface="Calibri"/>
                <a:ea typeface="Calibri"/>
              </a:rPr>
              <a:t>Programme,</a:t>
            </a:r>
            <a:r>
              <a:rPr sz="2000" spc="-40">
                <a:latin typeface="Calibri"/>
                <a:ea typeface="Calibri"/>
              </a:rPr>
              <a:t> </a:t>
            </a:r>
            <a:r>
              <a:rPr sz="2000">
                <a:latin typeface="Calibri"/>
                <a:ea typeface="Calibri"/>
              </a:rPr>
              <a:t>provided</a:t>
            </a:r>
            <a:r>
              <a:rPr sz="2000" spc="-40">
                <a:latin typeface="Calibri"/>
                <a:ea typeface="Calibri"/>
              </a:rPr>
              <a:t> </a:t>
            </a:r>
            <a:r>
              <a:rPr sz="2000">
                <a:latin typeface="Calibri"/>
                <a:ea typeface="Calibri"/>
              </a:rPr>
              <a:t>by</a:t>
            </a:r>
            <a:r>
              <a:rPr sz="2000" spc="-75">
                <a:latin typeface="Calibri"/>
                <a:ea typeface="Calibri"/>
              </a:rPr>
              <a:t> </a:t>
            </a:r>
            <a:r>
              <a:rPr sz="2000" spc="-10">
                <a:latin typeface="Calibri"/>
                <a:ea typeface="Calibri"/>
              </a:rPr>
              <a:t>Twinnings</a:t>
            </a:r>
            <a:r>
              <a:rPr sz="2000" spc="-20">
                <a:latin typeface="Calibri"/>
                <a:ea typeface="Calibri"/>
              </a:rPr>
              <a:t> </a:t>
            </a:r>
            <a:r>
              <a:rPr sz="2000">
                <a:latin typeface="Calibri"/>
                <a:ea typeface="Calibri"/>
              </a:rPr>
              <a:t>CIC</a:t>
            </a:r>
            <a:r>
              <a:rPr sz="2000" spc="-55">
                <a:latin typeface="Calibri"/>
                <a:ea typeface="Calibri"/>
              </a:rPr>
              <a:t> </a:t>
            </a:r>
            <a:r>
              <a:rPr sz="2000">
                <a:latin typeface="Calibri"/>
                <a:ea typeface="Calibri"/>
              </a:rPr>
              <a:t>in</a:t>
            </a:r>
            <a:r>
              <a:rPr sz="2000" spc="-50">
                <a:latin typeface="Calibri"/>
                <a:ea typeface="Calibri"/>
              </a:rPr>
              <a:t> </a:t>
            </a:r>
            <a:r>
              <a:rPr sz="2000">
                <a:latin typeface="Calibri"/>
                <a:ea typeface="Calibri"/>
              </a:rPr>
              <a:t>Partnership</a:t>
            </a:r>
            <a:r>
              <a:rPr sz="2000" spc="-50">
                <a:latin typeface="Calibri"/>
                <a:ea typeface="Calibri"/>
              </a:rPr>
              <a:t> </a:t>
            </a:r>
            <a:r>
              <a:rPr sz="2000">
                <a:latin typeface="Calibri"/>
                <a:ea typeface="Calibri"/>
              </a:rPr>
              <a:t>with</a:t>
            </a:r>
            <a:r>
              <a:rPr sz="2000" spc="-25">
                <a:latin typeface="Calibri"/>
                <a:ea typeface="Calibri"/>
              </a:rPr>
              <a:t> </a:t>
            </a:r>
            <a:r>
              <a:rPr sz="2000">
                <a:latin typeface="Calibri"/>
                <a:ea typeface="Calibri"/>
              </a:rPr>
              <a:t>Working</a:t>
            </a:r>
            <a:r>
              <a:rPr sz="2000" spc="-50">
                <a:latin typeface="Calibri"/>
                <a:ea typeface="Calibri"/>
              </a:rPr>
              <a:t> </a:t>
            </a:r>
            <a:r>
              <a:rPr sz="2000">
                <a:latin typeface="Calibri"/>
                <a:ea typeface="Calibri"/>
              </a:rPr>
              <a:t>Well</a:t>
            </a:r>
            <a:r>
              <a:rPr sz="2000" spc="-75">
                <a:latin typeface="Calibri"/>
                <a:ea typeface="Calibri"/>
              </a:rPr>
              <a:t> </a:t>
            </a:r>
            <a:r>
              <a:rPr sz="2000">
                <a:latin typeface="Calibri"/>
                <a:ea typeface="Calibri"/>
              </a:rPr>
              <a:t>Trust</a:t>
            </a:r>
            <a:r>
              <a:rPr sz="2000" spc="-60">
                <a:latin typeface="Calibri"/>
                <a:ea typeface="Calibri"/>
              </a:rPr>
              <a:t> </a:t>
            </a:r>
            <a:r>
              <a:rPr sz="2000" spc="-20">
                <a:latin typeface="Calibri"/>
                <a:ea typeface="Calibri"/>
              </a:rPr>
              <a:t>from </a:t>
            </a:r>
            <a:r>
              <a:rPr sz="2000">
                <a:latin typeface="Calibri"/>
                <a:ea typeface="Calibri"/>
              </a:rPr>
              <a:t>July</a:t>
            </a:r>
            <a:r>
              <a:rPr sz="2000" spc="-15">
                <a:latin typeface="Calibri"/>
                <a:ea typeface="Calibri"/>
              </a:rPr>
              <a:t> </a:t>
            </a:r>
            <a:r>
              <a:rPr sz="2000">
                <a:latin typeface="Calibri"/>
                <a:ea typeface="Calibri"/>
              </a:rPr>
              <a:t>2024</a:t>
            </a:r>
            <a:r>
              <a:rPr sz="2000" spc="-5">
                <a:latin typeface="Calibri"/>
                <a:ea typeface="Calibri"/>
              </a:rPr>
              <a:t> </a:t>
            </a:r>
            <a:r>
              <a:rPr sz="2000">
                <a:latin typeface="Calibri"/>
                <a:ea typeface="Calibri"/>
              </a:rPr>
              <a:t>-</a:t>
            </a:r>
            <a:r>
              <a:rPr sz="2000" spc="-15">
                <a:latin typeface="Calibri"/>
                <a:ea typeface="Calibri"/>
              </a:rPr>
              <a:t> </a:t>
            </a:r>
            <a:r>
              <a:rPr sz="2000" spc="-10">
                <a:latin typeface="Calibri"/>
                <a:ea typeface="Calibri"/>
              </a:rPr>
              <a:t>2028.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t>Additional</a:t>
            </a:r>
            <a:r>
              <a:rPr spc="-125"/>
              <a:t> </a:t>
            </a:r>
            <a:r>
              <a:t>Mental</a:t>
            </a:r>
            <a:r>
              <a:rPr spc="-120"/>
              <a:t> </a:t>
            </a:r>
            <a:r>
              <a:t>Health</a:t>
            </a:r>
            <a:r>
              <a:rPr spc="-260"/>
              <a:t> </a:t>
            </a:r>
            <a:r>
              <a:rPr spc="-10"/>
              <a:t>Activity</a:t>
            </a:r>
          </a:p>
        </p:txBody>
      </p:sp>
      <p:sp>
        <p:nvSpPr>
          <p:cNvPr id="3" name="object 3"/>
          <p:cNvSpPr txBox="1"/>
          <p:nvPr/>
        </p:nvSpPr>
        <p:spPr>
          <a:xfrm>
            <a:off x="473804" y="968281"/>
            <a:ext cx="10617835" cy="4534575"/>
          </a:xfrm>
          <a:prstGeom prst="rect">
            <a:avLst/>
          </a:prstGeom>
        </p:spPr>
        <p:txBody>
          <a:bodyPr vert="horz" wrap="square" lIns="0" tIns="12700" rIns="0" bIns="0" rtlCol="0" anchor="t">
            <a:spAutoFit/>
          </a:bodyPr>
          <a:lstStyle/>
          <a:p>
            <a:pPr marL="12700">
              <a:lnSpc>
                <a:spcPct val="100000"/>
              </a:lnSpc>
              <a:spcBef>
                <a:spcPts val="100"/>
              </a:spcBef>
            </a:pPr>
            <a:r>
              <a:rPr sz="1800">
                <a:latin typeface="Calibri"/>
                <a:ea typeface="Calibri"/>
                <a:cs typeface="Arial MT"/>
              </a:rPr>
              <a:t>In</a:t>
            </a:r>
            <a:r>
              <a:rPr sz="1800" spc="-135">
                <a:latin typeface="Calibri"/>
                <a:ea typeface="Calibri"/>
                <a:cs typeface="Arial MT"/>
              </a:rPr>
              <a:t> </a:t>
            </a:r>
            <a:r>
              <a:rPr sz="1800">
                <a:latin typeface="Calibri"/>
                <a:ea typeface="Calibri"/>
                <a:cs typeface="Arial MT"/>
              </a:rPr>
              <a:t>addition</a:t>
            </a:r>
            <a:r>
              <a:rPr sz="1800" spc="-114">
                <a:latin typeface="Calibri"/>
                <a:ea typeface="Calibri"/>
                <a:cs typeface="Arial MT"/>
              </a:rPr>
              <a:t> </a:t>
            </a:r>
            <a:r>
              <a:rPr sz="1800">
                <a:latin typeface="Calibri"/>
                <a:ea typeface="Calibri"/>
                <a:cs typeface="Arial MT"/>
              </a:rPr>
              <a:t>to</a:t>
            </a:r>
            <a:r>
              <a:rPr sz="1800" spc="-125">
                <a:latin typeface="Calibri"/>
                <a:ea typeface="Calibri"/>
                <a:cs typeface="Arial MT"/>
              </a:rPr>
              <a:t> </a:t>
            </a:r>
            <a:r>
              <a:rPr sz="1800">
                <a:latin typeface="Calibri"/>
                <a:ea typeface="Calibri"/>
                <a:cs typeface="Arial MT"/>
              </a:rPr>
              <a:t>commissioned</a:t>
            </a:r>
            <a:r>
              <a:rPr sz="1800" spc="-70">
                <a:latin typeface="Calibri"/>
                <a:ea typeface="Calibri"/>
                <a:cs typeface="Arial MT"/>
              </a:rPr>
              <a:t> </a:t>
            </a:r>
            <a:r>
              <a:rPr sz="1800">
                <a:latin typeface="Calibri"/>
                <a:ea typeface="Calibri"/>
                <a:cs typeface="Arial MT"/>
              </a:rPr>
              <a:t>services,</a:t>
            </a:r>
            <a:r>
              <a:rPr sz="1800" spc="-125">
                <a:latin typeface="Calibri"/>
                <a:ea typeface="Calibri"/>
                <a:cs typeface="Arial MT"/>
              </a:rPr>
              <a:t> </a:t>
            </a:r>
            <a:r>
              <a:rPr sz="1800">
                <a:latin typeface="Calibri"/>
                <a:ea typeface="Calibri"/>
                <a:cs typeface="Arial MT"/>
              </a:rPr>
              <a:t>adults</a:t>
            </a:r>
            <a:r>
              <a:rPr sz="1800" spc="-95">
                <a:latin typeface="Calibri"/>
                <a:ea typeface="Calibri"/>
                <a:cs typeface="Arial MT"/>
              </a:rPr>
              <a:t> </a:t>
            </a:r>
            <a:r>
              <a:rPr sz="1800">
                <a:latin typeface="Calibri"/>
                <a:ea typeface="Calibri"/>
                <a:cs typeface="Arial MT"/>
              </a:rPr>
              <a:t>and</a:t>
            </a:r>
            <a:r>
              <a:rPr sz="1800" spc="-85">
                <a:latin typeface="Calibri"/>
                <a:ea typeface="Calibri"/>
                <a:cs typeface="Arial MT"/>
              </a:rPr>
              <a:t> </a:t>
            </a:r>
            <a:r>
              <a:rPr sz="1800">
                <a:latin typeface="Calibri"/>
                <a:ea typeface="Calibri"/>
                <a:cs typeface="Arial MT"/>
              </a:rPr>
              <a:t>health</a:t>
            </a:r>
            <a:r>
              <a:rPr sz="1800" spc="-75">
                <a:latin typeface="Calibri"/>
                <a:ea typeface="Calibri"/>
                <a:cs typeface="Arial MT"/>
              </a:rPr>
              <a:t> </a:t>
            </a:r>
            <a:r>
              <a:rPr sz="1800">
                <a:latin typeface="Calibri"/>
                <a:ea typeface="Calibri"/>
                <a:cs typeface="Arial MT"/>
              </a:rPr>
              <a:t>are</a:t>
            </a:r>
            <a:r>
              <a:rPr sz="1800" spc="-114">
                <a:latin typeface="Calibri"/>
                <a:ea typeface="Calibri"/>
                <a:cs typeface="Arial MT"/>
              </a:rPr>
              <a:t> </a:t>
            </a:r>
            <a:r>
              <a:rPr sz="1800">
                <a:latin typeface="Calibri"/>
                <a:ea typeface="Calibri"/>
                <a:cs typeface="Arial MT"/>
              </a:rPr>
              <a:t>leading</a:t>
            </a:r>
            <a:r>
              <a:rPr sz="1800" spc="-60">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a:latin typeface="Calibri"/>
                <a:ea typeface="Calibri"/>
                <a:cs typeface="Arial MT"/>
              </a:rPr>
              <a:t>following</a:t>
            </a:r>
            <a:r>
              <a:rPr sz="1800" spc="-30">
                <a:latin typeface="Calibri"/>
                <a:ea typeface="Calibri"/>
                <a:cs typeface="Arial MT"/>
              </a:rPr>
              <a:t> </a:t>
            </a:r>
            <a:r>
              <a:rPr sz="1800">
                <a:latin typeface="Calibri"/>
                <a:ea typeface="Calibri"/>
                <a:cs typeface="Arial MT"/>
              </a:rPr>
              <a:t>areas</a:t>
            </a:r>
            <a:r>
              <a:rPr sz="1800" spc="-95">
                <a:latin typeface="Calibri"/>
                <a:ea typeface="Calibri"/>
                <a:cs typeface="Arial MT"/>
              </a:rPr>
              <a:t> </a:t>
            </a:r>
            <a:r>
              <a:rPr sz="1800">
                <a:latin typeface="Calibri"/>
                <a:ea typeface="Calibri"/>
                <a:cs typeface="Arial MT"/>
              </a:rPr>
              <a:t>of</a:t>
            </a:r>
            <a:r>
              <a:rPr sz="1800" spc="-95">
                <a:latin typeface="Calibri"/>
                <a:ea typeface="Calibri"/>
                <a:cs typeface="Arial MT"/>
              </a:rPr>
              <a:t> </a:t>
            </a:r>
            <a:r>
              <a:rPr sz="1800" spc="-10">
                <a:latin typeface="Calibri"/>
                <a:ea typeface="Calibri"/>
                <a:cs typeface="Arial MT"/>
              </a:rPr>
              <a:t>activity:</a:t>
            </a:r>
            <a:endParaRPr sz="1800">
              <a:latin typeface="Calibri"/>
              <a:ea typeface="Calibri"/>
              <a:cs typeface="Arial MT"/>
            </a:endParaRPr>
          </a:p>
          <a:p>
            <a:pPr>
              <a:lnSpc>
                <a:spcPct val="100000"/>
              </a:lnSpc>
              <a:spcBef>
                <a:spcPts val="185"/>
              </a:spcBef>
            </a:pPr>
            <a:endParaRPr sz="1800">
              <a:latin typeface="Calibri"/>
              <a:ea typeface="Calibri"/>
              <a:cs typeface="Arial MT"/>
            </a:endParaRPr>
          </a:p>
          <a:p>
            <a:pPr marL="469265" indent="-456565">
              <a:lnSpc>
                <a:spcPct val="100000"/>
              </a:lnSpc>
              <a:spcBef>
                <a:spcPts val="5"/>
              </a:spcBef>
              <a:buChar char="•"/>
              <a:tabLst>
                <a:tab pos="469265" algn="l"/>
              </a:tabLst>
            </a:pPr>
            <a:r>
              <a:rPr sz="1800" spc="-10">
                <a:latin typeface="Calibri"/>
                <a:ea typeface="Calibri"/>
                <a:cs typeface="Arial MT"/>
                <a:hlinkClick r:id="rId2"/>
              </a:rPr>
              <a:t>Suicide</a:t>
            </a:r>
            <a:r>
              <a:rPr sz="1800" spc="-95">
                <a:latin typeface="Calibri"/>
                <a:ea typeface="Calibri"/>
                <a:cs typeface="Arial MT"/>
                <a:hlinkClick r:id="rId2"/>
              </a:rPr>
              <a:t> </a:t>
            </a:r>
            <a:r>
              <a:rPr sz="1800">
                <a:latin typeface="Calibri"/>
                <a:ea typeface="Calibri"/>
                <a:cs typeface="Arial MT"/>
                <a:hlinkClick r:id="rId2"/>
              </a:rPr>
              <a:t>prevention</a:t>
            </a:r>
            <a:r>
              <a:rPr sz="1800" spc="-65">
                <a:latin typeface="Calibri"/>
                <a:ea typeface="Calibri"/>
                <a:cs typeface="Arial MT"/>
                <a:hlinkClick r:id="rId2"/>
              </a:rPr>
              <a:t> </a:t>
            </a:r>
            <a:r>
              <a:rPr sz="1800" spc="-10">
                <a:latin typeface="Calibri"/>
                <a:ea typeface="Calibri"/>
                <a:cs typeface="Arial MT"/>
                <a:hlinkClick r:id="rId2"/>
              </a:rPr>
              <a:t>strategy</a:t>
            </a:r>
            <a:r>
              <a:rPr sz="1800" spc="-100">
                <a:latin typeface="Calibri"/>
                <a:ea typeface="Calibri"/>
                <a:cs typeface="Arial MT"/>
              </a:rPr>
              <a:t> </a:t>
            </a:r>
            <a:r>
              <a:rPr sz="1800">
                <a:latin typeface="Calibri"/>
                <a:ea typeface="Calibri"/>
                <a:cs typeface="Arial MT"/>
              </a:rPr>
              <a:t>and</a:t>
            </a:r>
            <a:r>
              <a:rPr sz="1800" spc="-75">
                <a:latin typeface="Calibri"/>
                <a:ea typeface="Calibri"/>
                <a:cs typeface="Arial MT"/>
              </a:rPr>
              <a:t> </a:t>
            </a:r>
            <a:r>
              <a:rPr sz="1800">
                <a:latin typeface="Calibri"/>
                <a:ea typeface="Calibri"/>
                <a:cs typeface="Arial MT"/>
              </a:rPr>
              <a:t>action</a:t>
            </a:r>
            <a:r>
              <a:rPr sz="1800" spc="-95">
                <a:latin typeface="Calibri"/>
                <a:ea typeface="Calibri"/>
                <a:cs typeface="Arial MT"/>
              </a:rPr>
              <a:t> </a:t>
            </a:r>
            <a:r>
              <a:rPr sz="1800" spc="-20">
                <a:latin typeface="Calibri"/>
                <a:ea typeface="Calibri"/>
                <a:cs typeface="Arial MT"/>
              </a:rPr>
              <a:t>plan</a:t>
            </a:r>
            <a:endParaRPr sz="1800">
              <a:latin typeface="Calibri"/>
              <a:ea typeface="Calibri"/>
              <a:cs typeface="Arial MT"/>
            </a:endParaRPr>
          </a:p>
          <a:p>
            <a:pPr>
              <a:lnSpc>
                <a:spcPct val="100000"/>
              </a:lnSpc>
              <a:spcBef>
                <a:spcPts val="85"/>
              </a:spcBef>
              <a:buFont typeface="Arial MT"/>
              <a:buChar char="•"/>
            </a:pPr>
            <a:endParaRPr sz="1800">
              <a:latin typeface="Calibri"/>
              <a:ea typeface="Calibri"/>
              <a:cs typeface="Arial MT"/>
            </a:endParaRPr>
          </a:p>
          <a:p>
            <a:pPr marL="469265" indent="-456565">
              <a:lnSpc>
                <a:spcPct val="100000"/>
              </a:lnSpc>
              <a:spcBef>
                <a:spcPts val="5"/>
              </a:spcBef>
              <a:buChar char="•"/>
              <a:tabLst>
                <a:tab pos="469265" algn="l"/>
              </a:tabLst>
            </a:pPr>
            <a:r>
              <a:rPr sz="1800">
                <a:latin typeface="Calibri"/>
                <a:ea typeface="Calibri"/>
                <a:cs typeface="Arial MT"/>
              </a:rPr>
              <a:t>Coordinating</a:t>
            </a:r>
            <a:r>
              <a:rPr sz="1800" spc="-125">
                <a:latin typeface="Calibri"/>
                <a:ea typeface="Calibri"/>
                <a:cs typeface="Arial MT"/>
              </a:rPr>
              <a:t> </a:t>
            </a:r>
            <a:r>
              <a:rPr sz="1800">
                <a:latin typeface="Calibri"/>
                <a:ea typeface="Calibri"/>
                <a:cs typeface="Arial MT"/>
              </a:rPr>
              <a:t>a</a:t>
            </a:r>
            <a:r>
              <a:rPr sz="1800" spc="-125">
                <a:latin typeface="Calibri"/>
                <a:ea typeface="Calibri"/>
                <a:cs typeface="Arial MT"/>
              </a:rPr>
              <a:t> </a:t>
            </a:r>
            <a:r>
              <a:rPr sz="1800">
                <a:latin typeface="Calibri"/>
                <a:ea typeface="Calibri"/>
                <a:cs typeface="Arial MT"/>
              </a:rPr>
              <a:t>Newham</a:t>
            </a:r>
            <a:r>
              <a:rPr sz="1800" spc="-75">
                <a:latin typeface="Calibri"/>
                <a:ea typeface="Calibri"/>
                <a:cs typeface="Arial MT"/>
              </a:rPr>
              <a:t> </a:t>
            </a:r>
            <a:r>
              <a:rPr sz="1800">
                <a:latin typeface="Calibri"/>
                <a:ea typeface="Calibri"/>
                <a:cs typeface="Arial MT"/>
              </a:rPr>
              <a:t>mental</a:t>
            </a:r>
            <a:r>
              <a:rPr sz="1800" spc="-125">
                <a:latin typeface="Calibri"/>
                <a:ea typeface="Calibri"/>
                <a:cs typeface="Arial MT"/>
              </a:rPr>
              <a:t> </a:t>
            </a:r>
            <a:r>
              <a:rPr sz="1800">
                <a:latin typeface="Calibri"/>
                <a:ea typeface="Calibri"/>
                <a:cs typeface="Arial MT"/>
              </a:rPr>
              <a:t>health</a:t>
            </a:r>
            <a:r>
              <a:rPr sz="1800" spc="-125">
                <a:latin typeface="Calibri"/>
                <a:ea typeface="Calibri"/>
                <a:cs typeface="Arial MT"/>
              </a:rPr>
              <a:t> </a:t>
            </a:r>
            <a:r>
              <a:rPr sz="1800">
                <a:latin typeface="Calibri"/>
                <a:ea typeface="Calibri"/>
                <a:cs typeface="Arial MT"/>
              </a:rPr>
              <a:t>action</a:t>
            </a:r>
            <a:r>
              <a:rPr sz="1800" spc="-125">
                <a:latin typeface="Calibri"/>
                <a:ea typeface="Calibri"/>
                <a:cs typeface="Arial MT"/>
              </a:rPr>
              <a:t> </a:t>
            </a:r>
            <a:r>
              <a:rPr sz="1800" spc="-20">
                <a:latin typeface="Calibri"/>
                <a:ea typeface="Calibri"/>
                <a:cs typeface="Arial MT"/>
              </a:rPr>
              <a:t>plan</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265" indent="-456565">
              <a:lnSpc>
                <a:spcPct val="100000"/>
              </a:lnSpc>
              <a:buChar char="•"/>
              <a:tabLst>
                <a:tab pos="469265" algn="l"/>
              </a:tabLst>
            </a:pPr>
            <a:r>
              <a:rPr sz="1800">
                <a:latin typeface="Calibri"/>
                <a:ea typeface="Calibri"/>
                <a:cs typeface="Arial MT"/>
              </a:rPr>
              <a:t>Signed</a:t>
            </a:r>
            <a:r>
              <a:rPr sz="1800" spc="-90">
                <a:latin typeface="Calibri"/>
                <a:ea typeface="Calibri"/>
                <a:cs typeface="Arial MT"/>
              </a:rPr>
              <a:t> </a:t>
            </a:r>
            <a:r>
              <a:rPr sz="1800">
                <a:latin typeface="Calibri"/>
                <a:ea typeface="Calibri"/>
                <a:cs typeface="Arial MT"/>
              </a:rPr>
              <a:t>up</a:t>
            </a:r>
            <a:r>
              <a:rPr sz="1800" spc="-90">
                <a:latin typeface="Calibri"/>
                <a:ea typeface="Calibri"/>
                <a:cs typeface="Arial MT"/>
              </a:rPr>
              <a:t> </a:t>
            </a:r>
            <a:r>
              <a:rPr sz="1800">
                <a:latin typeface="Calibri"/>
                <a:ea typeface="Calibri"/>
                <a:cs typeface="Arial MT"/>
              </a:rPr>
              <a:t>to</a:t>
            </a:r>
            <a:r>
              <a:rPr sz="1800" spc="-105">
                <a:latin typeface="Calibri"/>
                <a:ea typeface="Calibri"/>
                <a:cs typeface="Arial MT"/>
              </a:rPr>
              <a:t> </a:t>
            </a:r>
            <a:r>
              <a:rPr sz="1800">
                <a:latin typeface="Calibri"/>
                <a:ea typeface="Calibri"/>
                <a:cs typeface="Arial MT"/>
              </a:rPr>
              <a:t>the</a:t>
            </a:r>
            <a:r>
              <a:rPr sz="1800" spc="-105">
                <a:latin typeface="Calibri"/>
                <a:ea typeface="Calibri"/>
                <a:cs typeface="Arial MT"/>
              </a:rPr>
              <a:t> </a:t>
            </a:r>
            <a:r>
              <a:rPr sz="1800">
                <a:latin typeface="Calibri"/>
                <a:ea typeface="Calibri"/>
                <a:cs typeface="Arial MT"/>
                <a:hlinkClick r:id="rId3"/>
              </a:rPr>
              <a:t>National</a:t>
            </a:r>
            <a:r>
              <a:rPr sz="1800" spc="-60">
                <a:latin typeface="Calibri"/>
                <a:ea typeface="Calibri"/>
                <a:cs typeface="Arial MT"/>
                <a:hlinkClick r:id="rId3"/>
              </a:rPr>
              <a:t> </a:t>
            </a:r>
            <a:r>
              <a:rPr sz="1800" spc="-10">
                <a:latin typeface="Calibri"/>
                <a:ea typeface="Calibri"/>
                <a:cs typeface="Arial MT"/>
                <a:hlinkClick r:id="rId3"/>
              </a:rPr>
              <a:t>Prevention</a:t>
            </a:r>
            <a:r>
              <a:rPr sz="1800" spc="-95">
                <a:latin typeface="Calibri"/>
                <a:ea typeface="Calibri"/>
                <a:cs typeface="Arial MT"/>
                <a:hlinkClick r:id="rId3"/>
              </a:rPr>
              <a:t> </a:t>
            </a:r>
            <a:r>
              <a:rPr sz="1800">
                <a:latin typeface="Calibri"/>
                <a:ea typeface="Calibri"/>
                <a:cs typeface="Arial MT"/>
                <a:hlinkClick r:id="rId3"/>
              </a:rPr>
              <a:t>Concordat</a:t>
            </a:r>
            <a:r>
              <a:rPr sz="1800" spc="-60">
                <a:latin typeface="Calibri"/>
                <a:ea typeface="Calibri"/>
                <a:cs typeface="Arial MT"/>
                <a:hlinkClick r:id="rId3"/>
              </a:rPr>
              <a:t> </a:t>
            </a:r>
            <a:r>
              <a:rPr sz="1800">
                <a:latin typeface="Calibri"/>
                <a:ea typeface="Calibri"/>
                <a:cs typeface="Arial MT"/>
                <a:hlinkClick r:id="rId3"/>
              </a:rPr>
              <a:t>for</a:t>
            </a:r>
            <a:r>
              <a:rPr sz="1800" spc="-85">
                <a:latin typeface="Calibri"/>
                <a:ea typeface="Calibri"/>
                <a:cs typeface="Arial MT"/>
                <a:hlinkClick r:id="rId3"/>
              </a:rPr>
              <a:t> </a:t>
            </a:r>
            <a:r>
              <a:rPr sz="1800">
                <a:latin typeface="Calibri"/>
                <a:ea typeface="Calibri"/>
                <a:cs typeface="Arial MT"/>
                <a:hlinkClick r:id="rId3"/>
              </a:rPr>
              <a:t>Better</a:t>
            </a:r>
            <a:r>
              <a:rPr sz="1800" spc="-125">
                <a:latin typeface="Calibri"/>
                <a:ea typeface="Calibri"/>
                <a:cs typeface="Arial MT"/>
                <a:hlinkClick r:id="rId3"/>
              </a:rPr>
              <a:t> </a:t>
            </a:r>
            <a:r>
              <a:rPr sz="1800">
                <a:latin typeface="Calibri"/>
                <a:ea typeface="Calibri"/>
                <a:cs typeface="Arial MT"/>
                <a:hlinkClick r:id="rId3"/>
              </a:rPr>
              <a:t>Mental</a:t>
            </a:r>
            <a:r>
              <a:rPr sz="1800" spc="-95">
                <a:latin typeface="Calibri"/>
                <a:ea typeface="Calibri"/>
                <a:cs typeface="Arial MT"/>
                <a:hlinkClick r:id="rId3"/>
              </a:rPr>
              <a:t> </a:t>
            </a:r>
            <a:r>
              <a:rPr sz="1800" spc="-10">
                <a:latin typeface="Calibri"/>
                <a:ea typeface="Calibri"/>
                <a:cs typeface="Arial MT"/>
                <a:hlinkClick r:id="rId3"/>
              </a:rPr>
              <a:t>Health</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900" marR="8255" indent="-457200">
              <a:lnSpc>
                <a:spcPct val="100000"/>
              </a:lnSpc>
              <a:buChar char="•"/>
              <a:tabLst>
                <a:tab pos="469900" algn="l"/>
              </a:tabLst>
            </a:pPr>
            <a:r>
              <a:rPr sz="1800" spc="-20">
                <a:latin typeface="Calibri"/>
                <a:ea typeface="Calibri"/>
                <a:cs typeface="Arial MT"/>
              </a:rPr>
              <a:t>Strengthening</a:t>
            </a:r>
            <a:r>
              <a:rPr sz="1800" spc="-105">
                <a:latin typeface="Calibri"/>
                <a:ea typeface="Calibri"/>
                <a:cs typeface="Arial MT"/>
              </a:rPr>
              <a:t> </a:t>
            </a:r>
            <a:r>
              <a:rPr sz="1800" spc="-10">
                <a:latin typeface="Calibri"/>
                <a:ea typeface="Calibri"/>
                <a:cs typeface="Arial MT"/>
              </a:rPr>
              <a:t>partnership</a:t>
            </a:r>
            <a:r>
              <a:rPr sz="1800" spc="-110">
                <a:latin typeface="Calibri"/>
                <a:ea typeface="Calibri"/>
                <a:cs typeface="Arial MT"/>
              </a:rPr>
              <a:t> </a:t>
            </a:r>
            <a:r>
              <a:rPr sz="1800">
                <a:latin typeface="Calibri"/>
                <a:ea typeface="Calibri"/>
                <a:cs typeface="Arial MT"/>
              </a:rPr>
              <a:t>working</a:t>
            </a:r>
            <a:r>
              <a:rPr sz="1800" spc="-85">
                <a:latin typeface="Calibri"/>
                <a:ea typeface="Calibri"/>
                <a:cs typeface="Arial MT"/>
              </a:rPr>
              <a:t> </a:t>
            </a:r>
            <a:r>
              <a:rPr sz="1800">
                <a:latin typeface="Calibri"/>
                <a:ea typeface="Calibri"/>
                <a:cs typeface="Arial MT"/>
              </a:rPr>
              <a:t>with</a:t>
            </a:r>
            <a:r>
              <a:rPr sz="1800" spc="-100">
                <a:latin typeface="Calibri"/>
                <a:ea typeface="Calibri"/>
                <a:cs typeface="Arial MT"/>
              </a:rPr>
              <a:t> </a:t>
            </a:r>
            <a:r>
              <a:rPr sz="1800" spc="-10">
                <a:latin typeface="Calibri"/>
                <a:ea typeface="Calibri"/>
                <a:cs typeface="Arial MT"/>
              </a:rPr>
              <a:t>Newham’s</a:t>
            </a:r>
            <a:r>
              <a:rPr sz="1800" spc="-5">
                <a:latin typeface="Calibri"/>
                <a:ea typeface="Calibri"/>
                <a:cs typeface="Arial MT"/>
              </a:rPr>
              <a:t> </a:t>
            </a:r>
            <a:r>
              <a:rPr sz="1800">
                <a:latin typeface="Calibri"/>
                <a:ea typeface="Calibri"/>
                <a:cs typeface="Arial MT"/>
              </a:rPr>
              <a:t>voluntary</a:t>
            </a:r>
            <a:r>
              <a:rPr sz="1800" spc="-125">
                <a:latin typeface="Calibri"/>
                <a:ea typeface="Calibri"/>
                <a:cs typeface="Arial MT"/>
              </a:rPr>
              <a:t> </a:t>
            </a:r>
            <a:r>
              <a:rPr sz="1800">
                <a:latin typeface="Calibri"/>
                <a:ea typeface="Calibri"/>
                <a:cs typeface="Arial MT"/>
              </a:rPr>
              <a:t>community</a:t>
            </a:r>
            <a:r>
              <a:rPr sz="1800" spc="-100">
                <a:latin typeface="Calibri"/>
                <a:ea typeface="Calibri"/>
                <a:cs typeface="Arial MT"/>
              </a:rPr>
              <a:t> </a:t>
            </a:r>
            <a:r>
              <a:rPr sz="1800">
                <a:latin typeface="Calibri"/>
                <a:ea typeface="Calibri"/>
                <a:cs typeface="Arial MT"/>
              </a:rPr>
              <a:t>and</a:t>
            </a:r>
            <a:r>
              <a:rPr sz="1800" spc="-125">
                <a:latin typeface="Calibri"/>
                <a:ea typeface="Calibri"/>
                <a:cs typeface="Arial MT"/>
              </a:rPr>
              <a:t> </a:t>
            </a:r>
            <a:r>
              <a:rPr sz="1800">
                <a:latin typeface="Calibri"/>
                <a:ea typeface="Calibri"/>
                <a:cs typeface="Arial MT"/>
              </a:rPr>
              <a:t>faith</a:t>
            </a:r>
            <a:r>
              <a:rPr sz="1800" spc="-120">
                <a:latin typeface="Calibri"/>
                <a:ea typeface="Calibri"/>
                <a:cs typeface="Arial MT"/>
              </a:rPr>
              <a:t> </a:t>
            </a:r>
            <a:r>
              <a:rPr sz="1800">
                <a:latin typeface="Calibri"/>
                <a:ea typeface="Calibri"/>
                <a:cs typeface="Arial MT"/>
              </a:rPr>
              <a:t>sector</a:t>
            </a:r>
            <a:r>
              <a:rPr sz="1800" spc="-50">
                <a:latin typeface="Calibri"/>
                <a:ea typeface="Calibri"/>
                <a:cs typeface="Arial MT"/>
              </a:rPr>
              <a:t> </a:t>
            </a:r>
            <a:r>
              <a:rPr sz="1800" spc="-10" err="1">
                <a:latin typeface="Calibri"/>
                <a:ea typeface="Calibri"/>
                <a:cs typeface="Arial MT"/>
              </a:rPr>
              <a:t>organisations</a:t>
            </a:r>
            <a:r>
              <a:rPr sz="1800" spc="-10">
                <a:latin typeface="Calibri"/>
                <a:ea typeface="Calibri"/>
                <a:cs typeface="Arial MT"/>
              </a:rPr>
              <a:t> </a:t>
            </a:r>
            <a:r>
              <a:rPr sz="1800">
                <a:latin typeface="Calibri"/>
                <a:ea typeface="Calibri"/>
                <a:cs typeface="Arial MT"/>
              </a:rPr>
              <a:t>through</a:t>
            </a:r>
            <a:r>
              <a:rPr sz="1800" spc="-70">
                <a:latin typeface="Calibri"/>
                <a:ea typeface="Calibri"/>
                <a:cs typeface="Arial MT"/>
              </a:rPr>
              <a:t> </a:t>
            </a:r>
            <a:r>
              <a:rPr sz="1800">
                <a:latin typeface="Calibri"/>
                <a:ea typeface="Calibri"/>
                <a:cs typeface="Arial MT"/>
              </a:rPr>
              <a:t>the</a:t>
            </a:r>
            <a:r>
              <a:rPr sz="1800" spc="-80">
                <a:latin typeface="Calibri"/>
                <a:ea typeface="Calibri"/>
                <a:cs typeface="Arial MT"/>
              </a:rPr>
              <a:t> </a:t>
            </a:r>
            <a:r>
              <a:rPr sz="1800">
                <a:latin typeface="Calibri"/>
                <a:ea typeface="Calibri"/>
                <a:cs typeface="Arial MT"/>
                <a:hlinkClick r:id="rId4"/>
              </a:rPr>
              <a:t>50</a:t>
            </a:r>
            <a:r>
              <a:rPr sz="1800" spc="-85">
                <a:latin typeface="Calibri"/>
                <a:ea typeface="Calibri"/>
                <a:cs typeface="Arial MT"/>
                <a:hlinkClick r:id="rId4"/>
              </a:rPr>
              <a:t> </a:t>
            </a:r>
            <a:r>
              <a:rPr sz="1800">
                <a:latin typeface="Calibri"/>
                <a:ea typeface="Calibri"/>
                <a:cs typeface="Arial MT"/>
                <a:hlinkClick r:id="rId4"/>
              </a:rPr>
              <a:t>steps</a:t>
            </a:r>
            <a:r>
              <a:rPr sz="1800" spc="-75">
                <a:latin typeface="Calibri"/>
                <a:ea typeface="Calibri"/>
                <a:cs typeface="Arial MT"/>
                <a:hlinkClick r:id="rId4"/>
              </a:rPr>
              <a:t> </a:t>
            </a:r>
            <a:r>
              <a:rPr sz="1800">
                <a:latin typeface="Calibri"/>
                <a:ea typeface="Calibri"/>
                <a:cs typeface="Arial MT"/>
                <a:hlinkClick r:id="rId4"/>
              </a:rPr>
              <a:t>to</a:t>
            </a:r>
            <a:r>
              <a:rPr sz="1800" spc="-95">
                <a:latin typeface="Calibri"/>
                <a:ea typeface="Calibri"/>
                <a:cs typeface="Arial MT"/>
                <a:hlinkClick r:id="rId4"/>
              </a:rPr>
              <a:t> </a:t>
            </a:r>
            <a:r>
              <a:rPr sz="1800">
                <a:latin typeface="Calibri"/>
                <a:ea typeface="Calibri"/>
                <a:cs typeface="Arial MT"/>
                <a:hlinkClick r:id="rId4"/>
              </a:rPr>
              <a:t>a</a:t>
            </a:r>
            <a:r>
              <a:rPr sz="1800" spc="-90">
                <a:latin typeface="Calibri"/>
                <a:ea typeface="Calibri"/>
                <a:cs typeface="Arial MT"/>
                <a:hlinkClick r:id="rId4"/>
              </a:rPr>
              <a:t> </a:t>
            </a:r>
            <a:r>
              <a:rPr sz="1800" spc="-10">
                <a:latin typeface="Calibri"/>
                <a:ea typeface="Calibri"/>
                <a:cs typeface="Arial MT"/>
                <a:hlinkClick r:id="rId4"/>
              </a:rPr>
              <a:t>Healthier</a:t>
            </a:r>
            <a:r>
              <a:rPr sz="1800" spc="-40">
                <a:latin typeface="Calibri"/>
                <a:ea typeface="Calibri"/>
                <a:cs typeface="Arial MT"/>
                <a:hlinkClick r:id="rId4"/>
              </a:rPr>
              <a:t> </a:t>
            </a:r>
            <a:r>
              <a:rPr sz="1800" spc="-10">
                <a:latin typeface="Calibri"/>
                <a:ea typeface="Calibri"/>
                <a:cs typeface="Arial MT"/>
                <a:hlinkClick r:id="rId4"/>
              </a:rPr>
              <a:t>Newham</a:t>
            </a:r>
            <a:r>
              <a:rPr sz="1800" spc="-35">
                <a:latin typeface="Calibri"/>
                <a:ea typeface="Calibri"/>
                <a:cs typeface="Arial MT"/>
              </a:rPr>
              <a:t> </a:t>
            </a:r>
            <a:r>
              <a:rPr sz="1800">
                <a:latin typeface="Calibri"/>
                <a:ea typeface="Calibri"/>
                <a:cs typeface="Arial MT"/>
              </a:rPr>
              <a:t>and</a:t>
            </a:r>
            <a:r>
              <a:rPr sz="1800" spc="-65">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a:latin typeface="Calibri"/>
                <a:ea typeface="Calibri"/>
                <a:cs typeface="Arial MT"/>
              </a:rPr>
              <a:t>mental</a:t>
            </a:r>
            <a:r>
              <a:rPr sz="1800" spc="-70">
                <a:latin typeface="Calibri"/>
                <a:ea typeface="Calibri"/>
                <a:cs typeface="Arial MT"/>
              </a:rPr>
              <a:t> </a:t>
            </a:r>
            <a:r>
              <a:rPr sz="1800">
                <a:latin typeface="Calibri"/>
                <a:ea typeface="Calibri"/>
                <a:cs typeface="Arial MT"/>
              </a:rPr>
              <a:t>health</a:t>
            </a:r>
            <a:r>
              <a:rPr sz="1800" spc="-70">
                <a:latin typeface="Calibri"/>
                <a:ea typeface="Calibri"/>
                <a:cs typeface="Arial MT"/>
              </a:rPr>
              <a:t> </a:t>
            </a:r>
            <a:r>
              <a:rPr sz="1800">
                <a:latin typeface="Calibri"/>
                <a:ea typeface="Calibri"/>
                <a:cs typeface="Arial MT"/>
              </a:rPr>
              <a:t>small</a:t>
            </a:r>
            <a:r>
              <a:rPr sz="1800" spc="-65">
                <a:latin typeface="Calibri"/>
                <a:ea typeface="Calibri"/>
                <a:cs typeface="Arial MT"/>
              </a:rPr>
              <a:t> </a:t>
            </a:r>
            <a:r>
              <a:rPr sz="1800">
                <a:latin typeface="Calibri"/>
                <a:ea typeface="Calibri"/>
                <a:cs typeface="Arial MT"/>
              </a:rPr>
              <a:t>grants</a:t>
            </a:r>
            <a:r>
              <a:rPr sz="1800" spc="-80">
                <a:latin typeface="Calibri"/>
                <a:ea typeface="Calibri"/>
                <a:cs typeface="Arial MT"/>
              </a:rPr>
              <a:t> </a:t>
            </a:r>
            <a:r>
              <a:rPr sz="1800" spc="-10" err="1">
                <a:latin typeface="Calibri"/>
                <a:ea typeface="Calibri"/>
                <a:cs typeface="Arial MT"/>
              </a:rPr>
              <a:t>programme</a:t>
            </a:r>
            <a:endParaRPr sz="1800" err="1">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900" marR="5080" indent="-457200">
              <a:lnSpc>
                <a:spcPct val="100000"/>
              </a:lnSpc>
              <a:buChar char="•"/>
              <a:tabLst>
                <a:tab pos="469900" algn="l"/>
              </a:tabLst>
            </a:pPr>
            <a:r>
              <a:rPr sz="1800" spc="-10">
                <a:latin typeface="Calibri"/>
                <a:ea typeface="Calibri"/>
                <a:cs typeface="Arial MT"/>
              </a:rPr>
              <a:t>Developed</a:t>
            </a:r>
            <a:r>
              <a:rPr sz="1800" spc="-85">
                <a:latin typeface="Calibri"/>
                <a:ea typeface="Calibri"/>
                <a:cs typeface="Arial MT"/>
              </a:rPr>
              <a:t> </a:t>
            </a:r>
            <a:r>
              <a:rPr sz="1800">
                <a:latin typeface="Calibri"/>
                <a:ea typeface="Calibri"/>
                <a:cs typeface="Arial MT"/>
              </a:rPr>
              <a:t>the</a:t>
            </a:r>
            <a:r>
              <a:rPr sz="1800" spc="-75">
                <a:latin typeface="Calibri"/>
                <a:ea typeface="Calibri"/>
                <a:cs typeface="Arial MT"/>
              </a:rPr>
              <a:t> </a:t>
            </a:r>
            <a:r>
              <a:rPr sz="1800">
                <a:latin typeface="Calibri"/>
                <a:ea typeface="Calibri"/>
                <a:cs typeface="Arial MT"/>
                <a:hlinkClick r:id="rId5"/>
              </a:rPr>
              <a:t>Well</a:t>
            </a:r>
            <a:r>
              <a:rPr sz="1800" spc="-75">
                <a:latin typeface="Calibri"/>
                <a:ea typeface="Calibri"/>
                <a:cs typeface="Arial MT"/>
                <a:hlinkClick r:id="rId5"/>
              </a:rPr>
              <a:t> </a:t>
            </a:r>
            <a:r>
              <a:rPr sz="1800" spc="-10">
                <a:latin typeface="Calibri"/>
                <a:ea typeface="Calibri"/>
                <a:cs typeface="Arial MT"/>
                <a:hlinkClick r:id="rId5"/>
              </a:rPr>
              <a:t>Newham</a:t>
            </a:r>
            <a:r>
              <a:rPr sz="1800" spc="-25">
                <a:latin typeface="Calibri"/>
                <a:ea typeface="Calibri"/>
                <a:cs typeface="Arial MT"/>
                <a:hlinkClick r:id="rId5"/>
              </a:rPr>
              <a:t> </a:t>
            </a:r>
            <a:r>
              <a:rPr sz="1800">
                <a:latin typeface="Calibri"/>
                <a:ea typeface="Calibri"/>
                <a:cs typeface="Arial MT"/>
                <a:hlinkClick r:id="rId5"/>
              </a:rPr>
              <a:t>Hub</a:t>
            </a:r>
            <a:r>
              <a:rPr sz="1800" spc="-45">
                <a:latin typeface="Calibri"/>
                <a:ea typeface="Calibri"/>
                <a:cs typeface="Arial MT"/>
              </a:rPr>
              <a:t> </a:t>
            </a:r>
            <a:r>
              <a:rPr sz="1800" spc="-10">
                <a:latin typeface="Calibri"/>
                <a:ea typeface="Calibri"/>
                <a:cs typeface="Arial MT"/>
              </a:rPr>
              <a:t>providing</a:t>
            </a:r>
            <a:r>
              <a:rPr sz="1800" spc="-55">
                <a:latin typeface="Calibri"/>
                <a:ea typeface="Calibri"/>
                <a:cs typeface="Arial MT"/>
              </a:rPr>
              <a:t> </a:t>
            </a:r>
            <a:r>
              <a:rPr sz="1800">
                <a:latin typeface="Calibri"/>
                <a:ea typeface="Calibri"/>
                <a:cs typeface="Arial MT"/>
              </a:rPr>
              <a:t>a</a:t>
            </a:r>
            <a:r>
              <a:rPr sz="1800" spc="-75">
                <a:latin typeface="Calibri"/>
                <a:ea typeface="Calibri"/>
                <a:cs typeface="Arial MT"/>
              </a:rPr>
              <a:t> </a:t>
            </a:r>
            <a:r>
              <a:rPr sz="1800" spc="-10">
                <a:latin typeface="Calibri"/>
                <a:ea typeface="Calibri"/>
                <a:cs typeface="Arial MT"/>
              </a:rPr>
              <a:t>directory</a:t>
            </a:r>
            <a:r>
              <a:rPr sz="1800" spc="-55">
                <a:latin typeface="Calibri"/>
                <a:ea typeface="Calibri"/>
                <a:cs typeface="Arial MT"/>
              </a:rPr>
              <a:t> </a:t>
            </a:r>
            <a:r>
              <a:rPr sz="1800">
                <a:latin typeface="Calibri"/>
                <a:ea typeface="Calibri"/>
                <a:cs typeface="Arial MT"/>
              </a:rPr>
              <a:t>of</a:t>
            </a:r>
            <a:r>
              <a:rPr sz="1800" spc="-75">
                <a:latin typeface="Calibri"/>
                <a:ea typeface="Calibri"/>
                <a:cs typeface="Arial MT"/>
              </a:rPr>
              <a:t> </a:t>
            </a:r>
            <a:r>
              <a:rPr sz="1800" spc="-10">
                <a:latin typeface="Calibri"/>
                <a:ea typeface="Calibri"/>
                <a:cs typeface="Arial MT"/>
              </a:rPr>
              <a:t>voluntary</a:t>
            </a:r>
            <a:r>
              <a:rPr sz="1800" spc="-45">
                <a:latin typeface="Calibri"/>
                <a:ea typeface="Calibri"/>
                <a:cs typeface="Arial MT"/>
              </a:rPr>
              <a:t> </a:t>
            </a:r>
            <a:r>
              <a:rPr sz="1800">
                <a:latin typeface="Calibri"/>
                <a:ea typeface="Calibri"/>
                <a:cs typeface="Arial MT"/>
              </a:rPr>
              <a:t>and</a:t>
            </a:r>
            <a:r>
              <a:rPr sz="1800" spc="-75">
                <a:latin typeface="Calibri"/>
                <a:ea typeface="Calibri"/>
                <a:cs typeface="Arial MT"/>
              </a:rPr>
              <a:t> </a:t>
            </a:r>
            <a:r>
              <a:rPr sz="1800" spc="-10">
                <a:latin typeface="Calibri"/>
                <a:ea typeface="Calibri"/>
                <a:cs typeface="Arial MT"/>
              </a:rPr>
              <a:t>community </a:t>
            </a:r>
            <a:r>
              <a:rPr sz="1800">
                <a:latin typeface="Calibri"/>
                <a:ea typeface="Calibri"/>
                <a:cs typeface="Arial MT"/>
              </a:rPr>
              <a:t>sector</a:t>
            </a:r>
            <a:r>
              <a:rPr sz="1800" spc="-100">
                <a:latin typeface="Calibri"/>
                <a:ea typeface="Calibri"/>
                <a:cs typeface="Arial MT"/>
              </a:rPr>
              <a:t> </a:t>
            </a:r>
            <a:r>
              <a:rPr sz="1800">
                <a:latin typeface="Calibri"/>
                <a:ea typeface="Calibri"/>
                <a:cs typeface="Arial MT"/>
              </a:rPr>
              <a:t>support</a:t>
            </a:r>
            <a:r>
              <a:rPr sz="1800" spc="-75">
                <a:latin typeface="Calibri"/>
                <a:ea typeface="Calibri"/>
                <a:cs typeface="Arial MT"/>
              </a:rPr>
              <a:t> </a:t>
            </a:r>
            <a:r>
              <a:rPr sz="1800">
                <a:latin typeface="Calibri"/>
                <a:ea typeface="Calibri"/>
                <a:cs typeface="Arial MT"/>
              </a:rPr>
              <a:t>that</a:t>
            </a:r>
            <a:r>
              <a:rPr sz="1800" spc="-95">
                <a:latin typeface="Calibri"/>
                <a:ea typeface="Calibri"/>
                <a:cs typeface="Arial MT"/>
              </a:rPr>
              <a:t> </a:t>
            </a:r>
            <a:r>
              <a:rPr sz="1800">
                <a:latin typeface="Calibri"/>
                <a:ea typeface="Calibri"/>
                <a:cs typeface="Arial MT"/>
              </a:rPr>
              <a:t>promote</a:t>
            </a:r>
            <a:r>
              <a:rPr sz="1800" spc="-85">
                <a:latin typeface="Calibri"/>
                <a:ea typeface="Calibri"/>
                <a:cs typeface="Arial MT"/>
              </a:rPr>
              <a:t> </a:t>
            </a:r>
            <a:r>
              <a:rPr sz="1800">
                <a:latin typeface="Calibri"/>
                <a:ea typeface="Calibri"/>
                <a:cs typeface="Arial MT"/>
              </a:rPr>
              <a:t>good</a:t>
            </a:r>
            <a:r>
              <a:rPr sz="1800" spc="-90">
                <a:latin typeface="Calibri"/>
                <a:ea typeface="Calibri"/>
                <a:cs typeface="Arial MT"/>
              </a:rPr>
              <a:t> </a:t>
            </a:r>
            <a:r>
              <a:rPr sz="1800">
                <a:latin typeface="Calibri"/>
                <a:ea typeface="Calibri"/>
                <a:cs typeface="Arial MT"/>
              </a:rPr>
              <a:t>mental</a:t>
            </a:r>
            <a:r>
              <a:rPr sz="1800" spc="-100">
                <a:latin typeface="Calibri"/>
                <a:ea typeface="Calibri"/>
                <a:cs typeface="Arial MT"/>
              </a:rPr>
              <a:t> </a:t>
            </a:r>
            <a:r>
              <a:rPr sz="1800">
                <a:latin typeface="Calibri"/>
                <a:ea typeface="Calibri"/>
                <a:cs typeface="Arial MT"/>
              </a:rPr>
              <a:t>health</a:t>
            </a:r>
            <a:r>
              <a:rPr sz="1800" spc="-80">
                <a:latin typeface="Calibri"/>
                <a:ea typeface="Calibri"/>
                <a:cs typeface="Arial MT"/>
              </a:rPr>
              <a:t> </a:t>
            </a:r>
            <a:r>
              <a:rPr sz="1800">
                <a:latin typeface="Calibri"/>
                <a:ea typeface="Calibri"/>
                <a:cs typeface="Arial MT"/>
              </a:rPr>
              <a:t>and</a:t>
            </a:r>
            <a:r>
              <a:rPr sz="1800" spc="-100">
                <a:latin typeface="Calibri"/>
                <a:ea typeface="Calibri"/>
                <a:cs typeface="Arial MT"/>
              </a:rPr>
              <a:t> </a:t>
            </a:r>
            <a:r>
              <a:rPr sz="1800" spc="-10">
                <a:latin typeface="Calibri"/>
                <a:ea typeface="Calibri"/>
                <a:cs typeface="Arial MT"/>
              </a:rPr>
              <a:t>wellbeing</a:t>
            </a:r>
            <a:r>
              <a:rPr sz="1800" spc="-55">
                <a:latin typeface="Calibri"/>
                <a:ea typeface="Calibri"/>
                <a:cs typeface="Arial MT"/>
              </a:rPr>
              <a:t> </a:t>
            </a:r>
            <a:endParaRPr lang="en-GB" sz="1800" spc="-25">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469265" indent="-456565">
              <a:lnSpc>
                <a:spcPct val="100000"/>
              </a:lnSpc>
              <a:spcBef>
                <a:spcPts val="5"/>
              </a:spcBef>
              <a:buChar char="•"/>
              <a:tabLst>
                <a:tab pos="469265" algn="l"/>
              </a:tabLst>
            </a:pPr>
            <a:r>
              <a:rPr sz="1800" spc="-10">
                <a:latin typeface="Calibri"/>
                <a:ea typeface="Calibri"/>
                <a:cs typeface="Arial MT"/>
              </a:rPr>
              <a:t>Supporting</a:t>
            </a:r>
            <a:r>
              <a:rPr sz="1800" spc="-85">
                <a:latin typeface="Calibri"/>
                <a:ea typeface="Calibri"/>
                <a:cs typeface="Arial MT"/>
              </a:rPr>
              <a:t> </a:t>
            </a:r>
            <a:r>
              <a:rPr sz="1800">
                <a:latin typeface="Calibri"/>
                <a:ea typeface="Calibri"/>
                <a:cs typeface="Arial MT"/>
              </a:rPr>
              <a:t>the</a:t>
            </a:r>
            <a:r>
              <a:rPr sz="1800" spc="-70">
                <a:latin typeface="Calibri"/>
                <a:ea typeface="Calibri"/>
                <a:cs typeface="Arial MT"/>
              </a:rPr>
              <a:t> </a:t>
            </a:r>
            <a:r>
              <a:rPr sz="1800">
                <a:latin typeface="Calibri"/>
                <a:ea typeface="Calibri"/>
                <a:cs typeface="Arial MT"/>
              </a:rPr>
              <a:t>roll</a:t>
            </a:r>
            <a:r>
              <a:rPr sz="1800" spc="-55">
                <a:latin typeface="Calibri"/>
                <a:ea typeface="Calibri"/>
                <a:cs typeface="Arial MT"/>
              </a:rPr>
              <a:t> </a:t>
            </a:r>
            <a:r>
              <a:rPr sz="1800">
                <a:latin typeface="Calibri"/>
                <a:ea typeface="Calibri"/>
                <a:cs typeface="Arial MT"/>
              </a:rPr>
              <a:t>out</a:t>
            </a:r>
            <a:r>
              <a:rPr sz="1800" spc="-70">
                <a:latin typeface="Calibri"/>
                <a:ea typeface="Calibri"/>
                <a:cs typeface="Arial MT"/>
              </a:rPr>
              <a:t> </a:t>
            </a:r>
            <a:r>
              <a:rPr sz="1800">
                <a:latin typeface="Calibri"/>
                <a:ea typeface="Calibri"/>
                <a:cs typeface="Arial MT"/>
              </a:rPr>
              <a:t>of</a:t>
            </a:r>
            <a:r>
              <a:rPr sz="1800" spc="-60">
                <a:latin typeface="Calibri"/>
                <a:ea typeface="Calibri"/>
                <a:cs typeface="Arial MT"/>
              </a:rPr>
              <a:t> </a:t>
            </a:r>
            <a:r>
              <a:rPr sz="1800">
                <a:latin typeface="Calibri"/>
                <a:ea typeface="Calibri"/>
                <a:cs typeface="Arial MT"/>
                <a:hlinkClick r:id="rId6"/>
              </a:rPr>
              <a:t>Good</a:t>
            </a:r>
            <a:r>
              <a:rPr sz="1800" spc="-95">
                <a:latin typeface="Calibri"/>
                <a:ea typeface="Calibri"/>
                <a:cs typeface="Arial MT"/>
                <a:hlinkClick r:id="rId6"/>
              </a:rPr>
              <a:t> </a:t>
            </a:r>
            <a:r>
              <a:rPr sz="1800" spc="-20">
                <a:latin typeface="Calibri"/>
                <a:ea typeface="Calibri"/>
                <a:cs typeface="Arial MT"/>
                <a:hlinkClick r:id="rId6"/>
              </a:rPr>
              <a:t>Thinking</a:t>
            </a:r>
            <a:r>
              <a:rPr sz="1800" spc="-105">
                <a:latin typeface="Calibri"/>
                <a:ea typeface="Calibri"/>
                <a:cs typeface="Arial MT"/>
                <a:hlinkClick r:id="rId6"/>
              </a:rPr>
              <a:t> </a:t>
            </a:r>
            <a:r>
              <a:rPr sz="1800">
                <a:latin typeface="Calibri"/>
                <a:ea typeface="Calibri"/>
                <a:cs typeface="Arial MT"/>
                <a:hlinkClick r:id="rId6"/>
              </a:rPr>
              <a:t>App</a:t>
            </a:r>
            <a:r>
              <a:rPr sz="1800" spc="-70">
                <a:latin typeface="Calibri"/>
                <a:ea typeface="Calibri"/>
                <a:cs typeface="Arial MT"/>
              </a:rPr>
              <a:t> </a:t>
            </a:r>
            <a:r>
              <a:rPr sz="1800">
                <a:latin typeface="Calibri"/>
                <a:ea typeface="Calibri"/>
                <a:cs typeface="Arial MT"/>
              </a:rPr>
              <a:t>in</a:t>
            </a:r>
            <a:r>
              <a:rPr sz="1800" spc="-75">
                <a:latin typeface="Calibri"/>
                <a:ea typeface="Calibri"/>
                <a:cs typeface="Arial MT"/>
              </a:rPr>
              <a:t> </a:t>
            </a:r>
            <a:r>
              <a:rPr sz="1800">
                <a:latin typeface="Calibri"/>
                <a:ea typeface="Calibri"/>
                <a:cs typeface="Arial MT"/>
              </a:rPr>
              <a:t>Newham</a:t>
            </a:r>
            <a:r>
              <a:rPr sz="1800" spc="-20">
                <a:latin typeface="Calibri"/>
                <a:ea typeface="Calibri"/>
                <a:cs typeface="Arial MT"/>
              </a:rPr>
              <a:t> </a:t>
            </a:r>
            <a:r>
              <a:rPr sz="1800" spc="-10">
                <a:latin typeface="Calibri"/>
                <a:ea typeface="Calibri"/>
                <a:cs typeface="Arial MT"/>
              </a:rPr>
              <a:t>including</a:t>
            </a:r>
            <a:r>
              <a:rPr sz="1800" spc="-35">
                <a:latin typeface="Calibri"/>
                <a:ea typeface="Calibri"/>
                <a:cs typeface="Arial MT"/>
              </a:rPr>
              <a:t> </a:t>
            </a:r>
            <a:r>
              <a:rPr sz="1800">
                <a:latin typeface="Calibri"/>
                <a:ea typeface="Calibri"/>
                <a:cs typeface="Arial MT"/>
              </a:rPr>
              <a:t>small</a:t>
            </a:r>
            <a:r>
              <a:rPr sz="1800" spc="-55">
                <a:latin typeface="Calibri"/>
                <a:ea typeface="Calibri"/>
                <a:cs typeface="Arial MT"/>
              </a:rPr>
              <a:t> </a:t>
            </a:r>
            <a:r>
              <a:rPr sz="1800">
                <a:latin typeface="Calibri"/>
                <a:ea typeface="Calibri"/>
                <a:cs typeface="Arial MT"/>
              </a:rPr>
              <a:t>grants</a:t>
            </a:r>
            <a:r>
              <a:rPr sz="1800" spc="-65">
                <a:latin typeface="Calibri"/>
                <a:ea typeface="Calibri"/>
                <a:cs typeface="Arial MT"/>
              </a:rPr>
              <a:t> </a:t>
            </a:r>
            <a:r>
              <a:rPr sz="1800">
                <a:latin typeface="Calibri"/>
                <a:ea typeface="Calibri"/>
                <a:cs typeface="Arial MT"/>
              </a:rPr>
              <a:t>to</a:t>
            </a:r>
            <a:r>
              <a:rPr sz="1800" spc="-75">
                <a:latin typeface="Calibri"/>
                <a:ea typeface="Calibri"/>
                <a:cs typeface="Arial MT"/>
              </a:rPr>
              <a:t> </a:t>
            </a:r>
            <a:r>
              <a:rPr sz="1800">
                <a:latin typeface="Calibri"/>
                <a:ea typeface="Calibri"/>
                <a:cs typeface="Arial MT"/>
              </a:rPr>
              <a:t>support</a:t>
            </a:r>
            <a:r>
              <a:rPr sz="1800" spc="-50">
                <a:latin typeface="Calibri"/>
                <a:ea typeface="Calibri"/>
                <a:cs typeface="Arial MT"/>
              </a:rPr>
              <a:t> </a:t>
            </a:r>
            <a:r>
              <a:rPr sz="1800">
                <a:latin typeface="Calibri"/>
                <a:ea typeface="Calibri"/>
                <a:cs typeface="Arial MT"/>
              </a:rPr>
              <a:t>train</a:t>
            </a:r>
            <a:r>
              <a:rPr sz="1800" spc="-55">
                <a:latin typeface="Calibri"/>
                <a:ea typeface="Calibri"/>
                <a:cs typeface="Arial MT"/>
              </a:rPr>
              <a:t> </a:t>
            </a:r>
            <a:r>
              <a:rPr sz="1800" spc="-25">
                <a:latin typeface="Calibri"/>
                <a:ea typeface="Calibri"/>
                <a:cs typeface="Arial MT"/>
              </a:rPr>
              <a:t>the</a:t>
            </a:r>
            <a:endParaRPr sz="1800">
              <a:latin typeface="Calibri"/>
              <a:ea typeface="Calibri"/>
              <a:cs typeface="Arial MT"/>
            </a:endParaRPr>
          </a:p>
          <a:p>
            <a:pPr marL="469900">
              <a:lnSpc>
                <a:spcPct val="100000"/>
              </a:lnSpc>
            </a:pPr>
            <a:r>
              <a:rPr sz="1800">
                <a:latin typeface="Calibri"/>
                <a:ea typeface="Calibri"/>
                <a:cs typeface="Arial MT"/>
              </a:rPr>
              <a:t>trainer</a:t>
            </a:r>
            <a:r>
              <a:rPr sz="1800" spc="-75">
                <a:latin typeface="Calibri"/>
                <a:ea typeface="Calibri"/>
                <a:cs typeface="Arial MT"/>
              </a:rPr>
              <a:t> </a:t>
            </a:r>
            <a:r>
              <a:rPr sz="1800">
                <a:latin typeface="Calibri"/>
                <a:ea typeface="Calibri"/>
                <a:cs typeface="Arial MT"/>
              </a:rPr>
              <a:t>within</a:t>
            </a:r>
            <a:r>
              <a:rPr sz="1800" spc="-50">
                <a:latin typeface="Calibri"/>
                <a:ea typeface="Calibri"/>
                <a:cs typeface="Arial MT"/>
              </a:rPr>
              <a:t> </a:t>
            </a:r>
            <a:r>
              <a:rPr sz="1800">
                <a:latin typeface="Calibri"/>
                <a:ea typeface="Calibri"/>
                <a:cs typeface="Arial MT"/>
              </a:rPr>
              <a:t>the</a:t>
            </a:r>
            <a:r>
              <a:rPr sz="1800" spc="-90">
                <a:latin typeface="Calibri"/>
                <a:ea typeface="Calibri"/>
                <a:cs typeface="Arial MT"/>
              </a:rPr>
              <a:t> </a:t>
            </a:r>
            <a:r>
              <a:rPr sz="1800" spc="-10">
                <a:latin typeface="Calibri"/>
                <a:ea typeface="Calibri"/>
                <a:cs typeface="Arial MT"/>
              </a:rPr>
              <a:t>voluntary</a:t>
            </a:r>
            <a:r>
              <a:rPr sz="1800" spc="-70">
                <a:latin typeface="Calibri"/>
                <a:ea typeface="Calibri"/>
                <a:cs typeface="Arial MT"/>
              </a:rPr>
              <a:t> </a:t>
            </a:r>
            <a:r>
              <a:rPr sz="1800">
                <a:latin typeface="Calibri"/>
                <a:ea typeface="Calibri"/>
                <a:cs typeface="Arial MT"/>
              </a:rPr>
              <a:t>and</a:t>
            </a:r>
            <a:r>
              <a:rPr sz="1800" spc="-90">
                <a:latin typeface="Calibri"/>
                <a:ea typeface="Calibri"/>
                <a:cs typeface="Arial MT"/>
              </a:rPr>
              <a:t> </a:t>
            </a:r>
            <a:r>
              <a:rPr sz="1800">
                <a:latin typeface="Calibri"/>
                <a:ea typeface="Calibri"/>
                <a:cs typeface="Arial MT"/>
              </a:rPr>
              <a:t>faith</a:t>
            </a:r>
            <a:r>
              <a:rPr sz="1800" spc="-90">
                <a:latin typeface="Calibri"/>
                <a:ea typeface="Calibri"/>
                <a:cs typeface="Arial MT"/>
              </a:rPr>
              <a:t> </a:t>
            </a:r>
            <a:r>
              <a:rPr sz="1800" spc="-10">
                <a:latin typeface="Calibri"/>
                <a:ea typeface="Calibri"/>
                <a:cs typeface="Arial MT"/>
              </a:rPr>
              <a:t>sector.</a:t>
            </a:r>
            <a:endParaRPr sz="1800">
              <a:latin typeface="Calibri"/>
              <a:ea typeface="Calibri"/>
              <a:cs typeface="Arial M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4980" y="341503"/>
            <a:ext cx="9964420" cy="627736"/>
          </a:xfrm>
          <a:prstGeom prst="rect">
            <a:avLst/>
          </a:prstGeom>
        </p:spPr>
        <p:txBody>
          <a:bodyPr vert="horz" wrap="square" lIns="0" tIns="12065" rIns="0" bIns="0" rtlCol="0">
            <a:spAutoFit/>
          </a:bodyPr>
          <a:lstStyle/>
          <a:p>
            <a:pPr marL="12700">
              <a:lnSpc>
                <a:spcPct val="100000"/>
              </a:lnSpc>
              <a:spcBef>
                <a:spcPts val="95"/>
              </a:spcBef>
            </a:pPr>
            <a:r>
              <a:t>Commissioning</a:t>
            </a:r>
            <a:r>
              <a:rPr spc="-240"/>
              <a:t> </a:t>
            </a:r>
            <a:r>
              <a:rPr spc="-10"/>
              <a:t>Intentions</a:t>
            </a:r>
            <a:r>
              <a:rPr lang="en-GB" spc="-10"/>
              <a:t> for 2025-26</a:t>
            </a:r>
            <a:endParaRPr spc="-10"/>
          </a:p>
        </p:txBody>
      </p:sp>
      <p:sp>
        <p:nvSpPr>
          <p:cNvPr id="3" name="object 3"/>
          <p:cNvSpPr txBox="1"/>
          <p:nvPr/>
        </p:nvSpPr>
        <p:spPr>
          <a:xfrm>
            <a:off x="802335" y="1664919"/>
            <a:ext cx="9924415" cy="2254463"/>
          </a:xfrm>
          <a:prstGeom prst="rect">
            <a:avLst/>
          </a:prstGeom>
        </p:spPr>
        <p:txBody>
          <a:bodyPr vert="horz" wrap="square" lIns="0" tIns="12700" rIns="0" bIns="0" rtlCol="0" anchor="t">
            <a:spAutoFit/>
          </a:bodyPr>
          <a:lstStyle/>
          <a:p>
            <a:pPr marL="299085" indent="-286385">
              <a:lnSpc>
                <a:spcPct val="100000"/>
              </a:lnSpc>
              <a:spcBef>
                <a:spcPts val="100"/>
              </a:spcBef>
              <a:buChar char="•"/>
              <a:tabLst>
                <a:tab pos="299085" algn="l"/>
              </a:tabLst>
            </a:pPr>
            <a:r>
              <a:rPr sz="1800">
                <a:latin typeface="Calibri"/>
                <a:ea typeface="Calibri"/>
                <a:cs typeface="Arial MT"/>
              </a:rPr>
              <a:t>Commissioning</a:t>
            </a:r>
            <a:r>
              <a:rPr sz="1800" spc="-35">
                <a:latin typeface="Calibri"/>
                <a:ea typeface="Calibri"/>
                <a:cs typeface="Arial MT"/>
              </a:rPr>
              <a:t> </a:t>
            </a:r>
            <a:r>
              <a:rPr lang="en-GB" spc="-35">
                <a:latin typeface="Calibri"/>
                <a:ea typeface="Calibri"/>
                <a:cs typeface="Arial MT"/>
              </a:rPr>
              <a:t>s</a:t>
            </a:r>
            <a:r>
              <a:rPr lang="en-GB">
                <a:latin typeface="Calibri"/>
                <a:ea typeface="Calibri"/>
                <a:cs typeface="Arial MT"/>
              </a:rPr>
              <a:t>pecialist</a:t>
            </a:r>
            <a:r>
              <a:rPr sz="1800" spc="-40">
                <a:latin typeface="Calibri"/>
                <a:ea typeface="Calibri"/>
                <a:cs typeface="Arial MT"/>
              </a:rPr>
              <a:t> </a:t>
            </a:r>
            <a:r>
              <a:rPr sz="1800">
                <a:latin typeface="Calibri"/>
                <a:ea typeface="Calibri"/>
                <a:cs typeface="Arial MT"/>
              </a:rPr>
              <a:t>supported</a:t>
            </a:r>
            <a:r>
              <a:rPr sz="1800" spc="-50">
                <a:latin typeface="Calibri"/>
                <a:ea typeface="Calibri"/>
                <a:cs typeface="Arial MT"/>
              </a:rPr>
              <a:t> </a:t>
            </a:r>
            <a:r>
              <a:rPr sz="1800">
                <a:latin typeface="Calibri"/>
                <a:ea typeface="Calibri"/>
                <a:cs typeface="Arial MT"/>
              </a:rPr>
              <a:t>accommodation</a:t>
            </a:r>
            <a:r>
              <a:rPr sz="1800" spc="-30">
                <a:latin typeface="Calibri"/>
                <a:ea typeface="Calibri"/>
                <a:cs typeface="Arial MT"/>
              </a:rPr>
              <a:t> </a:t>
            </a:r>
            <a:r>
              <a:rPr sz="1800">
                <a:latin typeface="Calibri"/>
                <a:ea typeface="Calibri"/>
                <a:cs typeface="Arial MT"/>
              </a:rPr>
              <a:t>for</a:t>
            </a:r>
            <a:r>
              <a:rPr sz="1800" spc="-50">
                <a:latin typeface="Calibri"/>
                <a:ea typeface="Calibri"/>
                <a:cs typeface="Arial MT"/>
              </a:rPr>
              <a:t> </a:t>
            </a:r>
            <a:r>
              <a:rPr sz="1800">
                <a:latin typeface="Calibri"/>
                <a:ea typeface="Calibri"/>
                <a:cs typeface="Arial MT"/>
              </a:rPr>
              <a:t>adult</a:t>
            </a:r>
            <a:r>
              <a:rPr sz="1800" spc="-40">
                <a:latin typeface="Calibri"/>
                <a:ea typeface="Calibri"/>
                <a:cs typeface="Arial MT"/>
              </a:rPr>
              <a:t> </a:t>
            </a:r>
            <a:r>
              <a:rPr sz="1800">
                <a:latin typeface="Calibri"/>
                <a:ea typeface="Calibri"/>
                <a:cs typeface="Arial MT"/>
              </a:rPr>
              <a:t>mental</a:t>
            </a:r>
            <a:r>
              <a:rPr sz="1800" spc="-60">
                <a:latin typeface="Calibri"/>
                <a:ea typeface="Calibri"/>
                <a:cs typeface="Arial MT"/>
              </a:rPr>
              <a:t> </a:t>
            </a:r>
            <a:r>
              <a:rPr sz="1800">
                <a:latin typeface="Calibri"/>
                <a:ea typeface="Calibri"/>
                <a:cs typeface="Arial MT"/>
              </a:rPr>
              <a:t>health</a:t>
            </a:r>
            <a:r>
              <a:rPr sz="1800" spc="-45">
                <a:latin typeface="Calibri"/>
                <a:ea typeface="Calibri"/>
                <a:cs typeface="Arial MT"/>
              </a:rPr>
              <a:t> </a:t>
            </a:r>
            <a:r>
              <a:rPr sz="1800">
                <a:latin typeface="Calibri"/>
                <a:ea typeface="Calibri"/>
                <a:cs typeface="Arial MT"/>
              </a:rPr>
              <a:t>through</a:t>
            </a:r>
            <a:r>
              <a:rPr sz="1800" spc="-45">
                <a:latin typeface="Calibri"/>
                <a:ea typeface="Calibri"/>
                <a:cs typeface="Arial MT"/>
              </a:rPr>
              <a:t> </a:t>
            </a:r>
            <a:r>
              <a:rPr sz="1800" spc="-25">
                <a:latin typeface="Calibri"/>
                <a:ea typeface="Calibri"/>
                <a:cs typeface="Arial MT"/>
              </a:rPr>
              <a:t>the</a:t>
            </a:r>
            <a:endParaRPr sz="1800">
              <a:latin typeface="Calibri"/>
              <a:ea typeface="Calibri"/>
              <a:cs typeface="Arial MT"/>
            </a:endParaRPr>
          </a:p>
          <a:p>
            <a:pPr marL="299085">
              <a:lnSpc>
                <a:spcPct val="100000"/>
              </a:lnSpc>
              <a:spcBef>
                <a:spcPts val="5"/>
              </a:spcBef>
            </a:pPr>
            <a:r>
              <a:rPr sz="1800">
                <a:latin typeface="Calibri"/>
                <a:ea typeface="Calibri"/>
                <a:cs typeface="Arial MT"/>
              </a:rPr>
              <a:t>dynamic</a:t>
            </a:r>
            <a:r>
              <a:rPr sz="1800" spc="-35">
                <a:latin typeface="Calibri"/>
                <a:ea typeface="Calibri"/>
                <a:cs typeface="Arial MT"/>
              </a:rPr>
              <a:t> </a:t>
            </a:r>
            <a:r>
              <a:rPr sz="1800">
                <a:latin typeface="Calibri"/>
                <a:ea typeface="Calibri"/>
                <a:cs typeface="Arial MT"/>
              </a:rPr>
              <a:t>purchasing</a:t>
            </a:r>
            <a:r>
              <a:rPr sz="1800" spc="-45">
                <a:latin typeface="Calibri"/>
                <a:ea typeface="Calibri"/>
                <a:cs typeface="Arial MT"/>
              </a:rPr>
              <a:t> </a:t>
            </a:r>
            <a:r>
              <a:rPr sz="1800">
                <a:latin typeface="Calibri"/>
                <a:ea typeface="Calibri"/>
                <a:cs typeface="Arial MT"/>
              </a:rPr>
              <a:t>vehicle</a:t>
            </a:r>
            <a:r>
              <a:rPr sz="1800" spc="-55">
                <a:latin typeface="Calibri"/>
                <a:ea typeface="Calibri"/>
                <a:cs typeface="Arial MT"/>
              </a:rPr>
              <a:t> </a:t>
            </a:r>
            <a:r>
              <a:rPr sz="1800" spc="-10">
                <a:latin typeface="Calibri"/>
                <a:ea typeface="Calibri"/>
                <a:cs typeface="Arial MT"/>
              </a:rPr>
              <a:t>(DPV)</a:t>
            </a:r>
            <a:r>
              <a:rPr lang="en-GB" sz="1800" spc="-10">
                <a:latin typeface="Calibri"/>
                <a:ea typeface="Calibri"/>
                <a:cs typeface="Arial MT"/>
              </a:rPr>
              <a:t> 2025 -26</a:t>
            </a:r>
            <a:r>
              <a:rPr sz="1800" spc="-10">
                <a:latin typeface="Calibri"/>
                <a:ea typeface="Calibri"/>
                <a:cs typeface="Arial MT"/>
              </a:rPr>
              <a:t>.</a:t>
            </a:r>
            <a:endParaRPr sz="1800">
              <a:latin typeface="Calibri"/>
              <a:ea typeface="Calibri"/>
              <a:cs typeface="Arial MT"/>
            </a:endParaRPr>
          </a:p>
          <a:p>
            <a:pPr>
              <a:lnSpc>
                <a:spcPct val="100000"/>
              </a:lnSpc>
              <a:spcBef>
                <a:spcPts val="85"/>
              </a:spcBef>
            </a:pPr>
            <a:endParaRPr sz="1800">
              <a:latin typeface="Calibri"/>
              <a:ea typeface="Calibri"/>
              <a:cs typeface="Arial MT"/>
            </a:endParaRPr>
          </a:p>
          <a:p>
            <a:pPr marL="299085" marR="5080" indent="-287020">
              <a:lnSpc>
                <a:spcPct val="100000"/>
              </a:lnSpc>
              <a:spcBef>
                <a:spcPts val="5"/>
              </a:spcBef>
              <a:buChar char="•"/>
              <a:tabLst>
                <a:tab pos="299085" algn="l"/>
              </a:tabLst>
            </a:pPr>
            <a:r>
              <a:rPr sz="1800" spc="-30">
                <a:latin typeface="Calibri"/>
                <a:ea typeface="Calibri"/>
                <a:cs typeface="Arial MT"/>
              </a:rPr>
              <a:t>Test</a:t>
            </a:r>
            <a:r>
              <a:rPr sz="1800" spc="-40">
                <a:latin typeface="Calibri"/>
                <a:ea typeface="Calibri"/>
                <a:cs typeface="Arial MT"/>
              </a:rPr>
              <a:t> </a:t>
            </a:r>
            <a:r>
              <a:rPr sz="1800">
                <a:latin typeface="Calibri"/>
                <a:ea typeface="Calibri"/>
                <a:cs typeface="Arial MT"/>
              </a:rPr>
              <a:t>through</a:t>
            </a:r>
            <a:r>
              <a:rPr sz="1800" spc="-25">
                <a:latin typeface="Calibri"/>
                <a:ea typeface="Calibri"/>
                <a:cs typeface="Arial MT"/>
              </a:rPr>
              <a:t> </a:t>
            </a:r>
            <a:r>
              <a:rPr sz="1800">
                <a:latin typeface="Calibri"/>
                <a:ea typeface="Calibri"/>
                <a:cs typeface="Arial MT"/>
              </a:rPr>
              <a:t>a</a:t>
            </a:r>
            <a:r>
              <a:rPr sz="1800" spc="-30">
                <a:latin typeface="Calibri"/>
                <a:ea typeface="Calibri"/>
                <a:cs typeface="Arial MT"/>
              </a:rPr>
              <a:t> </a:t>
            </a:r>
            <a:r>
              <a:rPr sz="1800">
                <a:latin typeface="Calibri"/>
                <a:ea typeface="Calibri"/>
                <a:cs typeface="Arial MT"/>
              </a:rPr>
              <a:t>pilot</a:t>
            </a:r>
            <a:r>
              <a:rPr sz="1800" spc="-30">
                <a:latin typeface="Calibri"/>
                <a:ea typeface="Calibri"/>
                <a:cs typeface="Arial MT"/>
              </a:rPr>
              <a:t> </a:t>
            </a:r>
            <a:r>
              <a:rPr sz="1800">
                <a:latin typeface="Calibri"/>
                <a:ea typeface="Calibri"/>
                <a:cs typeface="Arial MT"/>
              </a:rPr>
              <a:t>the</a:t>
            </a:r>
            <a:r>
              <a:rPr sz="1800" spc="-35">
                <a:latin typeface="Calibri"/>
                <a:ea typeface="Calibri"/>
                <a:cs typeface="Arial MT"/>
              </a:rPr>
              <a:t> </a:t>
            </a:r>
            <a:r>
              <a:rPr sz="1800">
                <a:latin typeface="Calibri"/>
                <a:ea typeface="Calibri"/>
                <a:cs typeface="Arial MT"/>
              </a:rPr>
              <a:t>approach</a:t>
            </a:r>
            <a:r>
              <a:rPr sz="1800" spc="-15">
                <a:latin typeface="Calibri"/>
                <a:ea typeface="Calibri"/>
                <a:cs typeface="Arial MT"/>
              </a:rPr>
              <a:t> </a:t>
            </a:r>
            <a:r>
              <a:rPr sz="1800">
                <a:latin typeface="Calibri"/>
                <a:ea typeface="Calibri"/>
                <a:cs typeface="Arial MT"/>
              </a:rPr>
              <a:t>for</a:t>
            </a:r>
            <a:r>
              <a:rPr sz="1800" spc="-30">
                <a:latin typeface="Calibri"/>
                <a:ea typeface="Calibri"/>
                <a:cs typeface="Arial MT"/>
              </a:rPr>
              <a:t> </a:t>
            </a:r>
            <a:r>
              <a:rPr sz="1800">
                <a:latin typeface="Calibri"/>
                <a:ea typeface="Calibri"/>
                <a:cs typeface="Arial MT"/>
              </a:rPr>
              <a:t>adult</a:t>
            </a:r>
            <a:r>
              <a:rPr sz="1800" spc="-25">
                <a:latin typeface="Calibri"/>
                <a:ea typeface="Calibri"/>
                <a:cs typeface="Arial MT"/>
              </a:rPr>
              <a:t> </a:t>
            </a:r>
            <a:r>
              <a:rPr sz="1800">
                <a:latin typeface="Calibri"/>
                <a:ea typeface="Calibri"/>
                <a:cs typeface="Arial MT"/>
              </a:rPr>
              <a:t>mental</a:t>
            </a:r>
            <a:r>
              <a:rPr sz="1800" spc="-25">
                <a:latin typeface="Calibri"/>
                <a:ea typeface="Calibri"/>
                <a:cs typeface="Arial MT"/>
              </a:rPr>
              <a:t> </a:t>
            </a:r>
            <a:r>
              <a:rPr sz="1800">
                <a:latin typeface="Calibri"/>
                <a:ea typeface="Calibri"/>
                <a:cs typeface="Arial MT"/>
              </a:rPr>
              <a:t>health</a:t>
            </a:r>
            <a:r>
              <a:rPr sz="1800" spc="-20">
                <a:latin typeface="Calibri"/>
                <a:ea typeface="Calibri"/>
                <a:cs typeface="Arial MT"/>
              </a:rPr>
              <a:t> </a:t>
            </a:r>
            <a:r>
              <a:rPr sz="1800">
                <a:latin typeface="Calibri"/>
                <a:ea typeface="Calibri"/>
                <a:cs typeface="Arial MT"/>
              </a:rPr>
              <a:t>floating</a:t>
            </a:r>
            <a:r>
              <a:rPr sz="1800" spc="-25">
                <a:latin typeface="Calibri"/>
                <a:ea typeface="Calibri"/>
                <a:cs typeface="Arial MT"/>
              </a:rPr>
              <a:t> </a:t>
            </a:r>
            <a:r>
              <a:rPr sz="1800">
                <a:latin typeface="Calibri"/>
                <a:ea typeface="Calibri"/>
                <a:cs typeface="Arial MT"/>
              </a:rPr>
              <a:t>support</a:t>
            </a:r>
            <a:r>
              <a:rPr sz="1800" spc="-15">
                <a:latin typeface="Calibri"/>
                <a:ea typeface="Calibri"/>
                <a:cs typeface="Arial MT"/>
              </a:rPr>
              <a:t> </a:t>
            </a:r>
            <a:r>
              <a:rPr sz="1800">
                <a:latin typeface="Calibri"/>
                <a:ea typeface="Calibri"/>
                <a:cs typeface="Arial MT"/>
              </a:rPr>
              <a:t>2024</a:t>
            </a:r>
            <a:r>
              <a:rPr sz="1800" spc="-5">
                <a:latin typeface="Calibri"/>
                <a:ea typeface="Calibri"/>
                <a:cs typeface="Arial MT"/>
              </a:rPr>
              <a:t> </a:t>
            </a:r>
            <a:r>
              <a:rPr sz="1800" spc="-10">
                <a:latin typeface="Calibri"/>
                <a:ea typeface="Calibri"/>
                <a:cs typeface="Arial MT"/>
              </a:rPr>
              <a:t>-</a:t>
            </a:r>
            <a:r>
              <a:rPr sz="1800">
                <a:latin typeface="Calibri"/>
                <a:ea typeface="Calibri"/>
                <a:cs typeface="Arial MT"/>
              </a:rPr>
              <a:t>25</a:t>
            </a:r>
            <a:r>
              <a:rPr sz="1800" spc="-40">
                <a:latin typeface="Calibri"/>
                <a:ea typeface="Calibri"/>
                <a:cs typeface="Arial MT"/>
              </a:rPr>
              <a:t> </a:t>
            </a:r>
            <a:r>
              <a:rPr sz="1800">
                <a:latin typeface="Calibri"/>
                <a:ea typeface="Calibri"/>
                <a:cs typeface="Arial MT"/>
              </a:rPr>
              <a:t>with </a:t>
            </a:r>
            <a:r>
              <a:rPr sz="1800" spc="-10">
                <a:latin typeface="Calibri"/>
                <a:ea typeface="Calibri"/>
                <a:cs typeface="Arial MT"/>
              </a:rPr>
              <a:t>capacity </a:t>
            </a:r>
            <a:r>
              <a:rPr sz="1800">
                <a:latin typeface="Calibri"/>
                <a:ea typeface="Calibri"/>
                <a:cs typeface="Arial MT"/>
              </a:rPr>
              <a:t>for</a:t>
            </a:r>
            <a:r>
              <a:rPr sz="1800" spc="-25">
                <a:latin typeface="Calibri"/>
                <a:ea typeface="Calibri"/>
                <a:cs typeface="Arial MT"/>
              </a:rPr>
              <a:t> </a:t>
            </a:r>
            <a:r>
              <a:rPr sz="1800">
                <a:latin typeface="Calibri"/>
                <a:ea typeface="Calibri"/>
                <a:cs typeface="Arial MT"/>
              </a:rPr>
              <a:t>call</a:t>
            </a:r>
            <a:r>
              <a:rPr sz="1800" spc="-20">
                <a:latin typeface="Calibri"/>
                <a:ea typeface="Calibri"/>
                <a:cs typeface="Arial MT"/>
              </a:rPr>
              <a:t> </a:t>
            </a:r>
            <a:r>
              <a:rPr sz="1800">
                <a:latin typeface="Calibri"/>
                <a:ea typeface="Calibri"/>
                <a:cs typeface="Arial MT"/>
              </a:rPr>
              <a:t>off</a:t>
            </a:r>
            <a:r>
              <a:rPr sz="1800" spc="-20">
                <a:latin typeface="Calibri"/>
                <a:ea typeface="Calibri"/>
                <a:cs typeface="Arial MT"/>
              </a:rPr>
              <a:t> </a:t>
            </a:r>
            <a:r>
              <a:rPr sz="1800">
                <a:latin typeface="Calibri"/>
                <a:ea typeface="Calibri"/>
                <a:cs typeface="Arial MT"/>
              </a:rPr>
              <a:t>for</a:t>
            </a:r>
            <a:r>
              <a:rPr sz="1800" spc="-25">
                <a:latin typeface="Calibri"/>
                <a:ea typeface="Calibri"/>
                <a:cs typeface="Arial MT"/>
              </a:rPr>
              <a:t> </a:t>
            </a:r>
            <a:r>
              <a:rPr sz="1800">
                <a:latin typeface="Calibri"/>
                <a:ea typeface="Calibri"/>
                <a:cs typeface="Arial MT"/>
              </a:rPr>
              <a:t>floating</a:t>
            </a:r>
            <a:r>
              <a:rPr sz="1800" spc="-15">
                <a:latin typeface="Calibri"/>
                <a:ea typeface="Calibri"/>
                <a:cs typeface="Arial MT"/>
              </a:rPr>
              <a:t> </a:t>
            </a:r>
            <a:r>
              <a:rPr sz="1800">
                <a:latin typeface="Calibri"/>
                <a:ea typeface="Calibri"/>
                <a:cs typeface="Arial MT"/>
              </a:rPr>
              <a:t>support</a:t>
            </a:r>
            <a:r>
              <a:rPr sz="1800" spc="-20">
                <a:latin typeface="Calibri"/>
                <a:ea typeface="Calibri"/>
                <a:cs typeface="Arial MT"/>
              </a:rPr>
              <a:t> </a:t>
            </a:r>
            <a:r>
              <a:rPr sz="1800">
                <a:latin typeface="Calibri"/>
                <a:ea typeface="Calibri"/>
                <a:cs typeface="Arial MT"/>
              </a:rPr>
              <a:t>services</a:t>
            </a:r>
            <a:r>
              <a:rPr sz="1800" spc="-15">
                <a:latin typeface="Calibri"/>
                <a:ea typeface="Calibri"/>
                <a:cs typeface="Arial MT"/>
              </a:rPr>
              <a:t> </a:t>
            </a:r>
            <a:r>
              <a:rPr sz="1800">
                <a:latin typeface="Calibri"/>
                <a:ea typeface="Calibri"/>
                <a:cs typeface="Arial MT"/>
              </a:rPr>
              <a:t>through</a:t>
            </a:r>
            <a:r>
              <a:rPr sz="1800" spc="-20">
                <a:latin typeface="Calibri"/>
                <a:ea typeface="Calibri"/>
                <a:cs typeface="Arial MT"/>
              </a:rPr>
              <a:t> </a:t>
            </a:r>
            <a:r>
              <a:rPr sz="1800">
                <a:latin typeface="Calibri"/>
                <a:ea typeface="Calibri"/>
                <a:cs typeface="Arial MT"/>
              </a:rPr>
              <a:t>the</a:t>
            </a:r>
            <a:r>
              <a:rPr sz="1800" spc="-30">
                <a:latin typeface="Calibri"/>
                <a:ea typeface="Calibri"/>
                <a:cs typeface="Arial MT"/>
              </a:rPr>
              <a:t> </a:t>
            </a:r>
            <a:r>
              <a:rPr sz="1800">
                <a:latin typeface="Calibri"/>
                <a:ea typeface="Calibri"/>
                <a:cs typeface="Arial MT"/>
              </a:rPr>
              <a:t>DPV</a:t>
            </a:r>
            <a:r>
              <a:rPr sz="1800" spc="-25">
                <a:latin typeface="Calibri"/>
                <a:ea typeface="Calibri"/>
                <a:cs typeface="Arial MT"/>
              </a:rPr>
              <a:t> </a:t>
            </a:r>
            <a:r>
              <a:rPr sz="1800">
                <a:latin typeface="Calibri"/>
                <a:ea typeface="Calibri"/>
                <a:cs typeface="Arial MT"/>
              </a:rPr>
              <a:t>under</a:t>
            </a:r>
            <a:r>
              <a:rPr sz="1800" spc="-10">
                <a:latin typeface="Calibri"/>
                <a:ea typeface="Calibri"/>
                <a:cs typeface="Arial MT"/>
              </a:rPr>
              <a:t> </a:t>
            </a:r>
            <a:r>
              <a:rPr sz="1800">
                <a:latin typeface="Calibri"/>
                <a:ea typeface="Calibri"/>
                <a:cs typeface="Arial MT"/>
              </a:rPr>
              <a:t>category</a:t>
            </a:r>
            <a:r>
              <a:rPr sz="1800" spc="-15">
                <a:latin typeface="Calibri"/>
                <a:ea typeface="Calibri"/>
                <a:cs typeface="Arial MT"/>
              </a:rPr>
              <a:t> </a:t>
            </a:r>
            <a:r>
              <a:rPr sz="1800">
                <a:latin typeface="Calibri"/>
                <a:ea typeface="Calibri"/>
                <a:cs typeface="Arial MT"/>
              </a:rPr>
              <a:t>3</a:t>
            </a:r>
            <a:r>
              <a:rPr sz="1800" spc="-20">
                <a:latin typeface="Calibri"/>
                <a:ea typeface="Calibri"/>
                <a:cs typeface="Arial MT"/>
              </a:rPr>
              <a:t> </a:t>
            </a:r>
            <a:r>
              <a:rPr sz="1800">
                <a:latin typeface="Calibri"/>
                <a:ea typeface="Calibri"/>
                <a:cs typeface="Arial MT"/>
              </a:rPr>
              <a:t>or</a:t>
            </a:r>
            <a:r>
              <a:rPr sz="1800" spc="-25">
                <a:latin typeface="Calibri"/>
                <a:ea typeface="Calibri"/>
                <a:cs typeface="Arial MT"/>
              </a:rPr>
              <a:t> </a:t>
            </a:r>
            <a:r>
              <a:rPr sz="1800">
                <a:latin typeface="Calibri"/>
                <a:ea typeface="Calibri"/>
                <a:cs typeface="Arial MT"/>
              </a:rPr>
              <a:t>through</a:t>
            </a:r>
            <a:r>
              <a:rPr sz="1800" spc="-15">
                <a:latin typeface="Calibri"/>
                <a:ea typeface="Calibri"/>
                <a:cs typeface="Arial MT"/>
              </a:rPr>
              <a:t> </a:t>
            </a:r>
            <a:r>
              <a:rPr sz="1800">
                <a:latin typeface="Calibri"/>
                <a:ea typeface="Calibri"/>
                <a:cs typeface="Arial MT"/>
              </a:rPr>
              <a:t>a</a:t>
            </a:r>
            <a:r>
              <a:rPr sz="1800" spc="-25">
                <a:latin typeface="Calibri"/>
                <a:ea typeface="Calibri"/>
                <a:cs typeface="Arial MT"/>
              </a:rPr>
              <a:t> </a:t>
            </a:r>
            <a:r>
              <a:rPr sz="1800" spc="-20">
                <a:latin typeface="Calibri"/>
                <a:ea typeface="Calibri"/>
                <a:cs typeface="Arial MT"/>
              </a:rPr>
              <a:t>mini </a:t>
            </a:r>
            <a:r>
              <a:rPr sz="1800">
                <a:latin typeface="Calibri"/>
                <a:ea typeface="Calibri"/>
                <a:cs typeface="Arial MT"/>
              </a:rPr>
              <a:t>competition</a:t>
            </a:r>
            <a:r>
              <a:rPr sz="1800" spc="-65">
                <a:latin typeface="Calibri"/>
                <a:ea typeface="Calibri"/>
                <a:cs typeface="Arial MT"/>
              </a:rPr>
              <a:t> </a:t>
            </a:r>
            <a:r>
              <a:rPr sz="1800" spc="-10">
                <a:latin typeface="Calibri"/>
                <a:ea typeface="Calibri"/>
                <a:cs typeface="Arial MT"/>
              </a:rPr>
              <a:t>process</a:t>
            </a:r>
            <a:r>
              <a:rPr lang="en-GB" sz="1800" spc="-10">
                <a:latin typeface="Calibri"/>
                <a:ea typeface="Calibri"/>
                <a:cs typeface="Arial MT"/>
              </a:rPr>
              <a:t> in 2025 -26</a:t>
            </a:r>
            <a:r>
              <a:rPr sz="1800" spc="-10">
                <a:latin typeface="Calibri"/>
                <a:ea typeface="Calibri"/>
                <a:cs typeface="Arial MT"/>
              </a:rPr>
              <a:t>.</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299085" indent="-286385">
              <a:lnSpc>
                <a:spcPct val="100000"/>
              </a:lnSpc>
              <a:buChar char="•"/>
              <a:tabLst>
                <a:tab pos="299085" algn="l"/>
              </a:tabLst>
            </a:pPr>
            <a:r>
              <a:rPr sz="1800">
                <a:latin typeface="Calibri"/>
                <a:ea typeface="Calibri"/>
                <a:cs typeface="Arial MT"/>
              </a:rPr>
              <a:t>Pilot</a:t>
            </a:r>
            <a:r>
              <a:rPr sz="1800" spc="-30">
                <a:latin typeface="Calibri"/>
                <a:ea typeface="Calibri"/>
                <a:cs typeface="Arial MT"/>
              </a:rPr>
              <a:t> </a:t>
            </a:r>
            <a:r>
              <a:rPr sz="1800">
                <a:latin typeface="Calibri"/>
                <a:ea typeface="Calibri"/>
                <a:cs typeface="Arial MT"/>
              </a:rPr>
              <a:t>the</a:t>
            </a:r>
            <a:r>
              <a:rPr sz="1800" spc="-25">
                <a:latin typeface="Calibri"/>
                <a:ea typeface="Calibri"/>
                <a:cs typeface="Arial MT"/>
              </a:rPr>
              <a:t> </a:t>
            </a:r>
            <a:r>
              <a:rPr sz="1800">
                <a:latin typeface="Calibri"/>
                <a:ea typeface="Calibri"/>
                <a:cs typeface="Arial MT"/>
              </a:rPr>
              <a:t>use</a:t>
            </a:r>
            <a:r>
              <a:rPr sz="1800" spc="-10">
                <a:latin typeface="Calibri"/>
                <a:ea typeface="Calibri"/>
                <a:cs typeface="Arial MT"/>
              </a:rPr>
              <a:t> </a:t>
            </a:r>
            <a:r>
              <a:rPr sz="1800">
                <a:latin typeface="Calibri"/>
                <a:ea typeface="Calibri"/>
                <a:cs typeface="Arial MT"/>
              </a:rPr>
              <a:t>of</a:t>
            </a:r>
            <a:r>
              <a:rPr sz="1800" spc="-25">
                <a:latin typeface="Calibri"/>
                <a:ea typeface="Calibri"/>
                <a:cs typeface="Arial MT"/>
              </a:rPr>
              <a:t> </a:t>
            </a:r>
            <a:r>
              <a:rPr sz="1800">
                <a:latin typeface="Calibri"/>
                <a:ea typeface="Calibri"/>
                <a:cs typeface="Arial MT"/>
              </a:rPr>
              <a:t>the</a:t>
            </a:r>
            <a:r>
              <a:rPr sz="1800" spc="-25">
                <a:latin typeface="Calibri"/>
                <a:ea typeface="Calibri"/>
                <a:cs typeface="Arial MT"/>
              </a:rPr>
              <a:t> </a:t>
            </a:r>
            <a:r>
              <a:rPr sz="1800">
                <a:latin typeface="Calibri"/>
                <a:ea typeface="Calibri"/>
                <a:cs typeface="Arial MT"/>
              </a:rPr>
              <a:t>Outcome</a:t>
            </a:r>
            <a:r>
              <a:rPr sz="1800" spc="-15">
                <a:latin typeface="Calibri"/>
                <a:ea typeface="Calibri"/>
                <a:cs typeface="Arial MT"/>
              </a:rPr>
              <a:t> </a:t>
            </a:r>
            <a:r>
              <a:rPr sz="1800">
                <a:latin typeface="Calibri"/>
                <a:ea typeface="Calibri"/>
                <a:cs typeface="Arial MT"/>
              </a:rPr>
              <a:t>Star</a:t>
            </a:r>
            <a:r>
              <a:rPr sz="1800" spc="-15">
                <a:latin typeface="Calibri"/>
                <a:ea typeface="Calibri"/>
                <a:cs typeface="Arial MT"/>
              </a:rPr>
              <a:t> </a:t>
            </a:r>
            <a:r>
              <a:rPr sz="1800">
                <a:latin typeface="Calibri"/>
                <a:ea typeface="Calibri"/>
                <a:cs typeface="Arial MT"/>
              </a:rPr>
              <a:t>in</a:t>
            </a:r>
            <a:r>
              <a:rPr sz="1800" spc="-25">
                <a:latin typeface="Calibri"/>
                <a:ea typeface="Calibri"/>
                <a:cs typeface="Arial MT"/>
              </a:rPr>
              <a:t> </a:t>
            </a:r>
            <a:r>
              <a:rPr sz="1800">
                <a:latin typeface="Calibri"/>
                <a:ea typeface="Calibri"/>
                <a:cs typeface="Arial MT"/>
              </a:rPr>
              <a:t>Mental</a:t>
            </a:r>
            <a:r>
              <a:rPr sz="1800" spc="-10">
                <a:latin typeface="Calibri"/>
                <a:ea typeface="Calibri"/>
                <a:cs typeface="Arial MT"/>
              </a:rPr>
              <a:t> </a:t>
            </a:r>
            <a:r>
              <a:rPr sz="1800">
                <a:latin typeface="Calibri"/>
                <a:ea typeface="Calibri"/>
                <a:cs typeface="Arial MT"/>
              </a:rPr>
              <a:t>Health</a:t>
            </a:r>
            <a:r>
              <a:rPr sz="1800" spc="-5">
                <a:latin typeface="Calibri"/>
                <a:ea typeface="Calibri"/>
                <a:cs typeface="Arial MT"/>
              </a:rPr>
              <a:t> </a:t>
            </a:r>
            <a:r>
              <a:rPr sz="1800" spc="-10">
                <a:latin typeface="Calibri"/>
                <a:ea typeface="Calibri"/>
                <a:cs typeface="Arial MT"/>
              </a:rPr>
              <a:t>Supported</a:t>
            </a:r>
            <a:r>
              <a:rPr sz="1800" spc="-95">
                <a:latin typeface="Calibri"/>
                <a:ea typeface="Calibri"/>
                <a:cs typeface="Arial MT"/>
              </a:rPr>
              <a:t> </a:t>
            </a:r>
            <a:r>
              <a:rPr sz="1800">
                <a:latin typeface="Calibri"/>
                <a:ea typeface="Calibri"/>
                <a:cs typeface="Arial MT"/>
              </a:rPr>
              <a:t>Accommodation</a:t>
            </a:r>
            <a:r>
              <a:rPr sz="1800" spc="5">
                <a:latin typeface="Calibri"/>
                <a:ea typeface="Calibri"/>
                <a:cs typeface="Arial MT"/>
              </a:rPr>
              <a:t> </a:t>
            </a:r>
            <a:r>
              <a:rPr sz="1800" spc="-10">
                <a:latin typeface="Calibri"/>
                <a:ea typeface="Calibri"/>
                <a:cs typeface="Arial MT"/>
              </a:rPr>
              <a:t>settings</a:t>
            </a:r>
            <a:r>
              <a:rPr lang="en-GB" sz="1800" spc="-10">
                <a:latin typeface="Calibri"/>
                <a:ea typeface="Calibri"/>
                <a:cs typeface="Arial MT"/>
              </a:rPr>
              <a:t> 2025 -26</a:t>
            </a:r>
            <a:r>
              <a:rPr sz="1800" spc="-10">
                <a:latin typeface="Calibri"/>
                <a:ea typeface="Calibri"/>
                <a:cs typeface="Arial MT"/>
              </a:rPr>
              <a:t>.</a:t>
            </a:r>
            <a:endParaRPr sz="1800">
              <a:latin typeface="Calibri"/>
              <a:ea typeface="Calibri"/>
              <a:cs typeface="Arial M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t>Gaps,</a:t>
            </a:r>
            <a:r>
              <a:rPr spc="-229"/>
              <a:t> </a:t>
            </a:r>
            <a:r>
              <a:t>Areas</a:t>
            </a:r>
            <a:r>
              <a:rPr spc="-80"/>
              <a:t> </a:t>
            </a:r>
            <a:r>
              <a:t>for</a:t>
            </a:r>
            <a:r>
              <a:rPr spc="-85"/>
              <a:t> </a:t>
            </a:r>
            <a:r>
              <a:rPr spc="-10"/>
              <a:t>Development</a:t>
            </a:r>
          </a:p>
        </p:txBody>
      </p:sp>
      <p:sp>
        <p:nvSpPr>
          <p:cNvPr id="3" name="object 3"/>
          <p:cNvSpPr txBox="1"/>
          <p:nvPr/>
        </p:nvSpPr>
        <p:spPr>
          <a:xfrm>
            <a:off x="1112621" y="1744421"/>
            <a:ext cx="9947910" cy="3362459"/>
          </a:xfrm>
          <a:prstGeom prst="rect">
            <a:avLst/>
          </a:prstGeom>
        </p:spPr>
        <p:txBody>
          <a:bodyPr vert="horz" wrap="square" lIns="0" tIns="12700" rIns="0" bIns="0" rtlCol="0" anchor="t">
            <a:spAutoFit/>
          </a:bodyPr>
          <a:lstStyle/>
          <a:p>
            <a:pPr marL="299085" indent="-286385">
              <a:lnSpc>
                <a:spcPct val="100000"/>
              </a:lnSpc>
              <a:spcBef>
                <a:spcPts val="100"/>
              </a:spcBef>
              <a:buChar char="•"/>
              <a:tabLst>
                <a:tab pos="299085" algn="l"/>
              </a:tabLst>
            </a:pPr>
            <a:r>
              <a:rPr sz="1800">
                <a:latin typeface="Calibri"/>
                <a:ea typeface="Calibri"/>
                <a:cs typeface="Arial MT"/>
              </a:rPr>
              <a:t>Deeper</a:t>
            </a:r>
            <a:r>
              <a:rPr sz="1800" spc="-45">
                <a:latin typeface="Calibri"/>
                <a:ea typeface="Calibri"/>
                <a:cs typeface="Arial MT"/>
              </a:rPr>
              <a:t> </a:t>
            </a:r>
            <a:r>
              <a:rPr sz="1800">
                <a:latin typeface="Calibri"/>
                <a:ea typeface="Calibri"/>
                <a:cs typeface="Arial MT"/>
              </a:rPr>
              <a:t>dive</a:t>
            </a:r>
            <a:r>
              <a:rPr sz="1800" spc="-45">
                <a:latin typeface="Calibri"/>
                <a:ea typeface="Calibri"/>
                <a:cs typeface="Arial MT"/>
              </a:rPr>
              <a:t> </a:t>
            </a:r>
            <a:r>
              <a:rPr sz="1800">
                <a:latin typeface="Calibri"/>
                <a:ea typeface="Calibri"/>
                <a:cs typeface="Arial MT"/>
              </a:rPr>
              <a:t>needs</a:t>
            </a:r>
            <a:r>
              <a:rPr sz="1800" spc="-35">
                <a:latin typeface="Calibri"/>
                <a:ea typeface="Calibri"/>
                <a:cs typeface="Arial MT"/>
              </a:rPr>
              <a:t> </a:t>
            </a:r>
            <a:r>
              <a:rPr sz="1800">
                <a:latin typeface="Calibri"/>
                <a:ea typeface="Calibri"/>
                <a:cs typeface="Arial MT"/>
              </a:rPr>
              <a:t>analysis</a:t>
            </a:r>
            <a:r>
              <a:rPr sz="1800" spc="-15">
                <a:latin typeface="Calibri"/>
                <a:ea typeface="Calibri"/>
                <a:cs typeface="Arial MT"/>
              </a:rPr>
              <a:t> </a:t>
            </a:r>
            <a:r>
              <a:rPr sz="1800">
                <a:latin typeface="Calibri"/>
                <a:ea typeface="Calibri"/>
                <a:cs typeface="Arial MT"/>
              </a:rPr>
              <a:t>for</a:t>
            </a:r>
            <a:r>
              <a:rPr sz="1800" spc="-45">
                <a:latin typeface="Calibri"/>
                <a:ea typeface="Calibri"/>
                <a:cs typeface="Arial MT"/>
              </a:rPr>
              <a:t> </a:t>
            </a:r>
            <a:r>
              <a:rPr sz="1800">
                <a:latin typeface="Calibri"/>
                <a:ea typeface="Calibri"/>
                <a:cs typeface="Arial MT"/>
              </a:rPr>
              <a:t>specialist</a:t>
            </a:r>
            <a:r>
              <a:rPr sz="1800" spc="-30">
                <a:latin typeface="Calibri"/>
                <a:ea typeface="Calibri"/>
                <a:cs typeface="Arial MT"/>
              </a:rPr>
              <a:t> </a:t>
            </a:r>
            <a:r>
              <a:rPr sz="1800">
                <a:latin typeface="Calibri"/>
                <a:ea typeface="Calibri"/>
                <a:cs typeface="Arial MT"/>
              </a:rPr>
              <a:t>supported</a:t>
            </a:r>
            <a:r>
              <a:rPr sz="1800" spc="-30">
                <a:latin typeface="Calibri"/>
                <a:ea typeface="Calibri"/>
                <a:cs typeface="Arial MT"/>
              </a:rPr>
              <a:t> </a:t>
            </a:r>
            <a:r>
              <a:rPr sz="1800">
                <a:latin typeface="Calibri"/>
                <a:ea typeface="Calibri"/>
                <a:cs typeface="Arial MT"/>
              </a:rPr>
              <a:t>accommodation</a:t>
            </a:r>
            <a:r>
              <a:rPr sz="1800" spc="-25">
                <a:latin typeface="Calibri"/>
                <a:ea typeface="Calibri"/>
                <a:cs typeface="Arial MT"/>
              </a:rPr>
              <a:t> </a:t>
            </a:r>
            <a:r>
              <a:rPr sz="1800">
                <a:latin typeface="Calibri"/>
                <a:ea typeface="Calibri"/>
                <a:cs typeface="Arial MT"/>
              </a:rPr>
              <a:t>for</a:t>
            </a:r>
            <a:r>
              <a:rPr sz="1800" spc="-55">
                <a:latin typeface="Calibri"/>
                <a:ea typeface="Calibri"/>
                <a:cs typeface="Arial MT"/>
              </a:rPr>
              <a:t> </a:t>
            </a:r>
            <a:r>
              <a:rPr lang="en-GB">
                <a:latin typeface="Calibri"/>
                <a:ea typeface="Calibri"/>
                <a:cs typeface="Arial MT"/>
              </a:rPr>
              <a:t>women</a:t>
            </a:r>
            <a:r>
              <a:rPr sz="1800" spc="-35">
                <a:latin typeface="Calibri"/>
                <a:ea typeface="Calibri"/>
                <a:cs typeface="Arial MT"/>
              </a:rPr>
              <a:t> </a:t>
            </a:r>
            <a:r>
              <a:rPr sz="1800">
                <a:latin typeface="Calibri"/>
                <a:ea typeface="Calibri"/>
                <a:cs typeface="Arial MT"/>
              </a:rPr>
              <a:t>with</a:t>
            </a:r>
            <a:r>
              <a:rPr sz="1800" spc="-15">
                <a:latin typeface="Calibri"/>
                <a:ea typeface="Calibri"/>
                <a:cs typeface="Arial MT"/>
              </a:rPr>
              <a:t> </a:t>
            </a:r>
            <a:r>
              <a:rPr sz="1800" spc="-10">
                <a:latin typeface="Calibri"/>
                <a:ea typeface="Calibri"/>
                <a:cs typeface="Arial MT"/>
              </a:rPr>
              <a:t>complex</a:t>
            </a:r>
            <a:endParaRPr sz="1800">
              <a:latin typeface="Calibri"/>
              <a:ea typeface="Calibri"/>
              <a:cs typeface="Arial MT"/>
            </a:endParaRPr>
          </a:p>
          <a:p>
            <a:pPr marL="299085">
              <a:lnSpc>
                <a:spcPct val="100000"/>
              </a:lnSpc>
              <a:spcBef>
                <a:spcPts val="5"/>
              </a:spcBef>
            </a:pPr>
            <a:r>
              <a:rPr sz="1800">
                <a:latin typeface="Calibri"/>
                <a:ea typeface="Calibri"/>
                <a:cs typeface="Arial MT"/>
              </a:rPr>
              <a:t>needs</a:t>
            </a:r>
            <a:r>
              <a:rPr sz="1800" spc="-40">
                <a:latin typeface="Calibri"/>
                <a:ea typeface="Calibri"/>
                <a:cs typeface="Arial MT"/>
              </a:rPr>
              <a:t> </a:t>
            </a:r>
            <a:r>
              <a:rPr sz="1800">
                <a:latin typeface="Calibri"/>
                <a:ea typeface="Calibri"/>
                <a:cs typeface="Arial MT"/>
              </a:rPr>
              <a:t>alongside</a:t>
            </a:r>
            <a:r>
              <a:rPr sz="1800" spc="-30">
                <a:latin typeface="Calibri"/>
                <a:ea typeface="Calibri"/>
                <a:cs typeface="Arial MT"/>
              </a:rPr>
              <a:t> </a:t>
            </a:r>
            <a:r>
              <a:rPr sz="1800">
                <a:latin typeface="Calibri"/>
                <a:ea typeface="Calibri"/>
                <a:cs typeface="Arial MT"/>
              </a:rPr>
              <a:t>enduring</a:t>
            </a:r>
            <a:r>
              <a:rPr sz="1800" spc="-20">
                <a:latin typeface="Calibri"/>
                <a:ea typeface="Calibri"/>
                <a:cs typeface="Arial MT"/>
              </a:rPr>
              <a:t> </a:t>
            </a:r>
            <a:r>
              <a:rPr sz="1800">
                <a:latin typeface="Calibri"/>
                <a:ea typeface="Calibri"/>
                <a:cs typeface="Arial MT"/>
              </a:rPr>
              <a:t>mental</a:t>
            </a:r>
            <a:r>
              <a:rPr sz="1800" spc="-35">
                <a:latin typeface="Calibri"/>
                <a:ea typeface="Calibri"/>
                <a:cs typeface="Arial MT"/>
              </a:rPr>
              <a:t> </a:t>
            </a:r>
            <a:r>
              <a:rPr sz="1800">
                <a:latin typeface="Calibri"/>
                <a:ea typeface="Calibri"/>
                <a:cs typeface="Arial MT"/>
              </a:rPr>
              <a:t>health</a:t>
            </a:r>
            <a:r>
              <a:rPr sz="1800" spc="-25">
                <a:latin typeface="Calibri"/>
                <a:ea typeface="Calibri"/>
                <a:cs typeface="Arial MT"/>
              </a:rPr>
              <a:t> </a:t>
            </a:r>
            <a:r>
              <a:rPr sz="1800" spc="-10">
                <a:latin typeface="Calibri"/>
                <a:ea typeface="Calibri"/>
                <a:cs typeface="Arial MT"/>
              </a:rPr>
              <a:t>difficulties.</a:t>
            </a:r>
            <a:endParaRPr sz="1800">
              <a:latin typeface="Calibri"/>
              <a:ea typeface="Calibri"/>
              <a:cs typeface="Arial MT"/>
            </a:endParaRPr>
          </a:p>
          <a:p>
            <a:pPr>
              <a:lnSpc>
                <a:spcPct val="100000"/>
              </a:lnSpc>
              <a:spcBef>
                <a:spcPts val="90"/>
              </a:spcBef>
            </a:pPr>
            <a:endParaRPr sz="1800">
              <a:latin typeface="Calibri"/>
              <a:ea typeface="Calibri"/>
              <a:cs typeface="Arial MT"/>
            </a:endParaRPr>
          </a:p>
          <a:p>
            <a:pPr marL="299085" marR="5080" indent="-287020">
              <a:buChar char="•"/>
              <a:tabLst>
                <a:tab pos="299085" algn="l"/>
              </a:tabLst>
            </a:pPr>
            <a:r>
              <a:rPr sz="1800">
                <a:latin typeface="Calibri"/>
                <a:ea typeface="Calibri"/>
                <a:cs typeface="Arial MT"/>
              </a:rPr>
              <a:t>Deeper</a:t>
            </a:r>
            <a:r>
              <a:rPr sz="1800" spc="-20">
                <a:latin typeface="Calibri"/>
                <a:ea typeface="Calibri"/>
                <a:cs typeface="Arial MT"/>
              </a:rPr>
              <a:t> </a:t>
            </a:r>
            <a:r>
              <a:rPr sz="1800">
                <a:latin typeface="Calibri"/>
                <a:ea typeface="Calibri"/>
                <a:cs typeface="Arial MT"/>
              </a:rPr>
              <a:t>dive</a:t>
            </a:r>
            <a:r>
              <a:rPr sz="1800" spc="-20">
                <a:latin typeface="Calibri"/>
                <a:ea typeface="Calibri"/>
                <a:cs typeface="Arial MT"/>
              </a:rPr>
              <a:t> </a:t>
            </a:r>
            <a:r>
              <a:rPr lang="en-GB" spc="-20">
                <a:latin typeface="Calibri"/>
                <a:ea typeface="Calibri"/>
                <a:cs typeface="Arial MT"/>
              </a:rPr>
              <a:t>needs </a:t>
            </a:r>
            <a:r>
              <a:rPr lang="en-GB">
                <a:latin typeface="Calibri"/>
                <a:ea typeface="Calibri"/>
                <a:cs typeface="Arial MT"/>
              </a:rPr>
              <a:t>analysis</a:t>
            </a:r>
            <a:r>
              <a:rPr sz="1800">
                <a:latin typeface="Calibri"/>
                <a:ea typeface="Calibri"/>
                <a:cs typeface="Arial MT"/>
              </a:rPr>
              <a:t> on</a:t>
            </a:r>
            <a:r>
              <a:rPr sz="1800" spc="-20">
                <a:latin typeface="Calibri"/>
                <a:ea typeface="Calibri"/>
                <a:cs typeface="Arial MT"/>
              </a:rPr>
              <a:t> </a:t>
            </a:r>
            <a:r>
              <a:rPr sz="1800">
                <a:latin typeface="Calibri"/>
                <a:ea typeface="Calibri"/>
                <a:cs typeface="Arial MT"/>
              </a:rPr>
              <a:t>the</a:t>
            </a:r>
            <a:r>
              <a:rPr sz="1800" spc="-30">
                <a:latin typeface="Calibri"/>
                <a:ea typeface="Calibri"/>
                <a:cs typeface="Arial MT"/>
              </a:rPr>
              <a:t> </a:t>
            </a:r>
            <a:r>
              <a:rPr sz="1800">
                <a:latin typeface="Calibri"/>
                <a:ea typeface="Calibri"/>
                <a:cs typeface="Arial MT"/>
              </a:rPr>
              <a:t>need</a:t>
            </a:r>
            <a:r>
              <a:rPr sz="1800" spc="-20">
                <a:latin typeface="Calibri"/>
                <a:ea typeface="Calibri"/>
                <a:cs typeface="Arial MT"/>
              </a:rPr>
              <a:t> </a:t>
            </a:r>
            <a:r>
              <a:rPr sz="1800">
                <a:latin typeface="Calibri"/>
                <a:ea typeface="Calibri"/>
                <a:cs typeface="Arial MT"/>
              </a:rPr>
              <a:t>for</a:t>
            </a:r>
            <a:r>
              <a:rPr sz="1800" spc="-35">
                <a:latin typeface="Calibri"/>
                <a:ea typeface="Calibri"/>
                <a:cs typeface="Arial MT"/>
              </a:rPr>
              <a:t> </a:t>
            </a:r>
            <a:r>
              <a:rPr sz="1800">
                <a:latin typeface="Calibri"/>
                <a:ea typeface="Calibri"/>
                <a:cs typeface="Arial MT"/>
              </a:rPr>
              <a:t>specialist accommodation</a:t>
            </a:r>
            <a:r>
              <a:rPr sz="1800" spc="-10">
                <a:latin typeface="Calibri"/>
                <a:ea typeface="Calibri"/>
                <a:cs typeface="Arial MT"/>
              </a:rPr>
              <a:t> </a:t>
            </a:r>
            <a:r>
              <a:rPr sz="1800">
                <a:latin typeface="Calibri"/>
                <a:ea typeface="Calibri"/>
                <a:cs typeface="Arial MT"/>
              </a:rPr>
              <a:t>for</a:t>
            </a:r>
            <a:r>
              <a:rPr sz="1800" spc="-30">
                <a:latin typeface="Calibri"/>
                <a:ea typeface="Calibri"/>
                <a:cs typeface="Arial MT"/>
              </a:rPr>
              <a:t> </a:t>
            </a:r>
            <a:r>
              <a:rPr sz="1800">
                <a:latin typeface="Calibri"/>
                <a:ea typeface="Calibri"/>
                <a:cs typeface="Arial MT"/>
              </a:rPr>
              <a:t>adults</a:t>
            </a:r>
            <a:r>
              <a:rPr sz="1800" spc="-10">
                <a:latin typeface="Calibri"/>
                <a:ea typeface="Calibri"/>
                <a:cs typeface="Arial MT"/>
              </a:rPr>
              <a:t> </a:t>
            </a:r>
            <a:r>
              <a:rPr sz="1800">
                <a:latin typeface="Calibri"/>
                <a:ea typeface="Calibri"/>
                <a:cs typeface="Arial MT"/>
              </a:rPr>
              <a:t>in</a:t>
            </a:r>
            <a:r>
              <a:rPr sz="1800" spc="-35">
                <a:latin typeface="Calibri"/>
                <a:ea typeface="Calibri"/>
                <a:cs typeface="Arial MT"/>
              </a:rPr>
              <a:t> </a:t>
            </a:r>
            <a:r>
              <a:rPr sz="1800">
                <a:latin typeface="Calibri"/>
                <a:ea typeface="Calibri"/>
                <a:cs typeface="Arial MT"/>
              </a:rPr>
              <a:t>the</a:t>
            </a:r>
            <a:r>
              <a:rPr sz="1800" spc="-35">
                <a:latin typeface="Calibri"/>
                <a:ea typeface="Calibri"/>
                <a:cs typeface="Arial MT"/>
              </a:rPr>
              <a:t> </a:t>
            </a:r>
            <a:r>
              <a:rPr sz="1800">
                <a:latin typeface="Calibri"/>
                <a:ea typeface="Calibri"/>
                <a:cs typeface="Arial MT"/>
              </a:rPr>
              <a:t>forensic</a:t>
            </a:r>
            <a:r>
              <a:rPr sz="1800" spc="-15">
                <a:latin typeface="Calibri"/>
                <a:ea typeface="Calibri"/>
                <a:cs typeface="Arial MT"/>
              </a:rPr>
              <a:t> </a:t>
            </a:r>
            <a:r>
              <a:rPr sz="1800" spc="-10">
                <a:latin typeface="Calibri"/>
                <a:ea typeface="Calibri"/>
                <a:cs typeface="Arial MT"/>
              </a:rPr>
              <a:t>mental </a:t>
            </a:r>
            <a:r>
              <a:rPr sz="1800">
                <a:latin typeface="Calibri"/>
                <a:ea typeface="Calibri"/>
                <a:cs typeface="Arial MT"/>
              </a:rPr>
              <a:t>health</a:t>
            </a:r>
            <a:r>
              <a:rPr sz="1800" spc="-25">
                <a:latin typeface="Calibri"/>
                <a:ea typeface="Calibri"/>
                <a:cs typeface="Arial MT"/>
              </a:rPr>
              <a:t> </a:t>
            </a:r>
            <a:r>
              <a:rPr sz="1800" spc="-10">
                <a:latin typeface="Calibri"/>
                <a:ea typeface="Calibri"/>
                <a:cs typeface="Arial MT"/>
              </a:rPr>
              <a:t>system.</a:t>
            </a:r>
            <a:endParaRPr sz="1800">
              <a:latin typeface="Calibri"/>
              <a:ea typeface="Calibri"/>
              <a:cs typeface="Arial MT"/>
            </a:endParaRPr>
          </a:p>
          <a:p>
            <a:pPr>
              <a:lnSpc>
                <a:spcPct val="100000"/>
              </a:lnSpc>
              <a:spcBef>
                <a:spcPts val="90"/>
              </a:spcBef>
              <a:buFont typeface="Arial MT"/>
              <a:buChar char="•"/>
            </a:pPr>
            <a:endParaRPr sz="1800">
              <a:latin typeface="Calibri"/>
              <a:ea typeface="Calibri"/>
              <a:cs typeface="Arial MT"/>
            </a:endParaRPr>
          </a:p>
          <a:p>
            <a:pPr marL="299085" marR="526415" indent="-287020">
              <a:lnSpc>
                <a:spcPct val="100000"/>
              </a:lnSpc>
              <a:buChar char="•"/>
              <a:tabLst>
                <a:tab pos="299085" algn="l"/>
              </a:tabLst>
            </a:pPr>
            <a:r>
              <a:rPr sz="1800">
                <a:latin typeface="Calibri"/>
                <a:ea typeface="Calibri"/>
                <a:cs typeface="Arial MT"/>
              </a:rPr>
              <a:t>Connecting</a:t>
            </a:r>
            <a:r>
              <a:rPr sz="1800" spc="-25">
                <a:latin typeface="Calibri"/>
                <a:ea typeface="Calibri"/>
                <a:cs typeface="Arial MT"/>
              </a:rPr>
              <a:t> </a:t>
            </a:r>
            <a:r>
              <a:rPr sz="1800" spc="-10">
                <a:latin typeface="Calibri"/>
                <a:ea typeface="Calibri"/>
                <a:cs typeface="Arial MT"/>
              </a:rPr>
              <a:t>Supported</a:t>
            </a:r>
            <a:r>
              <a:rPr sz="1800" spc="-114">
                <a:latin typeface="Calibri"/>
                <a:ea typeface="Calibri"/>
                <a:cs typeface="Arial MT"/>
              </a:rPr>
              <a:t> </a:t>
            </a:r>
            <a:r>
              <a:rPr sz="1800">
                <a:latin typeface="Calibri"/>
                <a:ea typeface="Calibri"/>
                <a:cs typeface="Arial MT"/>
              </a:rPr>
              <a:t>Accommodation</a:t>
            </a:r>
            <a:r>
              <a:rPr sz="1800" spc="-15">
                <a:latin typeface="Calibri"/>
                <a:ea typeface="Calibri"/>
                <a:cs typeface="Arial MT"/>
              </a:rPr>
              <a:t> </a:t>
            </a:r>
            <a:r>
              <a:rPr sz="1800">
                <a:latin typeface="Calibri"/>
                <a:ea typeface="Calibri"/>
                <a:cs typeface="Arial MT"/>
              </a:rPr>
              <a:t>Schemes</a:t>
            </a:r>
            <a:r>
              <a:rPr sz="1800" spc="-35">
                <a:latin typeface="Calibri"/>
                <a:ea typeface="Calibri"/>
                <a:cs typeface="Arial MT"/>
              </a:rPr>
              <a:t> </a:t>
            </a:r>
            <a:r>
              <a:rPr sz="1800">
                <a:latin typeface="Calibri"/>
                <a:ea typeface="Calibri"/>
                <a:cs typeface="Arial MT"/>
              </a:rPr>
              <a:t>with</a:t>
            </a:r>
            <a:r>
              <a:rPr sz="1800" spc="10">
                <a:latin typeface="Calibri"/>
                <a:ea typeface="Calibri"/>
                <a:cs typeface="Arial MT"/>
              </a:rPr>
              <a:t> </a:t>
            </a:r>
            <a:r>
              <a:rPr sz="1800">
                <a:latin typeface="Calibri"/>
                <a:ea typeface="Calibri"/>
                <a:cs typeface="Arial MT"/>
              </a:rPr>
              <a:t>the</a:t>
            </a:r>
            <a:r>
              <a:rPr sz="1800" spc="-40">
                <a:latin typeface="Calibri"/>
                <a:ea typeface="Calibri"/>
                <a:cs typeface="Arial MT"/>
              </a:rPr>
              <a:t> </a:t>
            </a:r>
            <a:r>
              <a:rPr sz="1800">
                <a:latin typeface="Calibri"/>
                <a:ea typeface="Calibri"/>
                <a:cs typeface="Arial MT"/>
              </a:rPr>
              <a:t>community</a:t>
            </a:r>
            <a:r>
              <a:rPr sz="1800" spc="-35">
                <a:latin typeface="Calibri"/>
                <a:ea typeface="Calibri"/>
                <a:cs typeface="Arial MT"/>
              </a:rPr>
              <a:t> </a:t>
            </a:r>
            <a:r>
              <a:rPr sz="1800">
                <a:latin typeface="Calibri"/>
                <a:ea typeface="Calibri"/>
                <a:cs typeface="Arial MT"/>
              </a:rPr>
              <a:t>mental</a:t>
            </a:r>
            <a:r>
              <a:rPr sz="1800" spc="-30">
                <a:latin typeface="Calibri"/>
                <a:ea typeface="Calibri"/>
                <a:cs typeface="Arial MT"/>
              </a:rPr>
              <a:t> </a:t>
            </a:r>
            <a:r>
              <a:rPr sz="1800">
                <a:latin typeface="Calibri"/>
                <a:ea typeface="Calibri"/>
                <a:cs typeface="Arial MT"/>
              </a:rPr>
              <a:t>health</a:t>
            </a:r>
            <a:r>
              <a:rPr sz="1800" spc="-20">
                <a:latin typeface="Calibri"/>
                <a:ea typeface="Calibri"/>
                <a:cs typeface="Arial MT"/>
              </a:rPr>
              <a:t> </a:t>
            </a:r>
            <a:r>
              <a:rPr sz="1800" spc="-10">
                <a:latin typeface="Calibri"/>
                <a:ea typeface="Calibri"/>
                <a:cs typeface="Arial MT"/>
              </a:rPr>
              <a:t>offer </a:t>
            </a:r>
            <a:r>
              <a:rPr sz="1800">
                <a:latin typeface="Calibri"/>
                <a:ea typeface="Calibri"/>
                <a:cs typeface="Arial MT"/>
              </a:rPr>
              <a:t>through</a:t>
            </a:r>
            <a:r>
              <a:rPr sz="1800" spc="-30">
                <a:latin typeface="Calibri"/>
                <a:ea typeface="Calibri"/>
                <a:cs typeface="Arial MT"/>
              </a:rPr>
              <a:t> </a:t>
            </a:r>
            <a:r>
              <a:rPr sz="1800">
                <a:latin typeface="Calibri"/>
                <a:ea typeface="Calibri"/>
                <a:cs typeface="Arial MT"/>
              </a:rPr>
              <a:t>Healthier</a:t>
            </a:r>
            <a:r>
              <a:rPr sz="1800" spc="-5">
                <a:latin typeface="Calibri"/>
                <a:ea typeface="Calibri"/>
                <a:cs typeface="Arial MT"/>
              </a:rPr>
              <a:t> </a:t>
            </a:r>
            <a:r>
              <a:rPr sz="1800">
                <a:latin typeface="Calibri"/>
                <a:ea typeface="Calibri"/>
                <a:cs typeface="Arial MT"/>
              </a:rPr>
              <a:t>Lives,</a:t>
            </a:r>
            <a:r>
              <a:rPr sz="1800" spc="-30">
                <a:latin typeface="Calibri"/>
                <a:ea typeface="Calibri"/>
                <a:cs typeface="Arial MT"/>
              </a:rPr>
              <a:t> </a:t>
            </a:r>
            <a:r>
              <a:rPr sz="1800">
                <a:latin typeface="Calibri"/>
                <a:ea typeface="Calibri"/>
                <a:cs typeface="Arial MT"/>
              </a:rPr>
              <a:t>Change</a:t>
            </a:r>
            <a:r>
              <a:rPr sz="1800" spc="-20">
                <a:latin typeface="Calibri"/>
                <a:ea typeface="Calibri"/>
                <a:cs typeface="Arial MT"/>
              </a:rPr>
              <a:t> </a:t>
            </a:r>
            <a:r>
              <a:rPr sz="1800">
                <a:latin typeface="Calibri"/>
                <a:ea typeface="Calibri"/>
                <a:cs typeface="Arial MT"/>
              </a:rPr>
              <a:t>Grow</a:t>
            </a:r>
            <a:r>
              <a:rPr sz="1800" spc="-35">
                <a:latin typeface="Calibri"/>
                <a:ea typeface="Calibri"/>
                <a:cs typeface="Arial MT"/>
              </a:rPr>
              <a:t> </a:t>
            </a:r>
            <a:r>
              <a:rPr sz="1800">
                <a:latin typeface="Calibri"/>
                <a:ea typeface="Calibri"/>
                <a:cs typeface="Arial MT"/>
              </a:rPr>
              <a:t>Live</a:t>
            </a:r>
            <a:r>
              <a:rPr sz="1800" spc="-30">
                <a:latin typeface="Calibri"/>
                <a:ea typeface="Calibri"/>
                <a:cs typeface="Arial MT"/>
              </a:rPr>
              <a:t> </a:t>
            </a:r>
            <a:r>
              <a:rPr sz="1800">
                <a:latin typeface="Calibri"/>
                <a:ea typeface="Calibri"/>
                <a:cs typeface="Arial MT"/>
              </a:rPr>
              <a:t>and</a:t>
            </a:r>
            <a:r>
              <a:rPr sz="1800" spc="-25">
                <a:latin typeface="Calibri"/>
                <a:ea typeface="Calibri"/>
                <a:cs typeface="Arial MT"/>
              </a:rPr>
              <a:t> </a:t>
            </a:r>
            <a:r>
              <a:rPr sz="1800">
                <a:latin typeface="Calibri"/>
                <a:ea typeface="Calibri"/>
                <a:cs typeface="Arial MT"/>
              </a:rPr>
              <a:t>the</a:t>
            </a:r>
            <a:r>
              <a:rPr sz="1800" spc="-40">
                <a:latin typeface="Calibri"/>
                <a:ea typeface="Calibri"/>
                <a:cs typeface="Arial MT"/>
              </a:rPr>
              <a:t> </a:t>
            </a:r>
            <a:r>
              <a:rPr sz="1800">
                <a:latin typeface="Calibri"/>
                <a:ea typeface="Calibri"/>
                <a:cs typeface="Arial MT"/>
              </a:rPr>
              <a:t>Community</a:t>
            </a:r>
            <a:r>
              <a:rPr sz="1800" spc="-15">
                <a:latin typeface="Calibri"/>
                <a:ea typeface="Calibri"/>
                <a:cs typeface="Arial MT"/>
              </a:rPr>
              <a:t> </a:t>
            </a:r>
            <a:r>
              <a:rPr sz="1800">
                <a:latin typeface="Calibri"/>
                <a:ea typeface="Calibri"/>
                <a:cs typeface="Arial MT"/>
              </a:rPr>
              <a:t>Connectors</a:t>
            </a:r>
            <a:r>
              <a:rPr sz="1800" spc="-25">
                <a:latin typeface="Calibri"/>
                <a:ea typeface="Calibri"/>
                <a:cs typeface="Arial MT"/>
              </a:rPr>
              <a:t> </a:t>
            </a:r>
            <a:r>
              <a:rPr sz="1800">
                <a:latin typeface="Calibri"/>
                <a:ea typeface="Calibri"/>
                <a:cs typeface="Arial MT"/>
              </a:rPr>
              <a:t>and</a:t>
            </a:r>
            <a:r>
              <a:rPr sz="1800" spc="-25">
                <a:latin typeface="Calibri"/>
                <a:ea typeface="Calibri"/>
                <a:cs typeface="Arial MT"/>
              </a:rPr>
              <a:t> </a:t>
            </a:r>
            <a:r>
              <a:rPr lang="en-GB" sz="1800" spc="-25">
                <a:latin typeface="Calibri"/>
                <a:ea typeface="Calibri"/>
                <a:cs typeface="Arial MT"/>
              </a:rPr>
              <a:t>the </a:t>
            </a:r>
            <a:r>
              <a:rPr sz="1800" spc="-10">
                <a:latin typeface="Calibri"/>
                <a:ea typeface="Calibri"/>
                <a:cs typeface="Arial MT"/>
              </a:rPr>
              <a:t>Recovery College</a:t>
            </a:r>
            <a:r>
              <a:rPr lang="en-GB" sz="1800" spc="-10">
                <a:latin typeface="Calibri"/>
                <a:ea typeface="Calibri"/>
                <a:cs typeface="Arial MT"/>
              </a:rPr>
              <a:t> and Crisis Café offers</a:t>
            </a:r>
            <a:r>
              <a:rPr sz="1800" spc="-10">
                <a:latin typeface="Calibri"/>
                <a:ea typeface="Calibri"/>
                <a:cs typeface="Arial MT"/>
              </a:rPr>
              <a:t>.</a:t>
            </a:r>
          </a:p>
          <a:p>
            <a:pPr marL="299085" marR="526415" indent="-287020">
              <a:buChar char="•"/>
              <a:tabLst>
                <a:tab pos="299085" algn="l"/>
              </a:tabLst>
            </a:pPr>
            <a:endParaRPr lang="en-GB" spc="-10">
              <a:latin typeface="Calibri"/>
              <a:ea typeface="Calibri"/>
              <a:cs typeface="Arial MT"/>
            </a:endParaRPr>
          </a:p>
          <a:p>
            <a:pPr marL="299085" marR="526415" indent="-287020">
              <a:buChar char="•"/>
              <a:tabLst>
                <a:tab pos="299085" algn="l"/>
              </a:tabLst>
            </a:pPr>
            <a:r>
              <a:rPr lang="en-GB" spc="-10">
                <a:latin typeface="Calibri"/>
                <a:ea typeface="Calibri"/>
                <a:cs typeface="Arial MT"/>
              </a:rPr>
              <a:t>Reviewing our mental health enablement offer and piloting floating support to maintain residents independence.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65A221-2522-4E88-B54B-1A024D338C61}">
  <ds:schemaRefs>
    <ds:schemaRef ds:uri="http://schemas.microsoft.com/sharepoint/v3/contenttype/forms"/>
  </ds:schemaRefs>
</ds:datastoreItem>
</file>

<file path=customXml/itemProps2.xml><?xml version="1.0" encoding="utf-8"?>
<ds:datastoreItem xmlns:ds="http://schemas.openxmlformats.org/officeDocument/2006/customXml" ds:itemID="{D121F032-EE35-4A22-A616-E7E6AC9D8BC6}">
  <ds:schemaRefs>
    <ds:schemaRef ds:uri="6361206b-3f8a-4b08-978e-0d3652f38ba9"/>
    <ds:schemaRef ds:uri="bbbab6f7-7512-47c4-980a-5a35810d9f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2E4AD5F-7038-4967-8F14-BA28FB12110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Demand and Need</vt:lpstr>
      <vt:lpstr>Meeting the MH Needs 10 year All Age Supported Living Strategy for Newham – in development</vt:lpstr>
      <vt:lpstr>Commissioned Services 2024</vt:lpstr>
      <vt:lpstr>Commissioned Services Our Health Partners have:</vt:lpstr>
      <vt:lpstr>Additional Mental Health Activity</vt:lpstr>
      <vt:lpstr>Commissioning Intentions for 2025-26</vt:lpstr>
      <vt:lpstr>Gaps, Areas for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dc:title>
  <dc:creator>Inderjit Puaar</dc:creator>
  <cp:revision>1</cp:revision>
  <dcterms:created xsi:type="dcterms:W3CDTF">2025-01-22T13:16:16Z</dcterms:created>
  <dcterms:modified xsi:type="dcterms:W3CDTF">2025-01-28T13:17:12Z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2024-06-10T00:00:00Z</vt:filetime>
  </property>
  <property fmtid="{D5CDD505-2E9C-101B-9397-08002B2CF9AE}" pid="3" name="Creator">
    <vt:lpwstr>Microsoft® PowerPoint® 2016</vt:lpwstr>
  </property>
  <property fmtid="{D5CDD505-2E9C-101B-9397-08002B2CF9AE}" pid="4" name="LastSaved">
    <vt:filetime>2025-01-22T00:00:00Z</vt:filetime>
  </property>
  <property fmtid="{D5CDD505-2E9C-101B-9397-08002B2CF9AE}" pid="5" name="Producer">
    <vt:lpwstr>Microsoft® PowerPoint® 2016</vt:lpwstr>
  </property>
  <property fmtid="{D5CDD505-2E9C-101B-9397-08002B2CF9AE}" pid="6" name="ContentTypeId">
    <vt:lpwstr>0x010100C75F758717DFF44A8C2C0023C87ED0F7</vt:lpwstr>
  </property>
</Properties>
</file>