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1" r:id="rId5"/>
  </p:sldMasterIdLst>
  <p:notesMasterIdLst>
    <p:notesMasterId r:id="rId59"/>
  </p:notesMasterIdLst>
  <p:sldIdLst>
    <p:sldId id="256" r:id="rId6"/>
    <p:sldId id="257" r:id="rId7"/>
    <p:sldId id="316" r:id="rId8"/>
    <p:sldId id="258" r:id="rId9"/>
    <p:sldId id="334" r:id="rId10"/>
    <p:sldId id="325" r:id="rId11"/>
    <p:sldId id="392" r:id="rId12"/>
    <p:sldId id="396" r:id="rId13"/>
    <p:sldId id="397" r:id="rId14"/>
    <p:sldId id="394" r:id="rId15"/>
    <p:sldId id="395" r:id="rId16"/>
    <p:sldId id="398" r:id="rId17"/>
    <p:sldId id="262" r:id="rId18"/>
    <p:sldId id="263" r:id="rId19"/>
    <p:sldId id="264" r:id="rId20"/>
    <p:sldId id="273" r:id="rId21"/>
    <p:sldId id="269" r:id="rId22"/>
    <p:sldId id="274" r:id="rId23"/>
    <p:sldId id="347" r:id="rId24"/>
    <p:sldId id="287" r:id="rId25"/>
    <p:sldId id="288" r:id="rId26"/>
    <p:sldId id="289" r:id="rId27"/>
    <p:sldId id="290" r:id="rId28"/>
    <p:sldId id="345" r:id="rId29"/>
    <p:sldId id="292" r:id="rId30"/>
    <p:sldId id="346" r:id="rId31"/>
    <p:sldId id="294" r:id="rId32"/>
    <p:sldId id="350" r:id="rId33"/>
    <p:sldId id="354" r:id="rId34"/>
    <p:sldId id="295" r:id="rId35"/>
    <p:sldId id="352" r:id="rId36"/>
    <p:sldId id="353" r:id="rId37"/>
    <p:sldId id="342" r:id="rId38"/>
    <p:sldId id="327" r:id="rId39"/>
    <p:sldId id="328" r:id="rId40"/>
    <p:sldId id="343" r:id="rId41"/>
    <p:sldId id="296" r:id="rId42"/>
    <p:sldId id="330" r:id="rId43"/>
    <p:sldId id="344" r:id="rId44"/>
    <p:sldId id="329" r:id="rId45"/>
    <p:sldId id="335" r:id="rId46"/>
    <p:sldId id="348" r:id="rId47"/>
    <p:sldId id="336" r:id="rId48"/>
    <p:sldId id="337" r:id="rId49"/>
    <p:sldId id="339" r:id="rId50"/>
    <p:sldId id="298" r:id="rId51"/>
    <p:sldId id="297" r:id="rId52"/>
    <p:sldId id="332" r:id="rId53"/>
    <p:sldId id="333" r:id="rId54"/>
    <p:sldId id="259" r:id="rId55"/>
    <p:sldId id="331" r:id="rId56"/>
    <p:sldId id="351" r:id="rId57"/>
    <p:sldId id="306" r:id="rId58"/>
  </p:sldIdLst>
  <p:sldSz cx="12192000" cy="6858000"/>
  <p:notesSz cx="6858000" cy="9144000"/>
  <p:embeddedFontLst>
    <p:embeddedFont>
      <p:font typeface="Berlin Sans FB Demi" panose="020E0802020502020306" pitchFamily="34" charset="0"/>
      <p:bold r:id="rId60"/>
    </p:embeddedFont>
    <p:embeddedFont>
      <p:font typeface="Century Gothic" panose="020B050202020202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j0Bs/89e1MySHUmJB+6tD35jgK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66BEC-2319-A6DF-BE49-10562BBDFA33}" v="23" dt="2024-08-21T11:59:26.330"/>
  </p1510:revLst>
</p1510:revInfo>
</file>

<file path=ppt/tableStyles.xml><?xml version="1.0" encoding="utf-8"?>
<a:tblStyleLst xmlns:a="http://schemas.openxmlformats.org/drawingml/2006/main" def="{0B7A9653-D4E8-4975-BD62-3C13DD1A6723}">
  <a:tblStyle styleId="{0B7A9653-D4E8-4975-BD62-3C13DD1A672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9" autoAdjust="0"/>
  </p:normalViewPr>
  <p:slideViewPr>
    <p:cSldViewPr snapToGrid="0">
      <p:cViewPr varScale="1">
        <p:scale>
          <a:sx n="79" d="100"/>
          <a:sy n="79" d="100"/>
        </p:scale>
        <p:origin x="96" y="11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4.fntdata"/><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font" Target="fonts/font2.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5.fntdata"/><Relationship Id="rId69" Type="http://customschemas.google.com/relationships/presentationmetadata" Target="meta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3.fntdata"/><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1.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Wan" userId="S::linda.wan@newham.gov.uk::59fa7a9d-926a-41ef-babf-3f665165059f" providerId="AD" clId="Web-{8E34C010-6AFD-42A3-7BF6-289E974F80E1}"/>
    <pc:docChg chg="modSld">
      <pc:chgData name="Linda Wan" userId="S::linda.wan@newham.gov.uk::59fa7a9d-926a-41ef-babf-3f665165059f" providerId="AD" clId="Web-{8E34C010-6AFD-42A3-7BF6-289E974F80E1}" dt="2024-07-09T09:31:51.500" v="9"/>
      <pc:docMkLst>
        <pc:docMk/>
      </pc:docMkLst>
      <pc:sldChg chg="modSp">
        <pc:chgData name="Linda Wan" userId="S::linda.wan@newham.gov.uk::59fa7a9d-926a-41ef-babf-3f665165059f" providerId="AD" clId="Web-{8E34C010-6AFD-42A3-7BF6-289E974F80E1}" dt="2024-07-09T09:31:51.500" v="9"/>
        <pc:sldMkLst>
          <pc:docMk/>
          <pc:sldMk cId="0" sldId="257"/>
        </pc:sldMkLst>
        <pc:graphicFrameChg chg="mod modGraphic">
          <ac:chgData name="Linda Wan" userId="S::linda.wan@newham.gov.uk::59fa7a9d-926a-41ef-babf-3f665165059f" providerId="AD" clId="Web-{8E34C010-6AFD-42A3-7BF6-289E974F80E1}" dt="2024-07-09T09:31:51.500" v="9"/>
          <ac:graphicFrameMkLst>
            <pc:docMk/>
            <pc:sldMk cId="0" sldId="257"/>
            <ac:graphicFrameMk id="59" creationId="{00000000-0000-0000-0000-000000000000}"/>
          </ac:graphicFrameMkLst>
        </pc:graphicFrameChg>
      </pc:sldChg>
    </pc:docChg>
  </pc:docChgLst>
  <pc:docChgLst>
    <pc:chgData name="Linda Wan" userId="S::linda.wan@newham.gov.uk::59fa7a9d-926a-41ef-babf-3f665165059f" providerId="AD" clId="Web-{6A9E3765-6FFD-FFBF-20CB-1F5AE5CD15A0}"/>
    <pc:docChg chg="modSld">
      <pc:chgData name="Linda Wan" userId="S::linda.wan@newham.gov.uk::59fa7a9d-926a-41ef-babf-3f665165059f" providerId="AD" clId="Web-{6A9E3765-6FFD-FFBF-20CB-1F5AE5CD15A0}" dt="2024-07-17T15:54:19.781" v="20" actId="20577"/>
      <pc:docMkLst>
        <pc:docMk/>
      </pc:docMkLst>
      <pc:sldChg chg="modSp">
        <pc:chgData name="Linda Wan" userId="S::linda.wan@newham.gov.uk::59fa7a9d-926a-41ef-babf-3f665165059f" providerId="AD" clId="Web-{6A9E3765-6FFD-FFBF-20CB-1F5AE5CD15A0}" dt="2024-07-17T15:54:19.781" v="20" actId="20577"/>
        <pc:sldMkLst>
          <pc:docMk/>
          <pc:sldMk cId="2024368762" sldId="350"/>
        </pc:sldMkLst>
        <pc:spChg chg="mod">
          <ac:chgData name="Linda Wan" userId="S::linda.wan@newham.gov.uk::59fa7a9d-926a-41ef-babf-3f665165059f" providerId="AD" clId="Web-{6A9E3765-6FFD-FFBF-20CB-1F5AE5CD15A0}" dt="2024-07-17T15:54:19.781" v="20" actId="20577"/>
          <ac:spMkLst>
            <pc:docMk/>
            <pc:sldMk cId="2024368762" sldId="350"/>
            <ac:spMk id="360" creationId="{00000000-0000-0000-0000-000000000000}"/>
          </ac:spMkLst>
        </pc:spChg>
      </pc:sldChg>
    </pc:docChg>
  </pc:docChgLst>
  <pc:docChgLst>
    <pc:chgData name="Linda Wan" userId="S::linda.wan@newham.gov.uk::59fa7a9d-926a-41ef-babf-3f665165059f" providerId="AD" clId="Web-{DDB66BEC-2319-A6DF-BE49-10562BBDFA33}"/>
    <pc:docChg chg="addSld delSld modSld sldOrd">
      <pc:chgData name="Linda Wan" userId="S::linda.wan@newham.gov.uk::59fa7a9d-926a-41ef-babf-3f665165059f" providerId="AD" clId="Web-{DDB66BEC-2319-A6DF-BE49-10562BBDFA33}" dt="2024-08-21T11:59:24.642" v="21" actId="20577"/>
      <pc:docMkLst>
        <pc:docMk/>
      </pc:docMkLst>
      <pc:sldChg chg="add">
        <pc:chgData name="Linda Wan" userId="S::linda.wan@newham.gov.uk::59fa7a9d-926a-41ef-babf-3f665165059f" providerId="AD" clId="Web-{DDB66BEC-2319-A6DF-BE49-10562BBDFA33}" dt="2024-08-21T11:56:16.604" v="10"/>
        <pc:sldMkLst>
          <pc:docMk/>
          <pc:sldMk cId="0" sldId="262"/>
        </pc:sldMkLst>
      </pc:sldChg>
      <pc:sldChg chg="add">
        <pc:chgData name="Linda Wan" userId="S::linda.wan@newham.gov.uk::59fa7a9d-926a-41ef-babf-3f665165059f" providerId="AD" clId="Web-{DDB66BEC-2319-A6DF-BE49-10562BBDFA33}" dt="2024-08-21T11:56:16.635" v="11"/>
        <pc:sldMkLst>
          <pc:docMk/>
          <pc:sldMk cId="0" sldId="263"/>
        </pc:sldMkLst>
      </pc:sldChg>
      <pc:sldChg chg="add">
        <pc:chgData name="Linda Wan" userId="S::linda.wan@newham.gov.uk::59fa7a9d-926a-41ef-babf-3f665165059f" providerId="AD" clId="Web-{DDB66BEC-2319-A6DF-BE49-10562BBDFA33}" dt="2024-08-21T11:56:16.651" v="12"/>
        <pc:sldMkLst>
          <pc:docMk/>
          <pc:sldMk cId="0" sldId="264"/>
        </pc:sldMkLst>
      </pc:sldChg>
      <pc:sldChg chg="ord">
        <pc:chgData name="Linda Wan" userId="S::linda.wan@newham.gov.uk::59fa7a9d-926a-41ef-babf-3f665165059f" providerId="AD" clId="Web-{DDB66BEC-2319-A6DF-BE49-10562BBDFA33}" dt="2024-08-21T11:55:17.539" v="3"/>
        <pc:sldMkLst>
          <pc:docMk/>
          <pc:sldMk cId="0" sldId="273"/>
        </pc:sldMkLst>
      </pc:sldChg>
      <pc:sldChg chg="modSp">
        <pc:chgData name="Linda Wan" userId="S::linda.wan@newham.gov.uk::59fa7a9d-926a-41ef-babf-3f665165059f" providerId="AD" clId="Web-{DDB66BEC-2319-A6DF-BE49-10562BBDFA33}" dt="2024-08-21T11:59:24.642" v="21" actId="20577"/>
        <pc:sldMkLst>
          <pc:docMk/>
          <pc:sldMk cId="2795180794" sldId="346"/>
        </pc:sldMkLst>
        <pc:spChg chg="mod">
          <ac:chgData name="Linda Wan" userId="S::linda.wan@newham.gov.uk::59fa7a9d-926a-41ef-babf-3f665165059f" providerId="AD" clId="Web-{DDB66BEC-2319-A6DF-BE49-10562BBDFA33}" dt="2024-08-21T11:59:24.642" v="21" actId="20577"/>
          <ac:spMkLst>
            <pc:docMk/>
            <pc:sldMk cId="2795180794" sldId="346"/>
            <ac:spMk id="6" creationId="{00000000-0000-0000-0000-000000000000}"/>
          </ac:spMkLst>
        </pc:spChg>
      </pc:sldChg>
      <pc:sldChg chg="add del">
        <pc:chgData name="Linda Wan" userId="S::linda.wan@newham.gov.uk::59fa7a9d-926a-41ef-babf-3f665165059f" providerId="AD" clId="Web-{DDB66BEC-2319-A6DF-BE49-10562BBDFA33}" dt="2024-08-21T11:55:50.150" v="5"/>
        <pc:sldMkLst>
          <pc:docMk/>
          <pc:sldMk cId="2041657660" sldId="392"/>
        </pc:sldMkLst>
      </pc:sldChg>
      <pc:sldChg chg="add del">
        <pc:chgData name="Linda Wan" userId="S::linda.wan@newham.gov.uk::59fa7a9d-926a-41ef-babf-3f665165059f" providerId="AD" clId="Web-{DDB66BEC-2319-A6DF-BE49-10562BBDFA33}" dt="2024-08-21T11:57:21.372" v="13"/>
        <pc:sldMkLst>
          <pc:docMk/>
          <pc:sldMk cId="1653306766" sldId="393"/>
        </pc:sldMkLst>
      </pc:sldChg>
      <pc:sldChg chg="add">
        <pc:chgData name="Linda Wan" userId="S::linda.wan@newham.gov.uk::59fa7a9d-926a-41ef-babf-3f665165059f" providerId="AD" clId="Web-{DDB66BEC-2319-A6DF-BE49-10562BBDFA33}" dt="2024-08-21T11:56:16.526" v="7"/>
        <pc:sldMkLst>
          <pc:docMk/>
          <pc:sldMk cId="32442492" sldId="394"/>
        </pc:sldMkLst>
      </pc:sldChg>
      <pc:sldChg chg="add">
        <pc:chgData name="Linda Wan" userId="S::linda.wan@newham.gov.uk::59fa7a9d-926a-41ef-babf-3f665165059f" providerId="AD" clId="Web-{DDB66BEC-2319-A6DF-BE49-10562BBDFA33}" dt="2024-08-21T11:56:16.573" v="8"/>
        <pc:sldMkLst>
          <pc:docMk/>
          <pc:sldMk cId="454688253" sldId="395"/>
        </pc:sldMkLst>
      </pc:sldChg>
      <pc:sldChg chg="add">
        <pc:chgData name="Linda Wan" userId="S::linda.wan@newham.gov.uk::59fa7a9d-926a-41ef-babf-3f665165059f" providerId="AD" clId="Web-{DDB66BEC-2319-A6DF-BE49-10562BBDFA33}" dt="2024-08-21T11:55:34.696" v="4"/>
        <pc:sldMkLst>
          <pc:docMk/>
          <pc:sldMk cId="418538950" sldId="396"/>
        </pc:sldMkLst>
      </pc:sldChg>
      <pc:sldChg chg="add">
        <pc:chgData name="Linda Wan" userId="S::linda.wan@newham.gov.uk::59fa7a9d-926a-41ef-babf-3f665165059f" providerId="AD" clId="Web-{DDB66BEC-2319-A6DF-BE49-10562BBDFA33}" dt="2024-08-21T11:56:16.494" v="6"/>
        <pc:sldMkLst>
          <pc:docMk/>
          <pc:sldMk cId="3469774426" sldId="397"/>
        </pc:sldMkLst>
      </pc:sldChg>
      <pc:sldChg chg="add">
        <pc:chgData name="Linda Wan" userId="S::linda.wan@newham.gov.uk::59fa7a9d-926a-41ef-babf-3f665165059f" providerId="AD" clId="Web-{DDB66BEC-2319-A6DF-BE49-10562BBDFA33}" dt="2024-08-21T11:56:16.588" v="9"/>
        <pc:sldMkLst>
          <pc:docMk/>
          <pc:sldMk cId="1582648280" sldId="398"/>
        </pc:sldMkLst>
      </pc:sldChg>
      <pc:sldMasterChg chg="addSldLayout">
        <pc:chgData name="Linda Wan" userId="S::linda.wan@newham.gov.uk::59fa7a9d-926a-41ef-babf-3f665165059f" providerId="AD" clId="Web-{DDB66BEC-2319-A6DF-BE49-10562BBDFA33}" dt="2024-08-21T11:54:52.538" v="0"/>
        <pc:sldMasterMkLst>
          <pc:docMk/>
          <pc:sldMasterMk cId="0" sldId="2147483648"/>
        </pc:sldMasterMkLst>
        <pc:sldLayoutChg chg="add replId">
          <pc:chgData name="Linda Wan" userId="S::linda.wan@newham.gov.uk::59fa7a9d-926a-41ef-babf-3f665165059f" providerId="AD" clId="Web-{DDB66BEC-2319-A6DF-BE49-10562BBDFA33}" dt="2024-08-21T11:54:52.538" v="0"/>
          <pc:sldLayoutMkLst>
            <pc:docMk/>
            <pc:sldMasterMk cId="0" sldId="2147483648"/>
            <pc:sldLayoutMk cId="3995998246" sldId="2147483654"/>
          </pc:sldLayoutMkLst>
        </pc:sldLayoutChg>
      </pc:sldMasterChg>
      <pc:sldMasterChg chg="addSldLayout">
        <pc:chgData name="Linda Wan" userId="S::linda.wan@newham.gov.uk::59fa7a9d-926a-41ef-babf-3f665165059f" providerId="AD" clId="Web-{DDB66BEC-2319-A6DF-BE49-10562BBDFA33}" dt="2024-08-21T11:56:16.651" v="12"/>
        <pc:sldMasterMkLst>
          <pc:docMk/>
          <pc:sldMasterMk cId="0" sldId="2147483651"/>
        </pc:sldMasterMkLst>
        <pc:sldLayoutChg chg="add replId">
          <pc:chgData name="Linda Wan" userId="S::linda.wan@newham.gov.uk::59fa7a9d-926a-41ef-babf-3f665165059f" providerId="AD" clId="Web-{DDB66BEC-2319-A6DF-BE49-10562BBDFA33}" dt="2024-08-21T11:55:04.757" v="1"/>
          <pc:sldLayoutMkLst>
            <pc:docMk/>
            <pc:sldMasterMk cId="0" sldId="2147483651"/>
            <pc:sldLayoutMk cId="3012511920" sldId="2147483655"/>
          </pc:sldLayoutMkLst>
        </pc:sldLayoutChg>
        <pc:sldLayoutChg chg="add">
          <pc:chgData name="Linda Wan" userId="S::linda.wan@newham.gov.uk::59fa7a9d-926a-41ef-babf-3f665165059f" providerId="AD" clId="Web-{DDB66BEC-2319-A6DF-BE49-10562BBDFA33}" dt="2024-08-21T11:55:34.696" v="4"/>
          <pc:sldLayoutMkLst>
            <pc:docMk/>
            <pc:sldMasterMk cId="0" sldId="2147483651"/>
            <pc:sldLayoutMk cId="1275828255" sldId="2147483656"/>
          </pc:sldLayoutMkLst>
        </pc:sldLayoutChg>
        <pc:sldLayoutChg chg="add">
          <pc:chgData name="Linda Wan" userId="S::linda.wan@newham.gov.uk::59fa7a9d-926a-41ef-babf-3f665165059f" providerId="AD" clId="Web-{DDB66BEC-2319-A6DF-BE49-10562BBDFA33}" dt="2024-08-21T11:56:16.604" v="10"/>
          <pc:sldLayoutMkLst>
            <pc:docMk/>
            <pc:sldMasterMk cId="0" sldId="2147483651"/>
            <pc:sldLayoutMk cId="177325026" sldId="2147483657"/>
          </pc:sldLayoutMkLst>
        </pc:sldLayoutChg>
        <pc:sldLayoutChg chg="add">
          <pc:chgData name="Linda Wan" userId="S::linda.wan@newham.gov.uk::59fa7a9d-926a-41ef-babf-3f665165059f" providerId="AD" clId="Web-{DDB66BEC-2319-A6DF-BE49-10562BBDFA33}" dt="2024-08-21T11:56:16.635" v="11"/>
          <pc:sldLayoutMkLst>
            <pc:docMk/>
            <pc:sldMasterMk cId="0" sldId="2147483651"/>
            <pc:sldLayoutMk cId="412011837" sldId="2147483658"/>
          </pc:sldLayoutMkLst>
        </pc:sldLayoutChg>
        <pc:sldLayoutChg chg="add">
          <pc:chgData name="Linda Wan" userId="S::linda.wan@newham.gov.uk::59fa7a9d-926a-41ef-babf-3f665165059f" providerId="AD" clId="Web-{DDB66BEC-2319-A6DF-BE49-10562BBDFA33}" dt="2024-08-21T11:56:16.651" v="12"/>
          <pc:sldLayoutMkLst>
            <pc:docMk/>
            <pc:sldMasterMk cId="0" sldId="2147483651"/>
            <pc:sldLayoutMk cId="2628489500" sldId="2147483659"/>
          </pc:sldLayoutMkLst>
        </pc:sldLayoutChg>
      </pc:sldMasterChg>
    </pc:docChg>
  </pc:docChgLst>
  <pc:docChgLst>
    <pc:chgData name="Linda Wan" userId="S::linda.wan@newham.gov.uk::59fa7a9d-926a-41ef-babf-3f665165059f" providerId="AD" clId="Web-{E19FE54F-2049-6233-C246-DAB9606C53E4}"/>
    <pc:docChg chg="delSld modSld">
      <pc:chgData name="Linda Wan" userId="S::linda.wan@newham.gov.uk::59fa7a9d-926a-41ef-babf-3f665165059f" providerId="AD" clId="Web-{E19FE54F-2049-6233-C246-DAB9606C53E4}" dt="2024-07-17T15:56:45.906" v="40" actId="20577"/>
      <pc:docMkLst>
        <pc:docMk/>
      </pc:docMkLst>
      <pc:sldChg chg="modSp">
        <pc:chgData name="Linda Wan" userId="S::linda.wan@newham.gov.uk::59fa7a9d-926a-41ef-babf-3f665165059f" providerId="AD" clId="Web-{E19FE54F-2049-6233-C246-DAB9606C53E4}" dt="2024-07-17T15:56:01.030" v="27"/>
        <pc:sldMkLst>
          <pc:docMk/>
          <pc:sldMk cId="0" sldId="257"/>
        </pc:sldMkLst>
        <pc:graphicFrameChg chg="mod modGraphic">
          <ac:chgData name="Linda Wan" userId="S::linda.wan@newham.gov.uk::59fa7a9d-926a-41ef-babf-3f665165059f" providerId="AD" clId="Web-{E19FE54F-2049-6233-C246-DAB9606C53E4}" dt="2024-07-17T15:56:01.030" v="27"/>
          <ac:graphicFrameMkLst>
            <pc:docMk/>
            <pc:sldMk cId="0" sldId="257"/>
            <ac:graphicFrameMk id="59" creationId="{00000000-0000-0000-0000-000000000000}"/>
          </ac:graphicFrameMkLst>
        </pc:graphicFrameChg>
      </pc:sldChg>
      <pc:sldChg chg="modSp">
        <pc:chgData name="Linda Wan" userId="S::linda.wan@newham.gov.uk::59fa7a9d-926a-41ef-babf-3f665165059f" providerId="AD" clId="Web-{E19FE54F-2049-6233-C246-DAB9606C53E4}" dt="2024-07-17T15:56:45.906" v="40" actId="20577"/>
        <pc:sldMkLst>
          <pc:docMk/>
          <pc:sldMk cId="0" sldId="292"/>
        </pc:sldMkLst>
        <pc:spChg chg="mod">
          <ac:chgData name="Linda Wan" userId="S::linda.wan@newham.gov.uk::59fa7a9d-926a-41ef-babf-3f665165059f" providerId="AD" clId="Web-{E19FE54F-2049-6233-C246-DAB9606C53E4}" dt="2024-07-17T15:56:45.906" v="40" actId="20577"/>
          <ac:spMkLst>
            <pc:docMk/>
            <pc:sldMk cId="0" sldId="292"/>
            <ac:spMk id="3" creationId="{00000000-0000-0000-0000-000000000000}"/>
          </ac:spMkLst>
        </pc:spChg>
      </pc:sldChg>
      <pc:sldChg chg="del">
        <pc:chgData name="Linda Wan" userId="S::linda.wan@newham.gov.uk::59fa7a9d-926a-41ef-babf-3f665165059f" providerId="AD" clId="Web-{E19FE54F-2049-6233-C246-DAB9606C53E4}" dt="2024-07-17T15:56:15.952" v="29"/>
        <pc:sldMkLst>
          <pc:docMk/>
          <pc:sldMk cId="1410847433" sldId="317"/>
        </pc:sldMkLst>
      </pc:sldChg>
      <pc:sldChg chg="del">
        <pc:chgData name="Linda Wan" userId="S::linda.wan@newham.gov.uk::59fa7a9d-926a-41ef-babf-3f665165059f" providerId="AD" clId="Web-{E19FE54F-2049-6233-C246-DAB9606C53E4}" dt="2024-07-17T15:56:13.608" v="28"/>
        <pc:sldMkLst>
          <pc:docMk/>
          <pc:sldMk cId="1978326750" sldId="321"/>
        </pc:sldMkLst>
      </pc:sldChg>
      <pc:sldChg chg="del">
        <pc:chgData name="Linda Wan" userId="S::linda.wan@newham.gov.uk::59fa7a9d-926a-41ef-babf-3f665165059f" providerId="AD" clId="Web-{E19FE54F-2049-6233-C246-DAB9606C53E4}" dt="2024-07-17T15:56:17.077" v="30"/>
        <pc:sldMkLst>
          <pc:docMk/>
          <pc:sldMk cId="356980261" sldId="322"/>
        </pc:sldMkLst>
      </pc:sldChg>
      <pc:sldChg chg="del">
        <pc:chgData name="Linda Wan" userId="S::linda.wan@newham.gov.uk::59fa7a9d-926a-41ef-babf-3f665165059f" providerId="AD" clId="Web-{E19FE54F-2049-6233-C246-DAB9606C53E4}" dt="2024-07-17T15:56:17.796" v="31"/>
        <pc:sldMkLst>
          <pc:docMk/>
          <pc:sldMk cId="3838511068" sldId="323"/>
        </pc:sldMkLst>
      </pc:sldChg>
      <pc:sldChg chg="del">
        <pc:chgData name="Linda Wan" userId="S::linda.wan@newham.gov.uk::59fa7a9d-926a-41ef-babf-3f665165059f" providerId="AD" clId="Web-{E19FE54F-2049-6233-C246-DAB9606C53E4}" dt="2024-07-17T15:56:18.890" v="32"/>
        <pc:sldMkLst>
          <pc:docMk/>
          <pc:sldMk cId="319486414" sldId="324"/>
        </pc:sldMkLst>
      </pc:sldChg>
      <pc:sldChg chg="del">
        <pc:chgData name="Linda Wan" userId="S::linda.wan@newham.gov.uk::59fa7a9d-926a-41ef-babf-3f665165059f" providerId="AD" clId="Web-{E19FE54F-2049-6233-C246-DAB9606C53E4}" dt="2024-07-17T15:56:20.265" v="34"/>
        <pc:sldMkLst>
          <pc:docMk/>
          <pc:sldMk cId="3262939752" sldId="326"/>
        </pc:sldMkLst>
      </pc:sldChg>
      <pc:sldChg chg="del">
        <pc:chgData name="Linda Wan" userId="S::linda.wan@newham.gov.uk::59fa7a9d-926a-41ef-babf-3f665165059f" providerId="AD" clId="Web-{E19FE54F-2049-6233-C246-DAB9606C53E4}" dt="2024-07-17T15:56:19.687" v="33"/>
        <pc:sldMkLst>
          <pc:docMk/>
          <pc:sldMk cId="1937359651" sldId="340"/>
        </pc:sldMkLst>
      </pc:sldChg>
      <pc:sldChg chg="del">
        <pc:chgData name="Linda Wan" userId="S::linda.wan@newham.gov.uk::59fa7a9d-926a-41ef-babf-3f665165059f" providerId="AD" clId="Web-{E19FE54F-2049-6233-C246-DAB9606C53E4}" dt="2024-07-17T15:56:20.718" v="35"/>
        <pc:sldMkLst>
          <pc:docMk/>
          <pc:sldMk cId="157993422" sldId="341"/>
        </pc:sldMkLst>
      </pc:sldChg>
      <pc:sldChg chg="del">
        <pc:chgData name="Linda Wan" userId="S::linda.wan@newham.gov.uk::59fa7a9d-926a-41ef-babf-3f665165059f" providerId="AD" clId="Web-{E19FE54F-2049-6233-C246-DAB9606C53E4}" dt="2024-07-17T15:56:21.218" v="36"/>
        <pc:sldMkLst>
          <pc:docMk/>
          <pc:sldMk cId="997130712" sldId="349"/>
        </pc:sldMkLst>
      </pc:sldChg>
    </pc:docChg>
  </pc:docChgLst>
  <pc:docChgLst>
    <pc:chgData name="Linda Wan" userId="S::linda.wan@newham.gov.uk::59fa7a9d-926a-41ef-babf-3f665165059f" providerId="AD" clId="Web-{0E9C5EAF-03AF-E4BF-8164-7DA247EAF5A7}"/>
    <pc:docChg chg="modSld">
      <pc:chgData name="Linda Wan" userId="S::linda.wan@newham.gov.uk::59fa7a9d-926a-41ef-babf-3f665165059f" providerId="AD" clId="Web-{0E9C5EAF-03AF-E4BF-8164-7DA247EAF5A7}" dt="2024-07-15T09:30:32.935" v="12" actId="20577"/>
      <pc:docMkLst>
        <pc:docMk/>
      </pc:docMkLst>
      <pc:sldChg chg="modSp">
        <pc:chgData name="Linda Wan" userId="S::linda.wan@newham.gov.uk::59fa7a9d-926a-41ef-babf-3f665165059f" providerId="AD" clId="Web-{0E9C5EAF-03AF-E4BF-8164-7DA247EAF5A7}" dt="2024-07-15T09:28:43.370" v="4" actId="20577"/>
        <pc:sldMkLst>
          <pc:docMk/>
          <pc:sldMk cId="0" sldId="298"/>
        </pc:sldMkLst>
        <pc:spChg chg="mod">
          <ac:chgData name="Linda Wan" userId="S::linda.wan@newham.gov.uk::59fa7a9d-926a-41ef-babf-3f665165059f" providerId="AD" clId="Web-{0E9C5EAF-03AF-E4BF-8164-7DA247EAF5A7}" dt="2024-07-15T09:28:43.370" v="4" actId="20577"/>
          <ac:spMkLst>
            <pc:docMk/>
            <pc:sldMk cId="0" sldId="298"/>
            <ac:spMk id="380" creationId="{00000000-0000-0000-0000-000000000000}"/>
          </ac:spMkLst>
        </pc:spChg>
      </pc:sldChg>
      <pc:sldChg chg="modSp">
        <pc:chgData name="Linda Wan" userId="S::linda.wan@newham.gov.uk::59fa7a9d-926a-41ef-babf-3f665165059f" providerId="AD" clId="Web-{0E9C5EAF-03AF-E4BF-8164-7DA247EAF5A7}" dt="2024-07-15T09:30:32.935" v="12" actId="20577"/>
        <pc:sldMkLst>
          <pc:docMk/>
          <pc:sldMk cId="991168137" sldId="339"/>
        </pc:sldMkLst>
        <pc:spChg chg="mod">
          <ac:chgData name="Linda Wan" userId="S::linda.wan@newham.gov.uk::59fa7a9d-926a-41ef-babf-3f665165059f" providerId="AD" clId="Web-{0E9C5EAF-03AF-E4BF-8164-7DA247EAF5A7}" dt="2024-07-15T09:30:32.935" v="12" actId="20577"/>
          <ac:spMkLst>
            <pc:docMk/>
            <pc:sldMk cId="991168137" sldId="339"/>
            <ac:spMk id="380"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6T12:33:26.076"/>
    </inkml:context>
    <inkml:brush xml:id="br0">
      <inkml:brushProperty name="width" value="0.05" units="cm"/>
      <inkml:brushProperty name="height" value="0.05" units="cm"/>
      <inkml:brushProperty name="color" value="#849398"/>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d0ba50024a_0_3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2d0ba50024a_0_3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d0ba50024a_0_3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d0ba50024a_0_3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d0ba50024a_0_3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2d0ba50024a_0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830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6129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40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722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d0ba50024a_0_3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2d0ba50024a_0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570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438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d0ba50024a_0_3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2d0ba50024a_0_3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7543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d0ba50024a_0_3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2d0ba50024a_0_3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594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d0ba50024a_0_3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2d0ba50024a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35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d0ba50024a_0_3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2d0ba50024a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5261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d0ba50024a_0_3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2d0ba50024a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671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d0ba50024a_0_3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2d0ba50024a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5570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8673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d0ba50024a_0_3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2d0ba50024a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0648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d0ba50024a_0_3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2d0ba50024a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d0ba50024a_0_3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2d0ba50024a_0_3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050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132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9274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024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269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437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d0ba50024a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2d0ba50024a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d0ba50024a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2d0ba50024a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twitter.com/theotservice" TargetMode="External"/><Relationship Id="rId7" Type="http://schemas.openxmlformats.org/officeDocument/2006/relationships/hyperlink" Target="https://www.facebook.com/theotservice/" TargetMode="Externa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www.linkedin.com/company/the-ot-service" TargetMode="Externa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
        <p:cNvGrpSpPr/>
        <p:nvPr/>
      </p:nvGrpSpPr>
      <p:grpSpPr>
        <a:xfrm>
          <a:off x="0" y="0"/>
          <a:ext cx="0" cy="0"/>
          <a:chOff x="0" y="0"/>
          <a:chExt cx="0" cy="0"/>
        </a:xfrm>
      </p:grpSpPr>
      <p:sp>
        <p:nvSpPr>
          <p:cNvPr id="17" name="Google Shape;17;p32"/>
          <p:cNvSpPr txBox="1">
            <a:spLocks noGrp="1"/>
          </p:cNvSpPr>
          <p:nvPr>
            <p:ph type="dt" idx="10"/>
          </p:nvPr>
        </p:nvSpPr>
        <p:spPr>
          <a:xfrm>
            <a:off x="386133" y="5731317"/>
            <a:ext cx="31952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2"/>
          <p:cNvSpPr txBox="1">
            <a:spLocks noGrp="1"/>
          </p:cNvSpPr>
          <p:nvPr>
            <p:ph type="ftr" idx="11"/>
          </p:nvPr>
        </p:nvSpPr>
        <p:spPr>
          <a:xfrm>
            <a:off x="4038600" y="573131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sldNum" idx="12"/>
          </p:nvPr>
        </p:nvSpPr>
        <p:spPr>
          <a:xfrm>
            <a:off x="8610599" y="5731317"/>
            <a:ext cx="31952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850734" y="1378338"/>
            <a:ext cx="10463509" cy="461665"/>
          </a:xfrm>
          <a:prstGeom prst="rect">
            <a:avLst/>
          </a:prstGeom>
        </p:spPr>
        <p:txBody>
          <a:bodyPr wrap="square" lIns="0" tIns="0" rIns="0" bIns="0">
            <a:spAutoFit/>
          </a:bodyPr>
          <a:lstStyle>
            <a:lvl1pPr algn="l">
              <a:defRPr sz="3000" b="1" i="0" cap="none">
                <a:solidFill>
                  <a:schemeClr val="bg2"/>
                </a:solidFill>
                <a:latin typeface="Arial"/>
                <a:cs typeface="Arial"/>
              </a:defRPr>
            </a:lvl1pPr>
          </a:lstStyle>
          <a:p>
            <a:r>
              <a:rPr lang="en-US" dirty="0"/>
              <a:t>Click to edit Master title style</a:t>
            </a:r>
          </a:p>
        </p:txBody>
      </p:sp>
      <p:sp>
        <p:nvSpPr>
          <p:cNvPr id="12" name="Picture Placeholder 12"/>
          <p:cNvSpPr>
            <a:spLocks noGrp="1"/>
          </p:cNvSpPr>
          <p:nvPr>
            <p:ph type="pic" sz="quarter" idx="15"/>
          </p:nvPr>
        </p:nvSpPr>
        <p:spPr>
          <a:xfrm>
            <a:off x="846627" y="2001077"/>
            <a:ext cx="10467616" cy="307777"/>
          </a:xfrm>
          <a:prstGeom prst="rect">
            <a:avLst/>
          </a:prstGeom>
        </p:spPr>
        <p:txBody>
          <a:bodyPr vert="horz" wrap="square" lIns="0" tIns="0" rIns="0" bIns="0">
            <a:spAutoFit/>
          </a:bodyPr>
          <a:lstStyle>
            <a:lvl1pPr marL="0" indent="0">
              <a:spcBef>
                <a:spcPts val="0"/>
              </a:spcBef>
              <a:spcAft>
                <a:spcPts val="0"/>
              </a:spcAft>
              <a:buNone/>
              <a:defRPr sz="2000" b="0" i="0" baseline="0">
                <a:latin typeface="Arial"/>
              </a:defRPr>
            </a:lvl1pPr>
          </a:lstStyle>
          <a:p>
            <a:pPr lvl="0"/>
            <a:r>
              <a:rPr lang="en-US" noProof="0" dirty="0"/>
              <a:t>Click icon to add picture</a:t>
            </a:r>
          </a:p>
        </p:txBody>
      </p:sp>
    </p:spTree>
    <p:extLst>
      <p:ext uri="{BB962C8B-B14F-4D97-AF65-F5344CB8AC3E}">
        <p14:creationId xmlns:p14="http://schemas.microsoft.com/office/powerpoint/2010/main" val="262848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g2d0ba50024a_0_153"/>
          <p:cNvSpPr txBox="1">
            <a:spLocks noGrp="1"/>
          </p:cNvSpPr>
          <p:nvPr>
            <p:ph type="subTitle" idx="1"/>
          </p:nvPr>
        </p:nvSpPr>
        <p:spPr>
          <a:xfrm>
            <a:off x="2915308" y="3501008"/>
            <a:ext cx="6480600" cy="1152000"/>
          </a:xfrm>
          <a:prstGeom prst="rect">
            <a:avLst/>
          </a:prstGeom>
          <a:noFill/>
          <a:ln>
            <a:noFill/>
          </a:ln>
        </p:spPr>
        <p:txBody>
          <a:bodyPr spcFirstLastPara="1" wrap="square" lIns="0" tIns="0" rIns="91425" bIns="45700" anchor="t" anchorCtr="0">
            <a:normAutofit/>
          </a:bodyPr>
          <a:lstStyle>
            <a:lvl1pPr marR="0" lvl="0" algn="l" rtl="0">
              <a:spcBef>
                <a:spcPts val="72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R="0" lvl="1" algn="ctr" rtl="0">
              <a:spcBef>
                <a:spcPts val="560"/>
              </a:spcBef>
              <a:spcAft>
                <a:spcPts val="0"/>
              </a:spcAft>
              <a:buClr>
                <a:srgbClr val="918C9A"/>
              </a:buClr>
              <a:buSzPts val="2800"/>
              <a:buFont typeface="Arial"/>
              <a:buNone/>
              <a:defRPr sz="2800" b="0" i="0" u="none" strike="noStrike" cap="none">
                <a:solidFill>
                  <a:srgbClr val="918C9A"/>
                </a:solidFill>
                <a:latin typeface="Calibri"/>
                <a:ea typeface="Calibri"/>
                <a:cs typeface="Calibri"/>
                <a:sym typeface="Calibri"/>
              </a:defRPr>
            </a:lvl2pPr>
            <a:lvl3pPr marR="0" lvl="2" algn="ctr" rtl="0">
              <a:spcBef>
                <a:spcPts val="480"/>
              </a:spcBef>
              <a:spcAft>
                <a:spcPts val="0"/>
              </a:spcAft>
              <a:buClr>
                <a:srgbClr val="918C9A"/>
              </a:buClr>
              <a:buSzPts val="2400"/>
              <a:buFont typeface="Arial"/>
              <a:buNone/>
              <a:defRPr sz="2400" b="0" i="0" u="none" strike="noStrike" cap="none">
                <a:solidFill>
                  <a:srgbClr val="918C9A"/>
                </a:solidFill>
                <a:latin typeface="Calibri"/>
                <a:ea typeface="Calibri"/>
                <a:cs typeface="Calibri"/>
                <a:sym typeface="Calibri"/>
              </a:defRPr>
            </a:lvl3pPr>
            <a:lvl4pPr marR="0" lvl="3" algn="ctr" rtl="0">
              <a:spcBef>
                <a:spcPts val="400"/>
              </a:spcBef>
              <a:spcAft>
                <a:spcPts val="0"/>
              </a:spcAft>
              <a:buClr>
                <a:srgbClr val="918C9A"/>
              </a:buClr>
              <a:buSzPts val="2000"/>
              <a:buFont typeface="Arial"/>
              <a:buNone/>
              <a:defRPr sz="2000" b="0" i="0" u="none" strike="noStrike" cap="none">
                <a:solidFill>
                  <a:srgbClr val="918C9A"/>
                </a:solidFill>
                <a:latin typeface="Calibri"/>
                <a:ea typeface="Calibri"/>
                <a:cs typeface="Calibri"/>
                <a:sym typeface="Calibri"/>
              </a:defRPr>
            </a:lvl4pPr>
            <a:lvl5pPr marR="0" lvl="4" algn="ctr" rtl="0">
              <a:spcBef>
                <a:spcPts val="400"/>
              </a:spcBef>
              <a:spcAft>
                <a:spcPts val="0"/>
              </a:spcAft>
              <a:buClr>
                <a:srgbClr val="918C9A"/>
              </a:buClr>
              <a:buSzPts val="2000"/>
              <a:buFont typeface="Arial"/>
              <a:buNone/>
              <a:defRPr sz="2000" b="0" i="0" u="none" strike="noStrike" cap="none">
                <a:solidFill>
                  <a:srgbClr val="918C9A"/>
                </a:solidFill>
                <a:latin typeface="Calibri"/>
                <a:ea typeface="Calibri"/>
                <a:cs typeface="Calibri"/>
                <a:sym typeface="Calibri"/>
              </a:defRPr>
            </a:lvl5pPr>
            <a:lvl6pPr marR="0" lvl="5" algn="ctr" rtl="0">
              <a:spcBef>
                <a:spcPts val="400"/>
              </a:spcBef>
              <a:spcAft>
                <a:spcPts val="0"/>
              </a:spcAft>
              <a:buClr>
                <a:srgbClr val="918C9A"/>
              </a:buClr>
              <a:buSzPts val="2000"/>
              <a:buFont typeface="Arial"/>
              <a:buNone/>
              <a:defRPr sz="2000" b="0" i="0" u="none" strike="noStrike" cap="none">
                <a:solidFill>
                  <a:srgbClr val="918C9A"/>
                </a:solidFill>
                <a:latin typeface="Calibri"/>
                <a:ea typeface="Calibri"/>
                <a:cs typeface="Calibri"/>
                <a:sym typeface="Calibri"/>
              </a:defRPr>
            </a:lvl6pPr>
            <a:lvl7pPr marR="0" lvl="6" algn="ctr" rtl="0">
              <a:spcBef>
                <a:spcPts val="400"/>
              </a:spcBef>
              <a:spcAft>
                <a:spcPts val="0"/>
              </a:spcAft>
              <a:buClr>
                <a:srgbClr val="918C9A"/>
              </a:buClr>
              <a:buSzPts val="2000"/>
              <a:buFont typeface="Arial"/>
              <a:buNone/>
              <a:defRPr sz="2000" b="0" i="0" u="none" strike="noStrike" cap="none">
                <a:solidFill>
                  <a:srgbClr val="918C9A"/>
                </a:solidFill>
                <a:latin typeface="Calibri"/>
                <a:ea typeface="Calibri"/>
                <a:cs typeface="Calibri"/>
                <a:sym typeface="Calibri"/>
              </a:defRPr>
            </a:lvl7pPr>
            <a:lvl8pPr marR="0" lvl="7" algn="ctr" rtl="0">
              <a:spcBef>
                <a:spcPts val="400"/>
              </a:spcBef>
              <a:spcAft>
                <a:spcPts val="0"/>
              </a:spcAft>
              <a:buClr>
                <a:srgbClr val="918C9A"/>
              </a:buClr>
              <a:buSzPts val="2000"/>
              <a:buFont typeface="Arial"/>
              <a:buNone/>
              <a:defRPr sz="2000" b="0" i="0" u="none" strike="noStrike" cap="none">
                <a:solidFill>
                  <a:srgbClr val="918C9A"/>
                </a:solidFill>
                <a:latin typeface="Calibri"/>
                <a:ea typeface="Calibri"/>
                <a:cs typeface="Calibri"/>
                <a:sym typeface="Calibri"/>
              </a:defRPr>
            </a:lvl8pPr>
            <a:lvl9pPr marR="0" lvl="8" algn="ctr" rtl="0">
              <a:spcBef>
                <a:spcPts val="400"/>
              </a:spcBef>
              <a:spcAft>
                <a:spcPts val="0"/>
              </a:spcAft>
              <a:buClr>
                <a:srgbClr val="918C9A"/>
              </a:buClr>
              <a:buSzPts val="2000"/>
              <a:buFont typeface="Arial"/>
              <a:buNone/>
              <a:defRPr sz="2000" b="0" i="0" u="none" strike="noStrike" cap="none">
                <a:solidFill>
                  <a:srgbClr val="918C9A"/>
                </a:solidFill>
                <a:latin typeface="Calibri"/>
                <a:ea typeface="Calibri"/>
                <a:cs typeface="Calibri"/>
                <a:sym typeface="Calibri"/>
              </a:defRPr>
            </a:lvl9pPr>
          </a:lstStyle>
          <a:p>
            <a:endParaRPr/>
          </a:p>
        </p:txBody>
      </p:sp>
      <p:sp>
        <p:nvSpPr>
          <p:cNvPr id="22" name="Google Shape;22;g2d0ba50024a_0_153"/>
          <p:cNvSpPr txBox="1"/>
          <p:nvPr/>
        </p:nvSpPr>
        <p:spPr>
          <a:xfrm>
            <a:off x="47328" y="6021288"/>
            <a:ext cx="12072600" cy="936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a:solidFill>
                  <a:schemeClr val="lt1"/>
                </a:solidFill>
                <a:latin typeface="Calibri"/>
                <a:ea typeface="Calibri"/>
                <a:cs typeface="Calibri"/>
                <a:sym typeface="Calibri"/>
              </a:rPr>
              <a:t>© The OT Service Limited | Registered in England Company Number : 9024903 </a:t>
            </a:r>
            <a:endParaRPr/>
          </a:p>
          <a:p>
            <a:pPr marL="0" marR="0" lvl="0" indent="0" algn="l" rtl="0">
              <a:spcBef>
                <a:spcPts val="0"/>
              </a:spcBef>
              <a:spcAft>
                <a:spcPts val="0"/>
              </a:spcAft>
              <a:buNone/>
            </a:pPr>
            <a:r>
              <a:rPr lang="en-GB" sz="1200" b="0" i="0" u="none" strike="noStrike" cap="none">
                <a:solidFill>
                  <a:schemeClr val="lt1"/>
                </a:solidFill>
                <a:latin typeface="Calibri"/>
                <a:ea typeface="Calibri"/>
                <a:cs typeface="Calibri"/>
                <a:sym typeface="Calibri"/>
              </a:rPr>
              <a:t>0333 444 0062 admin@theotservice.co.uk | www.theotservice.co.uk</a:t>
            </a:r>
            <a:endParaRPr sz="12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pic>
        <p:nvPicPr>
          <p:cNvPr id="23" name="Google Shape;23;g2d0ba50024a_0_153" descr="Twitter - Free social media icons">
            <a:hlinkClick r:id="rId3"/>
          </p:cNvPr>
          <p:cNvPicPr preferRelativeResize="0"/>
          <p:nvPr/>
        </p:nvPicPr>
        <p:blipFill rotWithShape="1">
          <a:blip r:embed="rId4">
            <a:alphaModFix/>
          </a:blip>
          <a:srcRect/>
          <a:stretch/>
        </p:blipFill>
        <p:spPr>
          <a:xfrm>
            <a:off x="6023992" y="6381328"/>
            <a:ext cx="300372" cy="297206"/>
          </a:xfrm>
          <a:prstGeom prst="rect">
            <a:avLst/>
          </a:prstGeom>
          <a:noFill/>
          <a:ln>
            <a:noFill/>
          </a:ln>
        </p:spPr>
      </p:pic>
      <p:pic>
        <p:nvPicPr>
          <p:cNvPr id="24" name="Google Shape;24;g2d0ba50024a_0_153" descr="Download Icon Linkedin Svg Eps Png Psd Ai Vector Color - Linkedin ...">
            <a:hlinkClick r:id="rId5"/>
          </p:cNvPr>
          <p:cNvPicPr preferRelativeResize="0"/>
          <p:nvPr/>
        </p:nvPicPr>
        <p:blipFill rotWithShape="1">
          <a:blip r:embed="rId6">
            <a:alphaModFix/>
          </a:blip>
          <a:srcRect l="6616" r="4691"/>
          <a:stretch/>
        </p:blipFill>
        <p:spPr>
          <a:xfrm>
            <a:off x="8195421" y="6401952"/>
            <a:ext cx="300372" cy="297206"/>
          </a:xfrm>
          <a:prstGeom prst="rect">
            <a:avLst/>
          </a:prstGeom>
          <a:noFill/>
          <a:ln>
            <a:noFill/>
          </a:ln>
        </p:spPr>
      </p:pic>
      <p:pic>
        <p:nvPicPr>
          <p:cNvPr id="25" name="Google Shape;25;g2d0ba50024a_0_153">
            <a:hlinkClick r:id="rId7"/>
          </p:cNvPr>
          <p:cNvPicPr preferRelativeResize="0"/>
          <p:nvPr/>
        </p:nvPicPr>
        <p:blipFill rotWithShape="1">
          <a:blip r:embed="rId8">
            <a:alphaModFix/>
          </a:blip>
          <a:srcRect l="27090" t="10245" r="26482" b="2257"/>
          <a:stretch/>
        </p:blipFill>
        <p:spPr>
          <a:xfrm>
            <a:off x="10415670" y="6421424"/>
            <a:ext cx="300372" cy="297206"/>
          </a:xfrm>
          <a:prstGeom prst="rect">
            <a:avLst/>
          </a:prstGeom>
          <a:noFill/>
          <a:ln>
            <a:noFill/>
          </a:ln>
        </p:spPr>
      </p:pic>
      <p:sp>
        <p:nvSpPr>
          <p:cNvPr id="26" name="Google Shape;26;g2d0ba50024a_0_153"/>
          <p:cNvSpPr txBox="1"/>
          <p:nvPr/>
        </p:nvSpPr>
        <p:spPr>
          <a:xfrm>
            <a:off x="8594962" y="6309320"/>
            <a:ext cx="1749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a:solidFill>
                  <a:schemeClr val="lt1"/>
                </a:solidFill>
                <a:latin typeface="Calibri"/>
                <a:ea typeface="Calibri"/>
                <a:cs typeface="Calibri"/>
                <a:sym typeface="Calibri"/>
              </a:rPr>
              <a:t>@theotservice</a:t>
            </a:r>
            <a:endParaRPr sz="1800" b="0" i="0" u="none" strike="noStrike" cap="none">
              <a:solidFill>
                <a:schemeClr val="lt1"/>
              </a:solidFill>
              <a:latin typeface="Calibri"/>
              <a:ea typeface="Calibri"/>
              <a:cs typeface="Calibri"/>
              <a:sym typeface="Calibri"/>
            </a:endParaRPr>
          </a:p>
        </p:txBody>
      </p:sp>
      <p:sp>
        <p:nvSpPr>
          <p:cNvPr id="27" name="Google Shape;27;g2d0ba50024a_0_153"/>
          <p:cNvSpPr txBox="1"/>
          <p:nvPr/>
        </p:nvSpPr>
        <p:spPr>
          <a:xfrm>
            <a:off x="10797838" y="6381328"/>
            <a:ext cx="2355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lt1"/>
                </a:solidFill>
                <a:latin typeface="Calibri"/>
                <a:ea typeface="Calibri"/>
                <a:cs typeface="Calibri"/>
                <a:sym typeface="Calibri"/>
              </a:rPr>
              <a:t>theotservice</a:t>
            </a:r>
            <a:endParaRPr sz="1800">
              <a:solidFill>
                <a:schemeClr val="lt1"/>
              </a:solidFill>
              <a:latin typeface="Calibri"/>
              <a:ea typeface="Calibri"/>
              <a:cs typeface="Calibri"/>
              <a:sym typeface="Calibri"/>
            </a:endParaRPr>
          </a:p>
        </p:txBody>
      </p:sp>
      <p:sp>
        <p:nvSpPr>
          <p:cNvPr id="28" name="Google Shape;28;g2d0ba50024a_0_153"/>
          <p:cNvSpPr txBox="1"/>
          <p:nvPr/>
        </p:nvSpPr>
        <p:spPr>
          <a:xfrm>
            <a:off x="6392086" y="6385325"/>
            <a:ext cx="1749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@theotservice</a:t>
            </a: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charRg st="1" end="1"/>
                                            </p:txEl>
                                          </p:spTgt>
                                        </p:tgtEl>
                                        <p:attrNameLst>
                                          <p:attrName>style.visibility</p:attrName>
                                        </p:attrNameLst>
                                      </p:cBhvr>
                                      <p:to>
                                        <p:strVal val="visible"/>
                                      </p:to>
                                    </p:set>
                                    <p:animEffect transition="in" filter="fade">
                                      <p:cBhvr>
                                        <p:cTn id="10" dur="500"/>
                                        <p:tgtEl>
                                          <p:spTgt spid="21">
                                            <p:txEl>
                                              <p:char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xEl>
                                              <p:charRg st="1" end="1"/>
                                            </p:txEl>
                                          </p:spTgt>
                                        </p:tgtEl>
                                        <p:attrNameLst>
                                          <p:attrName>style.visibility</p:attrName>
                                        </p:attrNameLst>
                                      </p:cBhvr>
                                      <p:to>
                                        <p:strVal val="visible"/>
                                      </p:to>
                                    </p:set>
                                    <p:animEffect transition="in" filter="fade">
                                      <p:cBhvr>
                                        <p:cTn id="13" dur="500"/>
                                        <p:tgtEl>
                                          <p:spTgt spid="21">
                                            <p:txEl>
                                              <p:char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xEl>
                                              <p:charRg st="1" end="1"/>
                                            </p:txEl>
                                          </p:spTgt>
                                        </p:tgtEl>
                                        <p:attrNameLst>
                                          <p:attrName>style.visibility</p:attrName>
                                        </p:attrNameLst>
                                      </p:cBhvr>
                                      <p:to>
                                        <p:strVal val="visible"/>
                                      </p:to>
                                    </p:set>
                                    <p:animEffect transition="in" filter="fade">
                                      <p:cBhvr>
                                        <p:cTn id="16" dur="500"/>
                                        <p:tgtEl>
                                          <p:spTgt spid="21">
                                            <p:txEl>
                                              <p:char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xEl>
                                              <p:charRg st="1" end="1"/>
                                            </p:txEl>
                                          </p:spTgt>
                                        </p:tgtEl>
                                        <p:attrNameLst>
                                          <p:attrName>style.visibility</p:attrName>
                                        </p:attrNameLst>
                                      </p:cBhvr>
                                      <p:to>
                                        <p:strVal val="visible"/>
                                      </p:to>
                                    </p:set>
                                    <p:animEffect transition="in" filter="fade">
                                      <p:cBhvr>
                                        <p:cTn id="19" dur="500"/>
                                        <p:tgtEl>
                                          <p:spTgt spid="21">
                                            <p:txEl>
                                              <p:char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xEl>
                                              <p:charRg st="1" end="1"/>
                                            </p:txEl>
                                          </p:spTgt>
                                        </p:tgtEl>
                                        <p:attrNameLst>
                                          <p:attrName>style.visibility</p:attrName>
                                        </p:attrNameLst>
                                      </p:cBhvr>
                                      <p:to>
                                        <p:strVal val="visible"/>
                                      </p:to>
                                    </p:set>
                                    <p:animEffect transition="in" filter="fade">
                                      <p:cBhvr>
                                        <p:cTn id="22" dur="500"/>
                                        <p:tgtEl>
                                          <p:spTgt spid="21">
                                            <p:txEl>
                                              <p:char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xEl>
                                              <p:charRg st="1" end="1"/>
                                            </p:txEl>
                                          </p:spTgt>
                                        </p:tgtEl>
                                        <p:attrNameLst>
                                          <p:attrName>style.visibility</p:attrName>
                                        </p:attrNameLst>
                                      </p:cBhvr>
                                      <p:to>
                                        <p:strVal val="visible"/>
                                      </p:to>
                                    </p:set>
                                    <p:animEffect transition="in" filter="fade">
                                      <p:cBhvr>
                                        <p:cTn id="25" dur="500"/>
                                        <p:tgtEl>
                                          <p:spTgt spid="21">
                                            <p:txEl>
                                              <p:char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xEl>
                                              <p:charRg st="1" end="1"/>
                                            </p:txEl>
                                          </p:spTgt>
                                        </p:tgtEl>
                                        <p:attrNameLst>
                                          <p:attrName>style.visibility</p:attrName>
                                        </p:attrNameLst>
                                      </p:cBhvr>
                                      <p:to>
                                        <p:strVal val="visible"/>
                                      </p:to>
                                    </p:set>
                                    <p:animEffect transition="in" filter="fade">
                                      <p:cBhvr>
                                        <p:cTn id="28" dur="500"/>
                                        <p:tgtEl>
                                          <p:spTgt spid="21">
                                            <p:txEl>
                                              <p:char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xEl>
                                              <p:charRg st="1" end="1"/>
                                            </p:txEl>
                                          </p:spTgt>
                                        </p:tgtEl>
                                        <p:attrNameLst>
                                          <p:attrName>style.visibility</p:attrName>
                                        </p:attrNameLst>
                                      </p:cBhvr>
                                      <p:to>
                                        <p:strVal val="visible"/>
                                      </p:to>
                                    </p:set>
                                    <p:animEffect transition="in" filter="fade">
                                      <p:cBhvr>
                                        <p:cTn id="31" dur="500"/>
                                        <p:tgtEl>
                                          <p:spTgt spid="21">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45739" y="1724290"/>
            <a:ext cx="10515600" cy="323165"/>
          </a:xfrm>
          <a:prstGeom prst="rect">
            <a:avLst/>
          </a:prstGeom>
        </p:spPr>
        <p:txBody>
          <a:bodyPr wrap="square" lIns="0" tIns="0" rIns="0" bIns="0">
            <a:spAutoFit/>
          </a:bodyPr>
          <a:lstStyle>
            <a:lvl1pPr algn="l">
              <a:defRPr sz="2100" b="0" i="0">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399599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34"/>
          <p:cNvSpPr txBox="1">
            <a:spLocks noGrp="1"/>
          </p:cNvSpPr>
          <p:nvPr>
            <p:ph type="dt" idx="10"/>
          </p:nvPr>
        </p:nvSpPr>
        <p:spPr>
          <a:xfrm>
            <a:off x="386133" y="5731317"/>
            <a:ext cx="31952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4038600" y="573131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8610599" y="5731317"/>
            <a:ext cx="31952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0" name="Google Shape;40;p34"/>
          <p:cNvSpPr txBox="1">
            <a:spLocks noGrp="1"/>
          </p:cNvSpPr>
          <p:nvPr>
            <p:ph type="ctrTitle"/>
          </p:nvPr>
        </p:nvSpPr>
        <p:spPr>
          <a:xfrm>
            <a:off x="386133" y="278303"/>
            <a:ext cx="9144000" cy="7445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B6F"/>
              </a:buClr>
              <a:buSzPts val="4000"/>
              <a:buFont typeface="Arial"/>
              <a:buNone/>
              <a:defRPr sz="4000" b="1">
                <a:solidFill>
                  <a:srgbClr val="006B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
        <p:cNvGrpSpPr/>
        <p:nvPr/>
      </p:nvGrpSpPr>
      <p:grpSpPr>
        <a:xfrm>
          <a:off x="0" y="0"/>
          <a:ext cx="0" cy="0"/>
          <a:chOff x="0" y="0"/>
          <a:chExt cx="0" cy="0"/>
        </a:xfrm>
      </p:grpSpPr>
      <p:sp>
        <p:nvSpPr>
          <p:cNvPr id="42" name="Google Shape;42;p35"/>
          <p:cNvSpPr txBox="1">
            <a:spLocks noGrp="1"/>
          </p:cNvSpPr>
          <p:nvPr>
            <p:ph type="ctrTitle"/>
          </p:nvPr>
        </p:nvSpPr>
        <p:spPr>
          <a:xfrm>
            <a:off x="386133" y="278303"/>
            <a:ext cx="9144000" cy="7445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B6F"/>
              </a:buClr>
              <a:buSzPts val="4000"/>
              <a:buFont typeface="Arial"/>
              <a:buNone/>
              <a:defRPr sz="4000" b="1">
                <a:solidFill>
                  <a:srgbClr val="006B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5"/>
          <p:cNvSpPr txBox="1">
            <a:spLocks noGrp="1"/>
          </p:cNvSpPr>
          <p:nvPr>
            <p:ph type="body" idx="1"/>
          </p:nvPr>
        </p:nvSpPr>
        <p:spPr>
          <a:xfrm>
            <a:off x="285541" y="1825625"/>
            <a:ext cx="5181600" cy="386174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5"/>
          <p:cNvSpPr txBox="1">
            <a:spLocks noGrp="1"/>
          </p:cNvSpPr>
          <p:nvPr>
            <p:ph type="body" idx="2"/>
          </p:nvPr>
        </p:nvSpPr>
        <p:spPr>
          <a:xfrm>
            <a:off x="6051610" y="1825625"/>
            <a:ext cx="5181600" cy="386174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5"/>
          <p:cNvSpPr txBox="1">
            <a:spLocks noGrp="1"/>
          </p:cNvSpPr>
          <p:nvPr>
            <p:ph type="dt" idx="10"/>
          </p:nvPr>
        </p:nvSpPr>
        <p:spPr>
          <a:xfrm>
            <a:off x="386133" y="5731317"/>
            <a:ext cx="31952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5"/>
          <p:cNvSpPr txBox="1">
            <a:spLocks noGrp="1"/>
          </p:cNvSpPr>
          <p:nvPr>
            <p:ph type="ftr" idx="11"/>
          </p:nvPr>
        </p:nvSpPr>
        <p:spPr>
          <a:xfrm>
            <a:off x="4038600" y="573131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sldNum" idx="12"/>
          </p:nvPr>
        </p:nvSpPr>
        <p:spPr>
          <a:xfrm>
            <a:off x="8610599" y="5731317"/>
            <a:ext cx="31952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45739" y="1724290"/>
            <a:ext cx="10515600" cy="323165"/>
          </a:xfrm>
          <a:prstGeom prst="rect">
            <a:avLst/>
          </a:prstGeom>
        </p:spPr>
        <p:txBody>
          <a:bodyPr wrap="square" lIns="0" tIns="0" rIns="0" bIns="0">
            <a:spAutoFit/>
          </a:bodyPr>
          <a:lstStyle>
            <a:lvl1pPr algn="l">
              <a:defRPr sz="2100" b="0" i="0">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301251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846725" y="2031226"/>
            <a:ext cx="10507348" cy="461665"/>
          </a:xfrm>
          <a:prstGeom prst="rect">
            <a:avLst/>
          </a:prstGeom>
        </p:spPr>
        <p:txBody>
          <a:bodyPr wrap="square" lIns="0" tIns="0" rIns="0" bIns="0">
            <a:spAutoFit/>
          </a:bodyPr>
          <a:lstStyle>
            <a:lvl1pPr marL="0" indent="0" algn="l">
              <a:spcBef>
                <a:spcPts val="0"/>
              </a:spcBef>
              <a:buNone/>
              <a:defRPr sz="3000" b="1" i="0" baseline="0">
                <a:solidFill>
                  <a:schemeClr val="bg2"/>
                </a:solidFill>
                <a:latin typeface="Aria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 Master subtitle style</a:t>
            </a:r>
          </a:p>
        </p:txBody>
      </p:sp>
      <p:sp>
        <p:nvSpPr>
          <p:cNvPr id="23" name="Title 1"/>
          <p:cNvSpPr>
            <a:spLocks noGrp="1"/>
          </p:cNvSpPr>
          <p:nvPr>
            <p:ph type="title"/>
          </p:nvPr>
        </p:nvSpPr>
        <p:spPr>
          <a:xfrm>
            <a:off x="850733" y="1343541"/>
            <a:ext cx="10503339" cy="630942"/>
          </a:xfrm>
          <a:prstGeom prst="rect">
            <a:avLst/>
          </a:prstGeom>
        </p:spPr>
        <p:txBody>
          <a:bodyPr wrap="square" lIns="0" tIns="0" rIns="0" bIns="0">
            <a:spAutoFit/>
          </a:bodyPr>
          <a:lstStyle>
            <a:lvl1pPr algn="l">
              <a:defRPr sz="4100" b="1" i="0" cap="none">
                <a:solidFill>
                  <a:schemeClr val="tx1"/>
                </a:solidFill>
                <a:latin typeface="Arial"/>
                <a:cs typeface="Arial"/>
              </a:defRPr>
            </a:lvl1pPr>
          </a:lstStyle>
          <a:p>
            <a:r>
              <a:rPr lang="en-US" dirty="0"/>
              <a:t>Click to edit Master title style</a:t>
            </a:r>
          </a:p>
        </p:txBody>
      </p:sp>
      <p:sp>
        <p:nvSpPr>
          <p:cNvPr id="33" name="Text Placeholder 32"/>
          <p:cNvSpPr>
            <a:spLocks noGrp="1"/>
          </p:cNvSpPr>
          <p:nvPr>
            <p:ph type="body" sz="quarter" idx="10"/>
          </p:nvPr>
        </p:nvSpPr>
        <p:spPr>
          <a:xfrm>
            <a:off x="845739" y="2540139"/>
            <a:ext cx="10508333" cy="323165"/>
          </a:xfrm>
          <a:prstGeom prst="rect">
            <a:avLst/>
          </a:prstGeom>
        </p:spPr>
        <p:txBody>
          <a:bodyPr vert="horz" wrap="square" lIns="0" tIns="0" rIns="0" bIns="0">
            <a:spAutoFit/>
          </a:bodyPr>
          <a:lstStyle>
            <a:lvl1pPr marL="0" indent="0">
              <a:spcBef>
                <a:spcPts val="0"/>
              </a:spcBef>
              <a:spcAft>
                <a:spcPts val="0"/>
              </a:spcAft>
              <a:buNone/>
              <a:defRPr sz="2100">
                <a:latin typeface="Arial"/>
              </a:defRPr>
            </a:lvl1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68374"/>
            <a:ext cx="12192000" cy="1289626"/>
          </a:xfrm>
          <a:prstGeom prst="rect">
            <a:avLst/>
          </a:prstGeom>
          <a:solidFill>
            <a:schemeClr val="bg1"/>
          </a:solidFill>
        </p:spPr>
      </p:pic>
    </p:spTree>
    <p:extLst>
      <p:ext uri="{BB962C8B-B14F-4D97-AF65-F5344CB8AC3E}">
        <p14:creationId xmlns:p14="http://schemas.microsoft.com/office/powerpoint/2010/main" val="127582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3" name="Title 1"/>
          <p:cNvSpPr>
            <a:spLocks noGrp="1"/>
          </p:cNvSpPr>
          <p:nvPr>
            <p:ph type="title"/>
          </p:nvPr>
        </p:nvSpPr>
        <p:spPr>
          <a:xfrm>
            <a:off x="850734" y="1378338"/>
            <a:ext cx="10492484" cy="461665"/>
          </a:xfrm>
          <a:prstGeom prst="rect">
            <a:avLst/>
          </a:prstGeom>
        </p:spPr>
        <p:txBody>
          <a:bodyPr wrap="square" lIns="0" tIns="0" rIns="0" bIns="0">
            <a:spAutoFit/>
          </a:bodyPr>
          <a:lstStyle>
            <a:lvl1pPr algn="l">
              <a:defRPr sz="3000" b="1" i="0" cap="none">
                <a:solidFill>
                  <a:schemeClr val="bg2"/>
                </a:solidFill>
                <a:latin typeface="Arial"/>
                <a:cs typeface="Arial"/>
              </a:defRPr>
            </a:lvl1pPr>
          </a:lstStyle>
          <a:p>
            <a:r>
              <a:rPr lang="en-US" dirty="0"/>
              <a:t>Click to edit Master title style</a:t>
            </a:r>
          </a:p>
        </p:txBody>
      </p:sp>
      <p:sp>
        <p:nvSpPr>
          <p:cNvPr id="16" name="Text Placeholder 14"/>
          <p:cNvSpPr>
            <a:spLocks noGrp="1"/>
          </p:cNvSpPr>
          <p:nvPr>
            <p:ph type="body" sz="quarter" idx="13"/>
          </p:nvPr>
        </p:nvSpPr>
        <p:spPr>
          <a:xfrm>
            <a:off x="846667" y="2009776"/>
            <a:ext cx="10496551" cy="307777"/>
          </a:xfrm>
          <a:prstGeom prst="rect">
            <a:avLst/>
          </a:prstGeom>
        </p:spPr>
        <p:txBody>
          <a:bodyPr vert="horz" wrap="square" lIns="0" tIns="0" rIns="0" bIns="0">
            <a:spAutoFit/>
          </a:bodyPr>
          <a:lstStyle>
            <a:lvl1pPr marL="0" indent="0" algn="l">
              <a:spcBef>
                <a:spcPts val="0"/>
              </a:spcBef>
              <a:spcAft>
                <a:spcPts val="0"/>
              </a:spcAft>
              <a:buNone/>
              <a:defRPr sz="2000" baseline="0">
                <a:latin typeface="Arial"/>
              </a:defRPr>
            </a:lvl1pPr>
          </a:lstStyle>
          <a:p>
            <a:pPr lvl="0"/>
            <a:r>
              <a:rPr lang="en-US"/>
              <a:t>Click to edit Master text styles</a:t>
            </a:r>
          </a:p>
        </p:txBody>
      </p:sp>
    </p:spTree>
    <p:extLst>
      <p:ext uri="{BB962C8B-B14F-4D97-AF65-F5344CB8AC3E}">
        <p14:creationId xmlns:p14="http://schemas.microsoft.com/office/powerpoint/2010/main" val="17732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850734" y="1378338"/>
            <a:ext cx="10463509" cy="461665"/>
          </a:xfrm>
          <a:prstGeom prst="rect">
            <a:avLst/>
          </a:prstGeom>
        </p:spPr>
        <p:txBody>
          <a:bodyPr wrap="square" lIns="0" tIns="0" rIns="0" bIns="0">
            <a:spAutoFit/>
          </a:bodyPr>
          <a:lstStyle>
            <a:lvl1pPr algn="l">
              <a:defRPr sz="3000" b="1" i="0" cap="none">
                <a:solidFill>
                  <a:schemeClr val="bg2"/>
                </a:solidFill>
                <a:latin typeface="Arial"/>
                <a:cs typeface="Arial"/>
              </a:defRPr>
            </a:lvl1pPr>
          </a:lstStyle>
          <a:p>
            <a:r>
              <a:rPr lang="en-US" dirty="0"/>
              <a:t>Click to edit Master title style</a:t>
            </a:r>
          </a:p>
        </p:txBody>
      </p:sp>
      <p:sp>
        <p:nvSpPr>
          <p:cNvPr id="11" name="Text Placeholder 14"/>
          <p:cNvSpPr>
            <a:spLocks noGrp="1"/>
          </p:cNvSpPr>
          <p:nvPr>
            <p:ph type="body" sz="quarter" idx="14"/>
          </p:nvPr>
        </p:nvSpPr>
        <p:spPr>
          <a:xfrm>
            <a:off x="846668" y="2001077"/>
            <a:ext cx="5040000" cy="307777"/>
          </a:xfrm>
          <a:prstGeom prst="rect">
            <a:avLst/>
          </a:prstGeom>
        </p:spPr>
        <p:txBody>
          <a:bodyPr vert="horz" wrap="square" lIns="0" tIns="0" rIns="0" bIns="0">
            <a:spAutoFit/>
          </a:bodyPr>
          <a:lstStyle>
            <a:lvl1pPr marL="0" indent="0" algn="l">
              <a:spcBef>
                <a:spcPts val="0"/>
              </a:spcBef>
              <a:spcAft>
                <a:spcPts val="0"/>
              </a:spcAft>
              <a:buNone/>
              <a:defRPr sz="2000" baseline="0">
                <a:latin typeface="Arial"/>
              </a:defRPr>
            </a:lvl1pPr>
          </a:lstStyle>
          <a:p>
            <a:pPr lvl="0"/>
            <a:r>
              <a:rPr lang="en-US"/>
              <a:t>Click to edit Master text styles</a:t>
            </a:r>
          </a:p>
        </p:txBody>
      </p:sp>
      <p:sp>
        <p:nvSpPr>
          <p:cNvPr id="13" name="Picture Placeholder 12"/>
          <p:cNvSpPr>
            <a:spLocks noGrp="1"/>
          </p:cNvSpPr>
          <p:nvPr>
            <p:ph type="pic" sz="quarter" idx="15"/>
          </p:nvPr>
        </p:nvSpPr>
        <p:spPr>
          <a:xfrm>
            <a:off x="6274243" y="2001077"/>
            <a:ext cx="5040000" cy="307777"/>
          </a:xfrm>
          <a:prstGeom prst="rect">
            <a:avLst/>
          </a:prstGeom>
        </p:spPr>
        <p:txBody>
          <a:bodyPr vert="horz" wrap="square" lIns="0" tIns="0" rIns="0" bIns="0">
            <a:spAutoFit/>
          </a:bodyPr>
          <a:lstStyle>
            <a:lvl1pPr marL="0" indent="0">
              <a:spcBef>
                <a:spcPts val="0"/>
              </a:spcBef>
              <a:spcAft>
                <a:spcPts val="0"/>
              </a:spcAft>
              <a:buNone/>
              <a:defRPr sz="2000" b="0" i="0" baseline="0">
                <a:latin typeface="Arial"/>
              </a:defRPr>
            </a:lvl1pPr>
          </a:lstStyle>
          <a:p>
            <a:pPr lvl="0"/>
            <a:r>
              <a:rPr lang="en-US" noProof="0" dirty="0"/>
              <a:t>Click icon to add picture</a:t>
            </a:r>
          </a:p>
        </p:txBody>
      </p:sp>
    </p:spTree>
    <p:extLst>
      <p:ext uri="{BB962C8B-B14F-4D97-AF65-F5344CB8AC3E}">
        <p14:creationId xmlns:p14="http://schemas.microsoft.com/office/powerpoint/2010/main" val="412011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31" descr="A blue background with white text&#10;&#10;Description automatically generated"/>
          <p:cNvPicPr preferRelativeResize="0"/>
          <p:nvPr/>
        </p:nvPicPr>
        <p:blipFill rotWithShape="1">
          <a:blip r:embed="rId5">
            <a:alphaModFix/>
          </a:blip>
          <a:srcRect/>
          <a:stretch/>
        </p:blipFill>
        <p:spPr>
          <a:xfrm>
            <a:off x="-1" y="7188"/>
            <a:ext cx="12204809" cy="68508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35" name="Google Shape;35;p33" descr="A white background with blue and green text&#10;&#10;Description automatically generated"/>
          <p:cNvPicPr preferRelativeResize="0"/>
          <p:nvPr/>
        </p:nvPicPr>
        <p:blipFill rotWithShape="1">
          <a:blip r:embed="rId9">
            <a:alphaModFix/>
          </a:blip>
          <a:srcRect/>
          <a:stretch/>
        </p:blipFill>
        <p:spPr>
          <a:xfrm>
            <a:off x="-1" y="7188"/>
            <a:ext cx="12204809" cy="68508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5" r:id="rId3"/>
    <p:sldLayoutId id="2147483656" r:id="rId4"/>
    <p:sldLayoutId id="2147483657"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5.jpg"/><Relationship Id="rId5" Type="http://schemas.openxmlformats.org/officeDocument/2006/relationships/hyperlink" Target="mailto:anna.sandiford@nhs.net" TargetMode="External"/><Relationship Id="rId4" Type="http://schemas.openxmlformats.org/officeDocument/2006/relationships/hyperlink" Target="mailto:mbemba.bojang@nhs.n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Autism.Commissioning@newham.gov.uk"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mailto:autism.commissioning@newham.gov.uk"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libraries.newham.gov.uk/search?term=autistic&amp;field=&amp;facets=&amp;listview=false&amp;sort=PUBDATE_desc&amp;limit=203&amp;page"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hyperlink" Target="https://libraries.newham.gov.uk/search?term=autism&amp;field=&amp;facets=&amp;listview=false&amp;sort=PUBDATE_desc&amp;limit=203&amp;pag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autism.org.uk/what-we-do/autism-training-and-best-practice/training/e-learning?utm_source=The%20National%20Autistic%20Society&amp;utm_medium=email&amp;utm_campaign=14409027_AKH_JT_Elearningparentcarersadults.24.05.2024&amp;utm_content=elearning%20button&amp;Keywords=elearning%20button&amp;dm_i=YA3,8KU2R,2J4WEV,ZJ1NO,1"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8" Type="http://schemas.openxmlformats.org/officeDocument/2006/relationships/hyperlink" Target="https://doi.org/10.1186/s13229-024-00591-8" TargetMode="External"/><Relationship Id="rId3" Type="http://schemas.openxmlformats.org/officeDocument/2006/relationships/hyperlink" Target="https://ndconnection.co.uk/blog/autism-research-may" TargetMode="External"/><Relationship Id="rId7" Type="http://schemas.openxmlformats.org/officeDocument/2006/relationships/hyperlink" Target="https://doi.org/10.1177/13623613241254432"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www.liebertpub.com/doi/10.1089/aut.2023.0160" TargetMode="External"/><Relationship Id="rId11" Type="http://schemas.openxmlformats.org/officeDocument/2006/relationships/hyperlink" Target="https://www.mariecamin.com/qrcontact" TargetMode="External"/><Relationship Id="rId5" Type="http://schemas.openxmlformats.org/officeDocument/2006/relationships/hyperlink" Target="https://doi.org/10.1177/13623613241234598" TargetMode="External"/><Relationship Id="rId10" Type="http://schemas.openxmlformats.org/officeDocument/2006/relationships/hyperlink" Target="https://doi.org/10.1177/13623613241251512" TargetMode="External"/><Relationship Id="rId4" Type="http://schemas.openxmlformats.org/officeDocument/2006/relationships/hyperlink" Target="https://doi.org/10.1093/cercor/bhae027" TargetMode="External"/><Relationship Id="rId9" Type="http://schemas.openxmlformats.org/officeDocument/2006/relationships/hyperlink" Target="https://doi.org/10.1016/j.isci.2024.109747"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url.uk.m.mimecastprotect.com/s/GGJHCqVNLcJYy81fZWUjs?domain=elfi.sh"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url.uk.m.mimecastprotect.com/s/fapgCwEW7cglEGvHK1Dhq?domain=medrxiv.org" TargetMode="External"/><Relationship Id="rId5" Type="http://schemas.openxmlformats.org/officeDocument/2006/relationships/hyperlink" Target="https://url.uk.m.mimecastprotect.com/s/Ha6JCvYVLIrwn7EszhnGz?domain=doi.org" TargetMode="External"/><Relationship Id="rId4" Type="http://schemas.openxmlformats.org/officeDocument/2006/relationships/hyperlink" Target="https://url.uk.m.mimecastprotect.com/s/HEoJCrEOVc4QR8rFzqXoc?domain=x.co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ournewhamwork.engagementteam@newham.gov.uk"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newham.gov.uk/health-adult-social-care/ageing-well-newham/4"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hyperlink" Target="https://www.newham.gov.uk/health-adult-social-care/ageing-well-newham/8"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www.youtube.com/watch?v=0xfxQj_ipQc"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p:nvPr/>
        </p:nvSpPr>
        <p:spPr>
          <a:xfrm>
            <a:off x="958794" y="1242880"/>
            <a:ext cx="10321433" cy="243743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000"/>
              <a:buFont typeface="Arial"/>
              <a:buNone/>
            </a:pPr>
            <a:r>
              <a:rPr lang="en-GB" sz="4000" b="1" i="0" u="none" strike="noStrike" cap="none">
                <a:solidFill>
                  <a:schemeClr val="lt1"/>
                </a:solidFill>
                <a:latin typeface="Arial"/>
                <a:ea typeface="Arial"/>
                <a:cs typeface="Arial"/>
                <a:sym typeface="Arial"/>
              </a:rPr>
              <a:t>AUTISTIC RESIDENT ADVISORY GROUP (ARAG)</a:t>
            </a:r>
            <a:endParaRPr sz="2400" b="0" i="0" u="none" strike="noStrike" cap="none">
              <a:solidFill>
                <a:schemeClr val="lt1"/>
              </a:solidFill>
              <a:latin typeface="Arial"/>
              <a:ea typeface="Arial"/>
              <a:cs typeface="Arial"/>
              <a:sym typeface="Arial"/>
            </a:endParaRPr>
          </a:p>
        </p:txBody>
      </p:sp>
      <p:sp>
        <p:nvSpPr>
          <p:cNvPr id="53" name="Google Shape;53;p1"/>
          <p:cNvSpPr txBox="1"/>
          <p:nvPr/>
        </p:nvSpPr>
        <p:spPr>
          <a:xfrm>
            <a:off x="958794" y="3680313"/>
            <a:ext cx="9012896"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cap="none" dirty="0">
                <a:solidFill>
                  <a:schemeClr val="lt1"/>
                </a:solidFill>
                <a:latin typeface="Calibri"/>
                <a:ea typeface="Calibri"/>
                <a:cs typeface="Calibri"/>
                <a:sym typeface="Calibri"/>
              </a:rPr>
              <a:t>Monday 8 July 2024</a:t>
            </a:r>
            <a:endParaRPr dirty="0"/>
          </a:p>
          <a:p>
            <a:pPr marL="0" marR="0" lvl="0" indent="0" algn="l" rtl="0">
              <a:spcBef>
                <a:spcPts val="0"/>
              </a:spcBef>
              <a:spcAft>
                <a:spcPts val="0"/>
              </a:spcAft>
              <a:buNone/>
            </a:pPr>
            <a:endParaRPr sz="24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2400" b="1" dirty="0">
                <a:solidFill>
                  <a:schemeClr val="lt1"/>
                </a:solidFill>
                <a:latin typeface="Calibri"/>
                <a:ea typeface="Calibri"/>
                <a:cs typeface="Calibri"/>
                <a:sym typeface="Calibri"/>
              </a:rPr>
              <a:t>Co-Chair</a:t>
            </a:r>
            <a:r>
              <a:rPr lang="en-GB" sz="2400" dirty="0">
                <a:solidFill>
                  <a:schemeClr val="lt1"/>
                </a:solidFill>
                <a:latin typeface="Calibri"/>
                <a:ea typeface="Calibri"/>
                <a:cs typeface="Calibri"/>
                <a:sym typeface="Calibri"/>
              </a:rPr>
              <a:t>: Serena Elstub, ASDB Resident Representative </a:t>
            </a:r>
            <a:br>
              <a:rPr lang="en-GB" sz="2400" dirty="0">
                <a:solidFill>
                  <a:schemeClr val="lt1"/>
                </a:solidFill>
                <a:latin typeface="Calibri"/>
                <a:ea typeface="Calibri"/>
                <a:cs typeface="Calibri"/>
                <a:sym typeface="Calibri"/>
              </a:rPr>
            </a:br>
            <a:r>
              <a:rPr lang="en-GB" sz="2400" dirty="0">
                <a:solidFill>
                  <a:schemeClr val="lt1"/>
                </a:solidFill>
                <a:latin typeface="Calibri"/>
                <a:ea typeface="Calibri"/>
                <a:cs typeface="Calibri"/>
                <a:sym typeface="Calibri"/>
              </a:rPr>
              <a:t>	     Linda Wan, Autism Lead - Commissioner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23C7E2-E40A-6245-F6BB-91D0921126DA}"/>
              </a:ext>
            </a:extLst>
          </p:cNvPr>
          <p:cNvSpPr>
            <a:spLocks noGrp="1"/>
          </p:cNvSpPr>
          <p:nvPr>
            <p:ph type="title"/>
          </p:nvPr>
        </p:nvSpPr>
        <p:spPr>
          <a:xfrm>
            <a:off x="2028796" y="17652"/>
            <a:ext cx="7877504" cy="630942"/>
          </a:xfrm>
        </p:spPr>
        <p:txBody>
          <a:bodyPr/>
          <a:lstStyle/>
          <a:p>
            <a:pPr algn="ctr"/>
            <a:r>
              <a:rPr lang="en-GB" dirty="0"/>
              <a:t> World cafe</a:t>
            </a:r>
          </a:p>
        </p:txBody>
      </p:sp>
      <p:sp>
        <p:nvSpPr>
          <p:cNvPr id="2" name="Speech Bubble: Rectangle with Corners Rounded 1">
            <a:extLst>
              <a:ext uri="{FF2B5EF4-FFF2-40B4-BE49-F238E27FC236}">
                <a16:creationId xmlns:a16="http://schemas.microsoft.com/office/drawing/2014/main" id="{96C02220-C3E6-9B0F-E2E9-CE4085CFA769}"/>
              </a:ext>
            </a:extLst>
          </p:cNvPr>
          <p:cNvSpPr/>
          <p:nvPr/>
        </p:nvSpPr>
        <p:spPr>
          <a:xfrm>
            <a:off x="4270257" y="694487"/>
            <a:ext cx="1957155" cy="859433"/>
          </a:xfrm>
          <a:prstGeom prst="wedgeRoundRectCallout">
            <a:avLst>
              <a:gd name="adj1" fmla="val 19197"/>
              <a:gd name="adj2" fmla="val 71411"/>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The table host will open the discussion</a:t>
            </a:r>
          </a:p>
        </p:txBody>
      </p:sp>
      <p:sp>
        <p:nvSpPr>
          <p:cNvPr id="4" name="Speech Bubble: Rectangle with Corners Rounded 3">
            <a:extLst>
              <a:ext uri="{FF2B5EF4-FFF2-40B4-BE49-F238E27FC236}">
                <a16:creationId xmlns:a16="http://schemas.microsoft.com/office/drawing/2014/main" id="{8CB697FB-58DD-5499-3D55-DB21CBB93A03}"/>
              </a:ext>
            </a:extLst>
          </p:cNvPr>
          <p:cNvSpPr/>
          <p:nvPr/>
        </p:nvSpPr>
        <p:spPr>
          <a:xfrm>
            <a:off x="7110692" y="694486"/>
            <a:ext cx="1572884" cy="1061828"/>
          </a:xfrm>
          <a:prstGeom prst="wedgeRoundRectCallout">
            <a:avLst>
              <a:gd name="adj1" fmla="val -71161"/>
              <a:gd name="adj2" fmla="val 59041"/>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5 participants per table </a:t>
            </a:r>
          </a:p>
        </p:txBody>
      </p:sp>
      <p:sp>
        <p:nvSpPr>
          <p:cNvPr id="6" name="Speech Bubble: Rectangle with Corners Rounded 5">
            <a:extLst>
              <a:ext uri="{FF2B5EF4-FFF2-40B4-BE49-F238E27FC236}">
                <a16:creationId xmlns:a16="http://schemas.microsoft.com/office/drawing/2014/main" id="{454593B5-D319-3285-497C-C92F7ED4F926}"/>
              </a:ext>
            </a:extLst>
          </p:cNvPr>
          <p:cNvSpPr/>
          <p:nvPr/>
        </p:nvSpPr>
        <p:spPr>
          <a:xfrm>
            <a:off x="8255856" y="2131793"/>
            <a:ext cx="2030084" cy="1136858"/>
          </a:xfrm>
          <a:prstGeom prst="wedgeRoundRectCallout">
            <a:avLst>
              <a:gd name="adj1" fmla="val -77197"/>
              <a:gd name="adj2" fmla="val 43977"/>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After each round participants  move as a group to another table </a:t>
            </a:r>
          </a:p>
        </p:txBody>
      </p:sp>
      <p:pic>
        <p:nvPicPr>
          <p:cNvPr id="8" name="Picture 7">
            <a:extLst>
              <a:ext uri="{FF2B5EF4-FFF2-40B4-BE49-F238E27FC236}">
                <a16:creationId xmlns:a16="http://schemas.microsoft.com/office/drawing/2014/main" id="{27619E77-932D-FF0E-FF96-F4DF6B522577}"/>
              </a:ext>
            </a:extLst>
          </p:cNvPr>
          <p:cNvPicPr>
            <a:picLocks noChangeAspect="1"/>
          </p:cNvPicPr>
          <p:nvPr/>
        </p:nvPicPr>
        <p:blipFill rotWithShape="1">
          <a:blip r:embed="rId2"/>
          <a:srcRect r="1687" b="2701"/>
          <a:stretch/>
        </p:blipFill>
        <p:spPr>
          <a:xfrm>
            <a:off x="4556988" y="2190667"/>
            <a:ext cx="2790553" cy="2029624"/>
          </a:xfrm>
          <a:prstGeom prst="rect">
            <a:avLst/>
          </a:prstGeom>
        </p:spPr>
      </p:pic>
      <p:pic>
        <p:nvPicPr>
          <p:cNvPr id="10" name="Graphic 9" descr="Bell with solid fill">
            <a:extLst>
              <a:ext uri="{FF2B5EF4-FFF2-40B4-BE49-F238E27FC236}">
                <a16:creationId xmlns:a16="http://schemas.microsoft.com/office/drawing/2014/main" id="{5ED3A74D-91B6-EE9A-BE39-4B70BB61F2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3576" y="3429000"/>
            <a:ext cx="914400" cy="630942"/>
          </a:xfrm>
          <a:prstGeom prst="rect">
            <a:avLst/>
          </a:prstGeom>
        </p:spPr>
      </p:pic>
      <p:sp>
        <p:nvSpPr>
          <p:cNvPr id="13" name="TextBox 12">
            <a:extLst>
              <a:ext uri="{FF2B5EF4-FFF2-40B4-BE49-F238E27FC236}">
                <a16:creationId xmlns:a16="http://schemas.microsoft.com/office/drawing/2014/main" id="{DA9DCC10-0A73-6D4F-E883-7C4314042A1E}"/>
              </a:ext>
            </a:extLst>
          </p:cNvPr>
          <p:cNvSpPr txBox="1"/>
          <p:nvPr/>
        </p:nvSpPr>
        <p:spPr>
          <a:xfrm>
            <a:off x="4495800" y="1968876"/>
            <a:ext cx="762000" cy="443583"/>
          </a:xfrm>
          <a:prstGeom prst="rect">
            <a:avLst/>
          </a:prstGeom>
          <a:solidFill>
            <a:schemeClr val="bg1"/>
          </a:solidFill>
          <a:ln>
            <a:noFill/>
          </a:ln>
        </p:spPr>
        <p:txBody>
          <a:bodyPr vert="horz"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 typeface="Arial"/>
              <a:buNone/>
              <a:tabLst/>
            </a:pPr>
            <a:endParaRPr kumimoji="0" lang="en-GB" sz="21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Speech Bubble: Rectangle with Corners Rounded 16">
            <a:extLst>
              <a:ext uri="{FF2B5EF4-FFF2-40B4-BE49-F238E27FC236}">
                <a16:creationId xmlns:a16="http://schemas.microsoft.com/office/drawing/2014/main" id="{900FB8E9-91F8-9DF3-3462-288B7A294A22}"/>
              </a:ext>
            </a:extLst>
          </p:cNvPr>
          <p:cNvSpPr/>
          <p:nvPr/>
        </p:nvSpPr>
        <p:spPr>
          <a:xfrm>
            <a:off x="4986077" y="4417020"/>
            <a:ext cx="2376749" cy="1333355"/>
          </a:xfrm>
          <a:prstGeom prst="wedgeRoundRectCallout">
            <a:avLst>
              <a:gd name="adj1" fmla="val -3940"/>
              <a:gd name="adj2" fmla="val -58901"/>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After the 3</a:t>
            </a:r>
            <a:r>
              <a:rPr lang="en-GB" baseline="30000" dirty="0">
                <a:solidFill>
                  <a:schemeClr val="tx1"/>
                </a:solidFill>
                <a:latin typeface="Arial" panose="020B0604020202020204" pitchFamily="34" charset="0"/>
                <a:cs typeface="Arial" panose="020B0604020202020204" pitchFamily="34" charset="0"/>
              </a:rPr>
              <a:t>rd</a:t>
            </a:r>
            <a:r>
              <a:rPr lang="en-GB" dirty="0">
                <a:solidFill>
                  <a:schemeClr val="tx1"/>
                </a:solidFill>
                <a:latin typeface="Arial" panose="020B0604020202020204" pitchFamily="34" charset="0"/>
                <a:cs typeface="Arial" panose="020B0604020202020204" pitchFamily="34" charset="0"/>
              </a:rPr>
              <a:t> round each table reports back to the whole group</a:t>
            </a:r>
          </a:p>
        </p:txBody>
      </p:sp>
      <p:sp>
        <p:nvSpPr>
          <p:cNvPr id="18" name="Speech Bubble: Rectangle with Corners Rounded 17">
            <a:extLst>
              <a:ext uri="{FF2B5EF4-FFF2-40B4-BE49-F238E27FC236}">
                <a16:creationId xmlns:a16="http://schemas.microsoft.com/office/drawing/2014/main" id="{FE1CEE79-B281-F2FE-B2AD-D63196E4F73C}"/>
              </a:ext>
            </a:extLst>
          </p:cNvPr>
          <p:cNvSpPr/>
          <p:nvPr/>
        </p:nvSpPr>
        <p:spPr>
          <a:xfrm>
            <a:off x="8445620" y="4220292"/>
            <a:ext cx="2030084" cy="859433"/>
          </a:xfrm>
          <a:prstGeom prst="wedgeRoundRectCallout">
            <a:avLst>
              <a:gd name="adj1" fmla="val -74851"/>
              <a:gd name="adj2" fmla="val -53095"/>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Talking spoon</a:t>
            </a:r>
          </a:p>
        </p:txBody>
      </p:sp>
      <p:sp>
        <p:nvSpPr>
          <p:cNvPr id="19" name="Speech Bubble: Rectangle with Corners Rounded 18">
            <a:extLst>
              <a:ext uri="{FF2B5EF4-FFF2-40B4-BE49-F238E27FC236}">
                <a16:creationId xmlns:a16="http://schemas.microsoft.com/office/drawing/2014/main" id="{AB2BBFCD-7273-AEF6-973C-4DF33FBAAB44}"/>
              </a:ext>
            </a:extLst>
          </p:cNvPr>
          <p:cNvSpPr/>
          <p:nvPr/>
        </p:nvSpPr>
        <p:spPr>
          <a:xfrm>
            <a:off x="1662850" y="475318"/>
            <a:ext cx="2376749" cy="4138220"/>
          </a:xfrm>
          <a:prstGeom prst="wedgeRoundRectCallout">
            <a:avLst>
              <a:gd name="adj1" fmla="val 80620"/>
              <a:gd name="adj2" fmla="val 10870"/>
              <a:gd name="adj3" fmla="val 16667"/>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3789D92F-021B-6C70-7FFC-ADA8F5184AD5}"/>
              </a:ext>
            </a:extLst>
          </p:cNvPr>
          <p:cNvSpPr txBox="1"/>
          <p:nvPr/>
        </p:nvSpPr>
        <p:spPr>
          <a:xfrm>
            <a:off x="1706978" y="700119"/>
            <a:ext cx="1962150" cy="184666"/>
          </a:xfrm>
          <a:prstGeom prst="rect">
            <a:avLst/>
          </a:prstGeom>
          <a:solidFill>
            <a:schemeClr val="accent1">
              <a:lumMod val="20000"/>
              <a:lumOff val="80000"/>
            </a:schemeClr>
          </a:solidFill>
          <a:ln>
            <a:solidFill>
              <a:schemeClr val="accent1">
                <a:lumMod val="20000"/>
                <a:lumOff val="80000"/>
              </a:schemeClr>
            </a:solidFill>
          </a:ln>
        </p:spPr>
        <p:txBody>
          <a:bodyPr vert="horz"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 typeface="Arial"/>
              <a:buNone/>
              <a:tabLst/>
            </a:pPr>
            <a:r>
              <a:rPr kumimoji="0" lang="en-GB" sz="1200" b="1" i="0" u="none" strike="noStrike" kern="1200" cap="none" spc="0" normalizeH="0" baseline="0" noProof="0" dirty="0">
                <a:ln>
                  <a:noFill/>
                </a:ln>
                <a:solidFill>
                  <a:srgbClr val="000000"/>
                </a:solidFill>
                <a:effectLst/>
                <a:uLnTx/>
                <a:uFillTx/>
                <a:latin typeface="Arial"/>
                <a:ea typeface="+mn-ea"/>
                <a:cs typeface="+mn-cs"/>
              </a:rPr>
              <a:t>The flow of the workshop</a:t>
            </a:r>
          </a:p>
        </p:txBody>
      </p:sp>
      <p:sp>
        <p:nvSpPr>
          <p:cNvPr id="23" name="TextBox 22">
            <a:extLst>
              <a:ext uri="{FF2B5EF4-FFF2-40B4-BE49-F238E27FC236}">
                <a16:creationId xmlns:a16="http://schemas.microsoft.com/office/drawing/2014/main" id="{D169D88A-FF2D-F6EF-8001-475088750565}"/>
              </a:ext>
            </a:extLst>
          </p:cNvPr>
          <p:cNvSpPr txBox="1"/>
          <p:nvPr/>
        </p:nvSpPr>
        <p:spPr>
          <a:xfrm>
            <a:off x="1757490" y="1570627"/>
            <a:ext cx="1644383" cy="646331"/>
          </a:xfrm>
          <a:prstGeom prst="rect">
            <a:avLst/>
          </a:prstGeom>
          <a:solidFill>
            <a:schemeClr val="tx2">
              <a:lumMod val="20000"/>
              <a:lumOff val="80000"/>
            </a:schemeClr>
          </a:solidFill>
        </p:spPr>
        <p:txBody>
          <a:bodyPr vert="horz" wrap="square" lIns="0" tIns="0" rIns="0" bIns="0" rtlCol="0">
            <a:spAutoFit/>
          </a:bodyPr>
          <a:lstStyle/>
          <a:p>
            <a:pPr marL="0" marR="0" indent="0" algn="ctr" defTabSz="457200" rtl="0" eaLnBrk="1" fontAlgn="auto" latinLnBrk="0" hangingPunct="1">
              <a:lnSpc>
                <a:spcPct val="100000"/>
              </a:lnSpc>
              <a:spcBef>
                <a:spcPts val="0"/>
              </a:spcBef>
              <a:spcAft>
                <a:spcPts val="0"/>
              </a:spcAft>
              <a:buClrTx/>
              <a:buSzTx/>
              <a:buFont typeface="Arial"/>
              <a:buNone/>
              <a:tabLst/>
            </a:pPr>
            <a:r>
              <a:rPr lang="en-GB" sz="1400" b="1" dirty="0">
                <a:solidFill>
                  <a:srgbClr val="000000"/>
                </a:solidFill>
                <a:latin typeface="Arial"/>
                <a:ea typeface="+mn-ea"/>
              </a:rPr>
              <a:t>Welcoming of participants and Introduction</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Box 23">
            <a:extLst>
              <a:ext uri="{FF2B5EF4-FFF2-40B4-BE49-F238E27FC236}">
                <a16:creationId xmlns:a16="http://schemas.microsoft.com/office/drawing/2014/main" id="{AA1A60A7-9232-E6E4-64C4-0B86F83078F9}"/>
              </a:ext>
            </a:extLst>
          </p:cNvPr>
          <p:cNvSpPr txBox="1"/>
          <p:nvPr/>
        </p:nvSpPr>
        <p:spPr>
          <a:xfrm>
            <a:off x="1865318" y="3755937"/>
            <a:ext cx="1635160" cy="754053"/>
          </a:xfrm>
          <a:prstGeom prst="rect">
            <a:avLst/>
          </a:prstGeom>
          <a:solidFill>
            <a:srgbClr val="FFFF00"/>
          </a:solidFill>
          <a:ln>
            <a:solidFill>
              <a:srgbClr val="FFFF00"/>
            </a:solidFill>
          </a:ln>
        </p:spPr>
        <p:txBody>
          <a:bodyPr vert="horz"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 typeface="Arial"/>
              <a:buNone/>
              <a:tabLst/>
            </a:pPr>
            <a:r>
              <a:rPr kumimoji="0" lang="en-GB" sz="1400" b="1" i="0" u="none" strike="noStrike" kern="1200" cap="none" spc="0" normalizeH="0" baseline="0" noProof="0" dirty="0">
                <a:ln>
                  <a:noFill/>
                </a:ln>
                <a:solidFill>
                  <a:srgbClr val="000000"/>
                </a:solidFill>
                <a:effectLst/>
                <a:uLnTx/>
                <a:uFillTx/>
                <a:latin typeface="Arial"/>
                <a:ea typeface="+mn-ea"/>
                <a:cs typeface="+mn-cs"/>
              </a:rPr>
              <a:t>Harvesting</a:t>
            </a:r>
          </a:p>
          <a:p>
            <a:pPr marL="0" marR="0" indent="0" algn="l" defTabSz="457200" rtl="0" eaLnBrk="1" fontAlgn="auto" latinLnBrk="0" hangingPunct="1">
              <a:lnSpc>
                <a:spcPct val="100000"/>
              </a:lnSpc>
              <a:spcBef>
                <a:spcPts val="0"/>
              </a:spcBef>
              <a:spcAft>
                <a:spcPts val="0"/>
              </a:spcAft>
              <a:buClrTx/>
              <a:buSzTx/>
              <a:buFont typeface="Arial"/>
              <a:buNone/>
              <a:tabLst/>
            </a:pPr>
            <a:r>
              <a:rPr lang="en-GB" sz="1400" b="1" dirty="0">
                <a:solidFill>
                  <a:srgbClr val="000000"/>
                </a:solidFill>
                <a:latin typeface="Arial"/>
                <a:ea typeface="+mn-ea"/>
              </a:rPr>
              <a:t>(Group feedback)</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pPr>
            <a:endParaRPr kumimoji="0" lang="en-GB" sz="2100" b="1" i="0" u="none" strike="noStrike" kern="1200" cap="none" spc="0" normalizeH="0" baseline="0" noProof="0" dirty="0">
              <a:ln>
                <a:noFill/>
              </a:ln>
              <a:solidFill>
                <a:srgbClr val="000000"/>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EE93F00F-795C-913B-19DA-4F4C5BCDF216}"/>
              </a:ext>
            </a:extLst>
          </p:cNvPr>
          <p:cNvSpPr/>
          <p:nvPr/>
        </p:nvSpPr>
        <p:spPr>
          <a:xfrm>
            <a:off x="2533963" y="902235"/>
            <a:ext cx="45719" cy="646331"/>
          </a:xfrm>
          <a:prstGeom prst="down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Arrow: Down 25">
            <a:extLst>
              <a:ext uri="{FF2B5EF4-FFF2-40B4-BE49-F238E27FC236}">
                <a16:creationId xmlns:a16="http://schemas.microsoft.com/office/drawing/2014/main" id="{3CEEABB6-6D68-50D9-45A7-87D584F9A405}"/>
              </a:ext>
            </a:extLst>
          </p:cNvPr>
          <p:cNvSpPr/>
          <p:nvPr/>
        </p:nvSpPr>
        <p:spPr>
          <a:xfrm flipH="1">
            <a:off x="2556822" y="3162150"/>
            <a:ext cx="45719" cy="580499"/>
          </a:xfrm>
          <a:prstGeom prst="down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91843F37-960D-B67B-B7CD-99681F92209B}"/>
              </a:ext>
            </a:extLst>
          </p:cNvPr>
          <p:cNvSpPr txBox="1"/>
          <p:nvPr/>
        </p:nvSpPr>
        <p:spPr>
          <a:xfrm>
            <a:off x="1829192" y="2872530"/>
            <a:ext cx="1619875" cy="323165"/>
          </a:xfrm>
          <a:prstGeom prst="rect">
            <a:avLst/>
          </a:prstGeom>
          <a:solidFill>
            <a:schemeClr val="bg2">
              <a:lumMod val="60000"/>
              <a:lumOff val="40000"/>
            </a:schemeClr>
          </a:solidFill>
        </p:spPr>
        <p:txBody>
          <a:bodyPr vert="horz"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 typeface="Arial"/>
              <a:buNone/>
              <a:tabLst/>
            </a:pPr>
            <a:r>
              <a:rPr kumimoji="0" lang="en-GB" sz="2100" b="0" i="0" u="none" strike="noStrike" kern="1200" cap="none" spc="0" normalizeH="0" baseline="0" noProof="0" dirty="0">
                <a:ln>
                  <a:noFill/>
                </a:ln>
                <a:solidFill>
                  <a:srgbClr val="000000"/>
                </a:solidFill>
                <a:effectLst/>
                <a:uLnTx/>
                <a:uFillTx/>
                <a:latin typeface="Arial"/>
                <a:ea typeface="+mn-ea"/>
                <a:cs typeface="+mn-cs"/>
              </a:rPr>
              <a:t>Discussions</a:t>
            </a:r>
          </a:p>
        </p:txBody>
      </p:sp>
      <p:sp>
        <p:nvSpPr>
          <p:cNvPr id="28" name="Arrow: Down 27">
            <a:extLst>
              <a:ext uri="{FF2B5EF4-FFF2-40B4-BE49-F238E27FC236}">
                <a16:creationId xmlns:a16="http://schemas.microsoft.com/office/drawing/2014/main" id="{7ED520AE-D502-51C9-F085-9AB6DF31F08C}"/>
              </a:ext>
            </a:extLst>
          </p:cNvPr>
          <p:cNvSpPr/>
          <p:nvPr/>
        </p:nvSpPr>
        <p:spPr>
          <a:xfrm>
            <a:off x="2556822" y="2254180"/>
            <a:ext cx="45719" cy="580499"/>
          </a:xfrm>
          <a:prstGeom prst="down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3D73C6F2-D77C-DE29-D812-CD855C169391}"/>
              </a:ext>
            </a:extLst>
          </p:cNvPr>
          <p:cNvSpPr txBox="1"/>
          <p:nvPr/>
        </p:nvSpPr>
        <p:spPr>
          <a:xfrm>
            <a:off x="1701830" y="5165498"/>
            <a:ext cx="2729422" cy="646331"/>
          </a:xfrm>
          <a:prstGeom prst="rect">
            <a:avLst/>
          </a:prstGeom>
          <a:solidFill>
            <a:srgbClr val="FFC000"/>
          </a:solidFill>
        </p:spPr>
        <p:txBody>
          <a:bodyPr wrap="square">
            <a:spAutoFit/>
          </a:bodyPr>
          <a:lstStyle/>
          <a:p>
            <a:pPr marR="0" algn="l" defTabSz="457200" rtl="0" eaLnBrk="1" fontAlgn="auto" latinLnBrk="0" hangingPunct="1">
              <a:lnSpc>
                <a:spcPct val="100000"/>
              </a:lnSpc>
              <a:spcBef>
                <a:spcPts val="0"/>
              </a:spcBef>
              <a:spcAft>
                <a:spcPts val="0"/>
              </a:spcAft>
              <a:buClrTx/>
              <a:buSzTx/>
              <a:tabLst/>
            </a:pPr>
            <a:r>
              <a:rPr lang="en-GB" dirty="0">
                <a:solidFill>
                  <a:srgbClr val="000000"/>
                </a:solidFill>
                <a:latin typeface="Arial"/>
                <a:ea typeface="+mn-ea"/>
              </a:rPr>
              <a:t>Three rounds and one question per round</a:t>
            </a:r>
          </a:p>
        </p:txBody>
      </p:sp>
    </p:spTree>
    <p:extLst>
      <p:ext uri="{BB962C8B-B14F-4D97-AF65-F5344CB8AC3E}">
        <p14:creationId xmlns:p14="http://schemas.microsoft.com/office/powerpoint/2010/main" val="3244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436894-1C94-D2F3-D308-B0236E8DAB3D}"/>
              </a:ext>
            </a:extLst>
          </p:cNvPr>
          <p:cNvSpPr>
            <a:spLocks noGrp="1"/>
          </p:cNvSpPr>
          <p:nvPr>
            <p:ph type="title"/>
          </p:nvPr>
        </p:nvSpPr>
        <p:spPr>
          <a:xfrm>
            <a:off x="3238886" y="466966"/>
            <a:ext cx="4994806" cy="646331"/>
          </a:xfrm>
          <a:solidFill>
            <a:schemeClr val="accent1">
              <a:lumMod val="20000"/>
              <a:lumOff val="80000"/>
            </a:schemeClr>
          </a:solidFill>
          <a:ln>
            <a:solidFill>
              <a:srgbClr val="FFC000"/>
            </a:solidFill>
          </a:ln>
        </p:spPr>
        <p:txBody>
          <a:bodyPr/>
          <a:lstStyle/>
          <a:p>
            <a:pPr algn="ctr" fontAlgn="auto">
              <a:spcBef>
                <a:spcPts val="0"/>
              </a:spcBef>
              <a:spcAft>
                <a:spcPts val="0"/>
              </a:spcAft>
            </a:pPr>
            <a:r>
              <a:rPr lang="en-GB" sz="1400" dirty="0">
                <a:solidFill>
                  <a:schemeClr val="bg2"/>
                </a:solidFill>
                <a:latin typeface="Berlin Sans FB Demi" panose="020E0802020502020306" pitchFamily="34" charset="0"/>
                <a:ea typeface="+mn-ea"/>
                <a:cs typeface="+mn-cs"/>
              </a:rPr>
              <a:t>World café method</a:t>
            </a:r>
            <a:br>
              <a:rPr lang="en-GB" sz="1400" dirty="0">
                <a:solidFill>
                  <a:schemeClr val="bg2"/>
                </a:solidFill>
                <a:latin typeface="Berlin Sans FB Demi" panose="020E0802020502020306" pitchFamily="34" charset="0"/>
                <a:ea typeface="+mn-ea"/>
                <a:cs typeface="+mn-cs"/>
              </a:rPr>
            </a:br>
            <a:br>
              <a:rPr lang="en-GB" sz="1400" dirty="0">
                <a:solidFill>
                  <a:srgbClr val="000000"/>
                </a:solidFill>
                <a:latin typeface="Berlin Sans FB Demi" panose="020E0802020502020306" pitchFamily="34" charset="0"/>
                <a:ea typeface="+mn-ea"/>
                <a:cs typeface="+mn-cs"/>
              </a:rPr>
            </a:br>
            <a:r>
              <a:rPr lang="en-GB" sz="1400" dirty="0">
                <a:solidFill>
                  <a:srgbClr val="000000"/>
                </a:solidFill>
                <a:latin typeface="Berlin Sans FB Demi" panose="020E0802020502020306" pitchFamily="34" charset="0"/>
                <a:ea typeface="+mn-ea"/>
                <a:cs typeface="+mn-cs"/>
              </a:rPr>
              <a:t>3 rounds of conversations</a:t>
            </a:r>
          </a:p>
        </p:txBody>
      </p:sp>
      <p:pic>
        <p:nvPicPr>
          <p:cNvPr id="6" name="Picture 5">
            <a:extLst>
              <a:ext uri="{FF2B5EF4-FFF2-40B4-BE49-F238E27FC236}">
                <a16:creationId xmlns:a16="http://schemas.microsoft.com/office/drawing/2014/main" id="{7446FEC4-24CD-5B9A-7C61-6C66725BDA55}"/>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l="-138" t="1" r="2971" b="2094"/>
          <a:stretch/>
        </p:blipFill>
        <p:spPr>
          <a:xfrm>
            <a:off x="4080852" y="1430543"/>
            <a:ext cx="2857114" cy="22206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D7CFCA35-9B1A-E3AF-42D6-5A8795BA5B03}"/>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t="3664" r="2834" b="5758"/>
          <a:stretch/>
        </p:blipFill>
        <p:spPr>
          <a:xfrm>
            <a:off x="1782049" y="3532123"/>
            <a:ext cx="2689357" cy="22206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660B5FD9-26DF-58FF-E7D3-4AC9E29F5D55}"/>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l="3361" r="2834" b="2260"/>
          <a:stretch/>
        </p:blipFill>
        <p:spPr>
          <a:xfrm>
            <a:off x="6658680" y="3234613"/>
            <a:ext cx="2903874" cy="25147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9" name="TextBox 48">
            <a:extLst>
              <a:ext uri="{FF2B5EF4-FFF2-40B4-BE49-F238E27FC236}">
                <a16:creationId xmlns:a16="http://schemas.microsoft.com/office/drawing/2014/main" id="{54E0B7C7-860B-C0BE-868B-C3828573CFEF}"/>
              </a:ext>
            </a:extLst>
          </p:cNvPr>
          <p:cNvSpPr txBox="1"/>
          <p:nvPr/>
        </p:nvSpPr>
        <p:spPr>
          <a:xfrm>
            <a:off x="7473741" y="1572669"/>
            <a:ext cx="2057236" cy="861774"/>
          </a:xfrm>
          <a:prstGeom prst="rect">
            <a:avLst/>
          </a:prstGeom>
          <a:solidFill>
            <a:schemeClr val="accent1">
              <a:lumMod val="20000"/>
              <a:lumOff val="80000"/>
            </a:schemeClr>
          </a:solidFill>
          <a:ln>
            <a:solidFill>
              <a:srgbClr val="FFC000"/>
            </a:solidFill>
          </a:ln>
        </p:spPr>
        <p:txBody>
          <a:bodyPr vert="horz"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 typeface="Arial"/>
              <a:buNone/>
              <a:tabLst/>
            </a:pPr>
            <a:r>
              <a:rPr lang="en-GB" sz="1400" dirty="0">
                <a:solidFill>
                  <a:srgbClr val="000000"/>
                </a:solidFill>
                <a:latin typeface="Berlin Sans FB Demi" panose="020E0802020502020306" pitchFamily="34" charset="0"/>
                <a:ea typeface="+mn-ea"/>
              </a:rPr>
              <a:t>1 host per table staying to facilitate the discussions</a:t>
            </a:r>
          </a:p>
          <a:p>
            <a:pPr marL="0" marR="0" indent="0" algn="l" defTabSz="457200" rtl="0" eaLnBrk="1" fontAlgn="auto" latinLnBrk="0" hangingPunct="1">
              <a:lnSpc>
                <a:spcPct val="100000"/>
              </a:lnSpc>
              <a:spcBef>
                <a:spcPts val="0"/>
              </a:spcBef>
              <a:spcAft>
                <a:spcPts val="0"/>
              </a:spcAft>
              <a:buClrTx/>
              <a:buSzTx/>
              <a:buFont typeface="Arial"/>
              <a:buNone/>
              <a:tabLst/>
            </a:pPr>
            <a:r>
              <a:rPr lang="en-GB" sz="1400" dirty="0">
                <a:solidFill>
                  <a:srgbClr val="000000"/>
                </a:solidFill>
                <a:latin typeface="Berlin Sans FB Demi" panose="020E0802020502020306" pitchFamily="34" charset="0"/>
                <a:ea typeface="+mn-ea"/>
              </a:rPr>
              <a:t>(the host will be supported by a staff)</a:t>
            </a:r>
            <a:endParaRPr kumimoji="0" lang="en-GB" sz="1400" b="0" i="0" u="none" strike="noStrike" kern="1200" cap="none" spc="0" normalizeH="0" baseline="0" noProof="0" dirty="0">
              <a:ln>
                <a:noFill/>
              </a:ln>
              <a:solidFill>
                <a:srgbClr val="000000"/>
              </a:solidFill>
              <a:effectLst/>
              <a:uLnTx/>
              <a:uFillTx/>
              <a:latin typeface="Berlin Sans FB Demi" panose="020E0802020502020306" pitchFamily="34" charset="0"/>
              <a:ea typeface="+mn-ea"/>
            </a:endParaRPr>
          </a:p>
        </p:txBody>
      </p:sp>
      <p:sp>
        <p:nvSpPr>
          <p:cNvPr id="50" name="TextBox 49">
            <a:extLst>
              <a:ext uri="{FF2B5EF4-FFF2-40B4-BE49-F238E27FC236}">
                <a16:creationId xmlns:a16="http://schemas.microsoft.com/office/drawing/2014/main" id="{2BB11F0F-59E2-7BE1-F5FA-E04032E2939F}"/>
              </a:ext>
            </a:extLst>
          </p:cNvPr>
          <p:cNvSpPr txBox="1"/>
          <p:nvPr/>
        </p:nvSpPr>
        <p:spPr>
          <a:xfrm>
            <a:off x="1717966" y="1823809"/>
            <a:ext cx="2477716" cy="215444"/>
          </a:xfrm>
          <a:prstGeom prst="rect">
            <a:avLst/>
          </a:prstGeom>
          <a:solidFill>
            <a:schemeClr val="accent1">
              <a:lumMod val="20000"/>
              <a:lumOff val="80000"/>
            </a:schemeClr>
          </a:solidFill>
          <a:ln>
            <a:solidFill>
              <a:srgbClr val="FFC000"/>
            </a:solidFill>
          </a:ln>
        </p:spPr>
        <p:txBody>
          <a:bodyPr vert="horz" wrap="square" lIns="0" tIns="0" rIns="0" bIns="0" rtlCol="0">
            <a:spAutoFit/>
          </a:bodyPr>
          <a:lstStyle/>
          <a:p>
            <a:pPr fontAlgn="auto">
              <a:spcBef>
                <a:spcPts val="0"/>
              </a:spcBef>
              <a:spcAft>
                <a:spcPts val="0"/>
              </a:spcAft>
            </a:pPr>
            <a:r>
              <a:rPr lang="en-GB" sz="1400" dirty="0">
                <a:solidFill>
                  <a:srgbClr val="000000"/>
                </a:solidFill>
                <a:latin typeface="Berlin Sans FB Demi" panose="020E0802020502020306" pitchFamily="34" charset="0"/>
                <a:ea typeface="+mn-ea"/>
              </a:rPr>
              <a:t>1 question per round </a:t>
            </a:r>
          </a:p>
        </p:txBody>
      </p:sp>
      <p:sp>
        <p:nvSpPr>
          <p:cNvPr id="51" name="TextBox 50">
            <a:extLst>
              <a:ext uri="{FF2B5EF4-FFF2-40B4-BE49-F238E27FC236}">
                <a16:creationId xmlns:a16="http://schemas.microsoft.com/office/drawing/2014/main" id="{C1414768-2E12-1BB8-685E-EB920C4A1F1D}"/>
              </a:ext>
            </a:extLst>
          </p:cNvPr>
          <p:cNvSpPr txBox="1"/>
          <p:nvPr/>
        </p:nvSpPr>
        <p:spPr>
          <a:xfrm>
            <a:off x="4277571" y="5958004"/>
            <a:ext cx="2047875" cy="430887"/>
          </a:xfrm>
          <a:prstGeom prst="rect">
            <a:avLst/>
          </a:prstGeom>
          <a:solidFill>
            <a:schemeClr val="accent1">
              <a:lumMod val="20000"/>
              <a:lumOff val="80000"/>
            </a:schemeClr>
          </a:solidFill>
          <a:ln>
            <a:solidFill>
              <a:srgbClr val="FFC000"/>
            </a:solidFill>
          </a:ln>
        </p:spPr>
        <p:txBody>
          <a:bodyPr vert="horz" wrap="square" lIns="0" tIns="0" rIns="0" bIns="0" rtlCol="0">
            <a:spAutoFit/>
          </a:bodyPr>
          <a:lstStyle/>
          <a:p>
            <a:pPr marL="0" marR="0" indent="0" eaLnBrk="1" fontAlgn="auto" latinLnBrk="0" hangingPunct="1">
              <a:lnSpc>
                <a:spcPct val="100000"/>
              </a:lnSpc>
              <a:spcBef>
                <a:spcPts val="0"/>
              </a:spcBef>
              <a:spcAft>
                <a:spcPts val="0"/>
              </a:spcAft>
              <a:buClrTx/>
              <a:buSzTx/>
              <a:buFont typeface="Arial"/>
              <a:buNone/>
              <a:tabLst/>
            </a:pPr>
            <a:r>
              <a:rPr lang="en-GB" sz="1400" dirty="0">
                <a:solidFill>
                  <a:srgbClr val="000000"/>
                </a:solidFill>
                <a:latin typeface="Berlin Sans FB Demi" panose="020E0802020502020306" pitchFamily="34" charset="0"/>
                <a:ea typeface="+mn-ea"/>
              </a:rPr>
              <a:t>4 to 5 travellers changing table after each round</a:t>
            </a:r>
          </a:p>
        </p:txBody>
      </p:sp>
      <mc:AlternateContent xmlns:mc="http://schemas.openxmlformats.org/markup-compatibility/2006">
        <mc:Choice xmlns:p14="http://schemas.microsoft.com/office/powerpoint/2010/main" Requires="p14">
          <p:contentPart p14:bwMode="auto" r:id="rId4">
            <p14:nvContentPartPr>
              <p14:cNvPr id="83" name="Ink 82">
                <a:extLst>
                  <a:ext uri="{FF2B5EF4-FFF2-40B4-BE49-F238E27FC236}">
                    <a16:creationId xmlns:a16="http://schemas.microsoft.com/office/drawing/2014/main" id="{6621BA73-4D82-FB82-B990-7D7664E6E7FA}"/>
                  </a:ext>
                </a:extLst>
              </p14:cNvPr>
              <p14:cNvContentPartPr/>
              <p14:nvPr/>
            </p14:nvContentPartPr>
            <p14:xfrm>
              <a:off x="7700486" y="2734512"/>
              <a:ext cx="360" cy="360"/>
            </p14:xfrm>
          </p:contentPart>
        </mc:Choice>
        <mc:Fallback>
          <p:pic>
            <p:nvPicPr>
              <p:cNvPr id="83" name="Ink 82">
                <a:extLst>
                  <a:ext uri="{FF2B5EF4-FFF2-40B4-BE49-F238E27FC236}">
                    <a16:creationId xmlns:a16="http://schemas.microsoft.com/office/drawing/2014/main" id="{6621BA73-4D82-FB82-B990-7D7664E6E7FA}"/>
                  </a:ext>
                </a:extLst>
              </p:cNvPr>
              <p:cNvPicPr/>
              <p:nvPr/>
            </p:nvPicPr>
            <p:blipFill>
              <a:blip r:embed="rId5"/>
              <a:stretch>
                <a:fillRect/>
              </a:stretch>
            </p:blipFill>
            <p:spPr>
              <a:xfrm>
                <a:off x="7691486" y="2725512"/>
                <a:ext cx="18000" cy="18000"/>
              </a:xfrm>
              <a:prstGeom prst="rect">
                <a:avLst/>
              </a:prstGeom>
            </p:spPr>
          </p:pic>
        </mc:Fallback>
      </mc:AlternateContent>
      <p:pic>
        <p:nvPicPr>
          <p:cNvPr id="90" name="Graphic 89" descr="Back with solid fill">
            <a:extLst>
              <a:ext uri="{FF2B5EF4-FFF2-40B4-BE49-F238E27FC236}">
                <a16:creationId xmlns:a16="http://schemas.microsoft.com/office/drawing/2014/main" id="{A4C4BE31-D9A2-5455-D68E-0AD1058B8D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02480">
            <a:off x="6891017" y="2336018"/>
            <a:ext cx="1411905" cy="951380"/>
          </a:xfrm>
          <a:prstGeom prst="rect">
            <a:avLst/>
          </a:prstGeom>
        </p:spPr>
      </p:pic>
      <p:pic>
        <p:nvPicPr>
          <p:cNvPr id="91" name="Graphic 90" descr="Back with solid fill">
            <a:extLst>
              <a:ext uri="{FF2B5EF4-FFF2-40B4-BE49-F238E27FC236}">
                <a16:creationId xmlns:a16="http://schemas.microsoft.com/office/drawing/2014/main" id="{F04B3BB7-C1BE-6017-BD98-F7326E6935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100098">
            <a:off x="5587039" y="5296618"/>
            <a:ext cx="1476812" cy="592873"/>
          </a:xfrm>
          <a:prstGeom prst="rect">
            <a:avLst/>
          </a:prstGeom>
        </p:spPr>
      </p:pic>
      <p:pic>
        <p:nvPicPr>
          <p:cNvPr id="94" name="Graphic 93" descr="Back with solid fill">
            <a:extLst>
              <a:ext uri="{FF2B5EF4-FFF2-40B4-BE49-F238E27FC236}">
                <a16:creationId xmlns:a16="http://schemas.microsoft.com/office/drawing/2014/main" id="{AFCABF8E-2AC5-E4F6-98DA-9F8D346814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7391981">
            <a:off x="2987082" y="2523427"/>
            <a:ext cx="1062712" cy="1062712"/>
          </a:xfrm>
          <a:prstGeom prst="rect">
            <a:avLst/>
          </a:prstGeom>
        </p:spPr>
      </p:pic>
      <p:pic>
        <p:nvPicPr>
          <p:cNvPr id="100" name="Graphic 99" descr="Back with solid fill">
            <a:extLst>
              <a:ext uri="{FF2B5EF4-FFF2-40B4-BE49-F238E27FC236}">
                <a16:creationId xmlns:a16="http://schemas.microsoft.com/office/drawing/2014/main" id="{AC81965B-A326-D65D-E8F7-BE86BE85E4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4130468" y="5354201"/>
            <a:ext cx="1094511" cy="748091"/>
          </a:xfrm>
          <a:prstGeom prst="rect">
            <a:avLst/>
          </a:prstGeom>
        </p:spPr>
      </p:pic>
      <p:sp>
        <p:nvSpPr>
          <p:cNvPr id="101" name="TextBox 100">
            <a:extLst>
              <a:ext uri="{FF2B5EF4-FFF2-40B4-BE49-F238E27FC236}">
                <a16:creationId xmlns:a16="http://schemas.microsoft.com/office/drawing/2014/main" id="{92B413ED-6709-27F4-66F3-7E38FA520738}"/>
              </a:ext>
            </a:extLst>
          </p:cNvPr>
          <p:cNvSpPr txBox="1"/>
          <p:nvPr/>
        </p:nvSpPr>
        <p:spPr>
          <a:xfrm>
            <a:off x="4677724" y="4024930"/>
            <a:ext cx="1647722" cy="969496"/>
          </a:xfrm>
          <a:prstGeom prst="rect">
            <a:avLst/>
          </a:prstGeom>
          <a:solidFill>
            <a:schemeClr val="accent1">
              <a:lumMod val="20000"/>
              <a:lumOff val="80000"/>
            </a:schemeClr>
          </a:solidFill>
          <a:ln>
            <a:solidFill>
              <a:srgbClr val="FFC000"/>
            </a:solidFill>
          </a:ln>
        </p:spPr>
        <p:txBody>
          <a:bodyPr vert="horz" wrap="square" lIns="0" tIns="0" rIns="0" bIns="0" rtlCol="0">
            <a:spAutoFit/>
          </a:bodyPr>
          <a:lstStyle/>
          <a:p>
            <a:pPr fontAlgn="auto">
              <a:spcBef>
                <a:spcPts val="0"/>
              </a:spcBef>
              <a:spcAft>
                <a:spcPts val="0"/>
              </a:spcAft>
            </a:pPr>
            <a:r>
              <a:rPr lang="en-GB" sz="1400" dirty="0">
                <a:solidFill>
                  <a:srgbClr val="000000"/>
                </a:solidFill>
                <a:latin typeface="Berlin Sans FB Demi" panose="020E0802020502020306" pitchFamily="34" charset="0"/>
                <a:ea typeface="+mn-ea"/>
              </a:rPr>
              <a:t>Participants writing, drawing and doodling key ideas</a:t>
            </a:r>
          </a:p>
          <a:p>
            <a:pPr marL="0" marR="0" indent="0" algn="l" defTabSz="457200" rtl="0" eaLnBrk="1" fontAlgn="auto" latinLnBrk="0" hangingPunct="1">
              <a:lnSpc>
                <a:spcPct val="100000"/>
              </a:lnSpc>
              <a:spcBef>
                <a:spcPts val="0"/>
              </a:spcBef>
              <a:spcAft>
                <a:spcPts val="0"/>
              </a:spcAft>
              <a:buClrTx/>
              <a:buSzTx/>
              <a:buFont typeface="Arial"/>
              <a:buNone/>
              <a:tabLst/>
            </a:pPr>
            <a:endParaRPr kumimoji="0" lang="en-GB" sz="2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5468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7DE3D1-1721-4C77-0DB7-AAAFE5565B9C}"/>
              </a:ext>
            </a:extLst>
          </p:cNvPr>
          <p:cNvSpPr txBox="1"/>
          <p:nvPr/>
        </p:nvSpPr>
        <p:spPr>
          <a:xfrm>
            <a:off x="2019300" y="2133601"/>
            <a:ext cx="8362950" cy="646331"/>
          </a:xfrm>
          <a:prstGeom prst="rect">
            <a:avLst/>
          </a:prstGeom>
        </p:spPr>
        <p:txBody>
          <a:bodyPr vert="horz" wrap="square" lIns="0" tIns="0" rIns="0" bIns="0" rtlCol="0">
            <a:spAutoFit/>
          </a:bodyPr>
          <a:lstStyle/>
          <a:p>
            <a:pPr marR="0" algn="l" defTabSz="457200" rtl="0" eaLnBrk="1" fontAlgn="auto" latinLnBrk="0" hangingPunct="1">
              <a:lnSpc>
                <a:spcPct val="100000"/>
              </a:lnSpc>
              <a:spcBef>
                <a:spcPts val="0"/>
              </a:spcBef>
              <a:spcAft>
                <a:spcPts val="0"/>
              </a:spcAft>
              <a:buClrTx/>
              <a:buSzTx/>
              <a:tabLst/>
            </a:pPr>
            <a:endParaRPr kumimoji="0" lang="en-GB" sz="2100" b="0" i="0" u="none" strike="noStrike" kern="1200" cap="none" spc="0" normalizeH="0" baseline="0" noProof="0" dirty="0">
              <a:ln>
                <a:noFill/>
              </a:ln>
              <a:solidFill>
                <a:srgbClr val="000000"/>
              </a:solidFill>
              <a:effectLst/>
              <a:uLnTx/>
              <a:uFillTx/>
              <a:latin typeface="Arial"/>
              <a:ea typeface="+mn-ea"/>
              <a:cs typeface="+mn-cs"/>
            </a:endParaRPr>
          </a:p>
          <a:p>
            <a:pPr marL="342900" marR="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pPr>
            <a:endParaRPr kumimoji="0" lang="en-GB" sz="21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a:extLst>
              <a:ext uri="{FF2B5EF4-FFF2-40B4-BE49-F238E27FC236}">
                <a16:creationId xmlns:a16="http://schemas.microsoft.com/office/drawing/2014/main" id="{C350FA9C-9C72-508F-98B0-CB62E196DD0A}"/>
              </a:ext>
            </a:extLst>
          </p:cNvPr>
          <p:cNvPicPr>
            <a:picLocks noChangeAspect="1"/>
          </p:cNvPicPr>
          <p:nvPr/>
        </p:nvPicPr>
        <p:blipFill>
          <a:blip r:embed="rId2"/>
          <a:stretch>
            <a:fillRect/>
          </a:stretch>
        </p:blipFill>
        <p:spPr>
          <a:xfrm>
            <a:off x="4263628" y="2572813"/>
            <a:ext cx="2466975" cy="1733550"/>
          </a:xfrm>
          <a:prstGeom prst="hexagon">
            <a:avLst/>
          </a:prstGeom>
        </p:spPr>
      </p:pic>
      <p:sp>
        <p:nvSpPr>
          <p:cNvPr id="6" name="Speech Bubble: Oval 5">
            <a:extLst>
              <a:ext uri="{FF2B5EF4-FFF2-40B4-BE49-F238E27FC236}">
                <a16:creationId xmlns:a16="http://schemas.microsoft.com/office/drawing/2014/main" id="{1D62F55C-29E2-0556-45D1-19F53E1E3B49}"/>
              </a:ext>
            </a:extLst>
          </p:cNvPr>
          <p:cNvSpPr/>
          <p:nvPr/>
        </p:nvSpPr>
        <p:spPr>
          <a:xfrm>
            <a:off x="6996112" y="1149795"/>
            <a:ext cx="1924050" cy="1333764"/>
          </a:xfrm>
          <a:prstGeom prst="wedgeEllipseCallout">
            <a:avLst>
              <a:gd name="adj1" fmla="val -70338"/>
              <a:gd name="adj2" fmla="val 53930"/>
            </a:avLst>
          </a:prstGeom>
          <a:solidFill>
            <a:schemeClr val="accent1">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R="0" algn="l" defTabSz="457200" rtl="0" eaLnBrk="1" fontAlgn="auto" latinLnBrk="0" hangingPunct="1">
              <a:lnSpc>
                <a:spcPct val="100000"/>
              </a:lnSpc>
              <a:spcBef>
                <a:spcPts val="0"/>
              </a:spcBef>
              <a:spcAft>
                <a:spcPts val="0"/>
              </a:spcAft>
              <a:buClrTx/>
              <a:buSzTx/>
              <a:tabLst/>
            </a:pPr>
            <a:r>
              <a:rPr lang="en-GB" sz="1400" dirty="0">
                <a:solidFill>
                  <a:srgbClr val="000000"/>
                </a:solidFill>
                <a:latin typeface="Berlin Sans FB Demi" panose="020E0802020502020306" pitchFamily="34" charset="0"/>
              </a:rPr>
              <a:t>15 minutes for introduction (café opening)</a:t>
            </a:r>
          </a:p>
        </p:txBody>
      </p:sp>
      <p:sp>
        <p:nvSpPr>
          <p:cNvPr id="7" name="Speech Bubble: Oval 6">
            <a:extLst>
              <a:ext uri="{FF2B5EF4-FFF2-40B4-BE49-F238E27FC236}">
                <a16:creationId xmlns:a16="http://schemas.microsoft.com/office/drawing/2014/main" id="{854E1B19-FC29-F23A-297C-CBBB61287BFA}"/>
              </a:ext>
            </a:extLst>
          </p:cNvPr>
          <p:cNvSpPr/>
          <p:nvPr/>
        </p:nvSpPr>
        <p:spPr>
          <a:xfrm>
            <a:off x="2596752" y="1135011"/>
            <a:ext cx="1952625" cy="1177991"/>
          </a:xfrm>
          <a:prstGeom prst="wedgeEllipseCallout">
            <a:avLst>
              <a:gd name="adj1" fmla="val 49780"/>
              <a:gd name="adj2" fmla="val 69929"/>
            </a:avLst>
          </a:prstGeom>
          <a:solidFill>
            <a:schemeClr val="accent1">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R="0" algn="l" defTabSz="457200" rtl="0" eaLnBrk="1" fontAlgn="auto" latinLnBrk="0" hangingPunct="1">
              <a:lnSpc>
                <a:spcPct val="100000"/>
              </a:lnSpc>
              <a:spcBef>
                <a:spcPts val="0"/>
              </a:spcBef>
              <a:spcAft>
                <a:spcPts val="0"/>
              </a:spcAft>
              <a:buClrTx/>
              <a:buSzTx/>
              <a:tabLst/>
            </a:pPr>
            <a:r>
              <a:rPr kumimoji="0" lang="en-GB" sz="1400" b="0" i="0" u="none" strike="noStrike" kern="1200" cap="none" spc="0" normalizeH="0" baseline="0" noProof="0" dirty="0">
                <a:ln>
                  <a:noFill/>
                </a:ln>
                <a:solidFill>
                  <a:srgbClr val="000000"/>
                </a:solidFill>
                <a:effectLst/>
                <a:uLnTx/>
                <a:uFillTx/>
                <a:latin typeface="Berlin Sans FB Demi" panose="020E0802020502020306" pitchFamily="34" charset="0"/>
              </a:rPr>
              <a:t>The duration of the workshop will be two hours</a:t>
            </a:r>
          </a:p>
        </p:txBody>
      </p:sp>
      <p:sp>
        <p:nvSpPr>
          <p:cNvPr id="8" name="Speech Bubble: Oval 7">
            <a:extLst>
              <a:ext uri="{FF2B5EF4-FFF2-40B4-BE49-F238E27FC236}">
                <a16:creationId xmlns:a16="http://schemas.microsoft.com/office/drawing/2014/main" id="{5CBABEF2-5D79-7142-5587-9D52ABB83C50}"/>
              </a:ext>
            </a:extLst>
          </p:cNvPr>
          <p:cNvSpPr/>
          <p:nvPr/>
        </p:nvSpPr>
        <p:spPr>
          <a:xfrm>
            <a:off x="1933576" y="4591048"/>
            <a:ext cx="1604962" cy="1292662"/>
          </a:xfrm>
          <a:prstGeom prst="wedgeEllipseCallout">
            <a:avLst>
              <a:gd name="adj1" fmla="val 70691"/>
              <a:gd name="adj2" fmla="val -53721"/>
            </a:avLst>
          </a:prstGeom>
          <a:solidFill>
            <a:schemeClr val="accent1">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R="0" algn="l" defTabSz="457200" rtl="0" eaLnBrk="1" fontAlgn="auto" latinLnBrk="0" hangingPunct="1">
              <a:lnSpc>
                <a:spcPct val="100000"/>
              </a:lnSpc>
              <a:spcBef>
                <a:spcPts val="0"/>
              </a:spcBef>
              <a:spcAft>
                <a:spcPts val="0"/>
              </a:spcAft>
              <a:buClrTx/>
              <a:buSzTx/>
              <a:tabLst/>
            </a:pPr>
            <a:r>
              <a:rPr kumimoji="0" lang="en-GB" sz="1400" b="0" i="0" u="none" strike="noStrike" kern="1200" cap="none" spc="0" normalizeH="0" baseline="0" noProof="0" dirty="0">
                <a:ln>
                  <a:noFill/>
                </a:ln>
                <a:solidFill>
                  <a:srgbClr val="000000"/>
                </a:solidFill>
                <a:effectLst/>
                <a:uLnTx/>
                <a:uFillTx/>
                <a:latin typeface="Berlin Sans FB Demi" panose="020E0802020502020306" pitchFamily="34" charset="0"/>
              </a:rPr>
              <a:t>20 minutes per round</a:t>
            </a:r>
          </a:p>
        </p:txBody>
      </p:sp>
      <p:sp>
        <p:nvSpPr>
          <p:cNvPr id="9" name="Speech Bubble: Oval 8">
            <a:extLst>
              <a:ext uri="{FF2B5EF4-FFF2-40B4-BE49-F238E27FC236}">
                <a16:creationId xmlns:a16="http://schemas.microsoft.com/office/drawing/2014/main" id="{6C2D4918-28CB-2B07-130F-2233763803B0}"/>
              </a:ext>
            </a:extLst>
          </p:cNvPr>
          <p:cNvSpPr/>
          <p:nvPr/>
        </p:nvSpPr>
        <p:spPr>
          <a:xfrm>
            <a:off x="7772400" y="2609544"/>
            <a:ext cx="1924050" cy="1177992"/>
          </a:xfrm>
          <a:prstGeom prst="wedgeEllipseCallout">
            <a:avLst>
              <a:gd name="adj1" fmla="val -84135"/>
              <a:gd name="adj2" fmla="val 25060"/>
            </a:avLst>
          </a:prstGeom>
          <a:solidFill>
            <a:schemeClr val="accent1">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R="0" algn="l" defTabSz="457200" rtl="0" eaLnBrk="1" fontAlgn="auto" latinLnBrk="0" hangingPunct="1">
              <a:lnSpc>
                <a:spcPct val="100000"/>
              </a:lnSpc>
              <a:spcBef>
                <a:spcPts val="0"/>
              </a:spcBef>
              <a:spcAft>
                <a:spcPts val="0"/>
              </a:spcAft>
              <a:buClrTx/>
              <a:buSzTx/>
              <a:tabLst/>
            </a:pPr>
            <a:r>
              <a:rPr lang="en-GB" sz="1400" dirty="0">
                <a:solidFill>
                  <a:srgbClr val="000000"/>
                </a:solidFill>
                <a:latin typeface="Berlin Sans FB Demi" panose="020E0802020502020306" pitchFamily="34" charset="0"/>
              </a:rPr>
              <a:t>Harvesting (group feedback) 20 minutes</a:t>
            </a:r>
          </a:p>
        </p:txBody>
      </p:sp>
      <p:sp>
        <p:nvSpPr>
          <p:cNvPr id="10" name="Speech Bubble: Oval 9">
            <a:extLst>
              <a:ext uri="{FF2B5EF4-FFF2-40B4-BE49-F238E27FC236}">
                <a16:creationId xmlns:a16="http://schemas.microsoft.com/office/drawing/2014/main" id="{BA7EFF7D-AC51-191F-3B50-6DBF49909467}"/>
              </a:ext>
            </a:extLst>
          </p:cNvPr>
          <p:cNvSpPr/>
          <p:nvPr/>
        </p:nvSpPr>
        <p:spPr>
          <a:xfrm>
            <a:off x="4524375" y="4808908"/>
            <a:ext cx="2033588" cy="1292662"/>
          </a:xfrm>
          <a:prstGeom prst="wedgeEllipseCallout">
            <a:avLst>
              <a:gd name="adj1" fmla="val 949"/>
              <a:gd name="adj2" fmla="val -77502"/>
            </a:avLst>
          </a:prstGeom>
          <a:solidFill>
            <a:schemeClr val="accent1">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R="0" algn="l" defTabSz="457200" rtl="0" eaLnBrk="1" fontAlgn="auto" latinLnBrk="0" hangingPunct="1">
              <a:lnSpc>
                <a:spcPct val="100000"/>
              </a:lnSpc>
              <a:spcBef>
                <a:spcPts val="0"/>
              </a:spcBef>
              <a:spcAft>
                <a:spcPts val="0"/>
              </a:spcAft>
              <a:buClrTx/>
              <a:buSzTx/>
              <a:tabLst/>
            </a:pPr>
            <a:r>
              <a:rPr lang="en-GB" sz="1400" dirty="0">
                <a:solidFill>
                  <a:srgbClr val="000000"/>
                </a:solidFill>
                <a:latin typeface="Berlin Sans FB Demi" panose="020E0802020502020306" pitchFamily="34" charset="0"/>
                <a:ea typeface="+mn-ea"/>
              </a:rPr>
              <a:t>10 minutes tolerance  for moving around from one table to the another</a:t>
            </a:r>
          </a:p>
        </p:txBody>
      </p:sp>
      <p:sp>
        <p:nvSpPr>
          <p:cNvPr id="11" name="Speech Bubble: Oval 10">
            <a:extLst>
              <a:ext uri="{FF2B5EF4-FFF2-40B4-BE49-F238E27FC236}">
                <a16:creationId xmlns:a16="http://schemas.microsoft.com/office/drawing/2014/main" id="{AB41A547-61AA-2446-0A7D-AAF73993ED64}"/>
              </a:ext>
            </a:extLst>
          </p:cNvPr>
          <p:cNvSpPr/>
          <p:nvPr/>
        </p:nvSpPr>
        <p:spPr>
          <a:xfrm>
            <a:off x="7391400" y="4530213"/>
            <a:ext cx="1924050" cy="1177992"/>
          </a:xfrm>
          <a:prstGeom prst="wedgeEllipseCallout">
            <a:avLst>
              <a:gd name="adj1" fmla="val -85684"/>
              <a:gd name="adj2" fmla="val -62022"/>
            </a:avLst>
          </a:prstGeom>
          <a:solidFill>
            <a:schemeClr val="accent1">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r>
              <a:rPr kumimoji="0" lang="en-GB" sz="1400" b="0" i="0" u="none" strike="noStrike" kern="1200" cap="none" spc="0" normalizeH="0" baseline="0" noProof="0" dirty="0">
                <a:ln>
                  <a:noFill/>
                </a:ln>
                <a:solidFill>
                  <a:srgbClr val="000000"/>
                </a:solidFill>
                <a:effectLst/>
                <a:uLnTx/>
                <a:uFillTx/>
                <a:latin typeface="Berlin Sans FB Demi" panose="020E0802020502020306" pitchFamily="34" charset="0"/>
                <a:ea typeface="+mn-ea"/>
              </a:rPr>
              <a:t>E</a:t>
            </a:r>
            <a:r>
              <a:rPr lang="en-GB" sz="1400" dirty="0">
                <a:solidFill>
                  <a:srgbClr val="000000"/>
                </a:solidFill>
                <a:latin typeface="Berlin Sans FB Demi" panose="020E0802020502020306" pitchFamily="34" charset="0"/>
                <a:ea typeface="+mn-ea"/>
              </a:rPr>
              <a:t>valuation of the Workshop 5 minutes</a:t>
            </a:r>
          </a:p>
          <a:p>
            <a:pPr marR="0" algn="l" defTabSz="457200" rtl="0" eaLnBrk="1" fontAlgn="auto" latinLnBrk="0" hangingPunct="1">
              <a:lnSpc>
                <a:spcPct val="100000"/>
              </a:lnSpc>
              <a:spcBef>
                <a:spcPts val="0"/>
              </a:spcBef>
              <a:spcAft>
                <a:spcPts val="0"/>
              </a:spcAft>
              <a:buClrTx/>
              <a:buSzTx/>
              <a:tabLst/>
            </a:pPr>
            <a:endParaRPr kumimoji="0" lang="en-GB" sz="1400" b="0" i="0" u="none" strike="noStrike" kern="1200" cap="none" spc="0" normalizeH="0" baseline="0" noProof="0" dirty="0">
              <a:ln>
                <a:noFill/>
              </a:ln>
              <a:solidFill>
                <a:srgbClr val="000000"/>
              </a:solidFill>
              <a:effectLst/>
              <a:uLnTx/>
              <a:uFillTx/>
              <a:latin typeface="Berlin Sans FB Demi" panose="020E0802020502020306" pitchFamily="34" charset="0"/>
            </a:endParaRPr>
          </a:p>
        </p:txBody>
      </p:sp>
      <p:sp>
        <p:nvSpPr>
          <p:cNvPr id="12" name="Speech Bubble: Oval 11">
            <a:extLst>
              <a:ext uri="{FF2B5EF4-FFF2-40B4-BE49-F238E27FC236}">
                <a16:creationId xmlns:a16="http://schemas.microsoft.com/office/drawing/2014/main" id="{46345035-5C40-F7A8-5464-5A9111A687DB}"/>
              </a:ext>
            </a:extLst>
          </p:cNvPr>
          <p:cNvSpPr/>
          <p:nvPr/>
        </p:nvSpPr>
        <p:spPr>
          <a:xfrm>
            <a:off x="1809750" y="2653224"/>
            <a:ext cx="1924050" cy="1177992"/>
          </a:xfrm>
          <a:prstGeom prst="wedgeEllipseCallout">
            <a:avLst>
              <a:gd name="adj1" fmla="val 72236"/>
              <a:gd name="adj2" fmla="val 13177"/>
            </a:avLst>
          </a:prstGeom>
          <a:solidFill>
            <a:schemeClr val="accent1">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R="0" algn="l" defTabSz="457200" rtl="0" eaLnBrk="1" fontAlgn="auto" latinLnBrk="0" hangingPunct="1">
              <a:lnSpc>
                <a:spcPct val="100000"/>
              </a:lnSpc>
              <a:spcBef>
                <a:spcPts val="0"/>
              </a:spcBef>
              <a:spcAft>
                <a:spcPts val="0"/>
              </a:spcAft>
              <a:buClrTx/>
              <a:buSzTx/>
              <a:tabLst/>
            </a:pPr>
            <a:r>
              <a:rPr lang="en-GB" sz="1400" dirty="0">
                <a:solidFill>
                  <a:srgbClr val="000000"/>
                </a:solidFill>
                <a:latin typeface="Berlin Sans FB Demi" panose="020E0802020502020306" pitchFamily="34" charset="0"/>
                <a:ea typeface="+mn-ea"/>
              </a:rPr>
              <a:t>10 minutes for icebreaker</a:t>
            </a:r>
            <a:endParaRPr kumimoji="0" lang="en-GB" sz="1400" b="0" i="0" u="none" strike="noStrike" kern="1200" cap="none" spc="0" normalizeH="0" baseline="0" noProof="0" dirty="0">
              <a:ln>
                <a:noFill/>
              </a:ln>
              <a:solidFill>
                <a:srgbClr val="000000"/>
              </a:solidFill>
              <a:effectLst/>
              <a:uLnTx/>
              <a:uFillTx/>
              <a:latin typeface="Berlin Sans FB Demi" panose="020E0802020502020306" pitchFamily="34" charset="0"/>
              <a:ea typeface="+mn-ea"/>
            </a:endParaRPr>
          </a:p>
        </p:txBody>
      </p:sp>
      <p:sp>
        <p:nvSpPr>
          <p:cNvPr id="15" name="TextBox 14">
            <a:extLst>
              <a:ext uri="{FF2B5EF4-FFF2-40B4-BE49-F238E27FC236}">
                <a16:creationId xmlns:a16="http://schemas.microsoft.com/office/drawing/2014/main" id="{0ED80151-8CBB-8373-D152-474702859B7B}"/>
              </a:ext>
            </a:extLst>
          </p:cNvPr>
          <p:cNvSpPr txBox="1"/>
          <p:nvPr/>
        </p:nvSpPr>
        <p:spPr>
          <a:xfrm>
            <a:off x="4266008" y="735591"/>
            <a:ext cx="2802732" cy="323165"/>
          </a:xfrm>
          <a:prstGeom prst="rect">
            <a:avLst/>
          </a:prstGeom>
          <a:solidFill>
            <a:schemeClr val="accent5">
              <a:lumMod val="10000"/>
              <a:lumOff val="90000"/>
            </a:schemeClr>
          </a:solidFill>
          <a:ln>
            <a:solidFill>
              <a:srgbClr val="FFC000"/>
            </a:solidFill>
          </a:ln>
        </p:spPr>
        <p:txBody>
          <a:bodyPr vert="horz" wrap="square" lIns="0" tIns="0" rIns="0" bIns="0" rtlCol="0">
            <a:spAutoFit/>
          </a:bodyPr>
          <a:lstStyle/>
          <a:p>
            <a:pPr marL="0" marR="0" indent="0" algn="ctr" defTabSz="457200" rtl="0" eaLnBrk="1" fontAlgn="auto" latinLnBrk="0" hangingPunct="1">
              <a:lnSpc>
                <a:spcPct val="100000"/>
              </a:lnSpc>
              <a:spcBef>
                <a:spcPts val="0"/>
              </a:spcBef>
              <a:spcAft>
                <a:spcPts val="0"/>
              </a:spcAft>
              <a:buClrTx/>
              <a:buSzTx/>
              <a:buFont typeface="Arial"/>
              <a:buNone/>
              <a:tabLst/>
            </a:pPr>
            <a:r>
              <a:rPr kumimoji="0" lang="en-GB" sz="2100" b="1" i="0" u="none" strike="noStrike" kern="1200" cap="none" spc="0" normalizeH="0" baseline="0" noProof="0" dirty="0">
                <a:ln>
                  <a:noFill/>
                </a:ln>
                <a:solidFill>
                  <a:srgbClr val="000000"/>
                </a:solidFill>
                <a:effectLst/>
                <a:uLnTx/>
                <a:uFillTx/>
                <a:latin typeface="Arial"/>
                <a:ea typeface="+mn-ea"/>
                <a:cs typeface="+mn-cs"/>
              </a:rPr>
              <a:t>Time allocation</a:t>
            </a:r>
          </a:p>
        </p:txBody>
      </p:sp>
      <p:pic>
        <p:nvPicPr>
          <p:cNvPr id="16" name="Graphic 15" descr="Bell with solid fill">
            <a:extLst>
              <a:ext uri="{FF2B5EF4-FFF2-40B4-BE49-F238E27FC236}">
                <a16:creationId xmlns:a16="http://schemas.microsoft.com/office/drawing/2014/main" id="{FA9B5E37-E94B-6E94-AC6E-CBC422A98F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0155" y="1362684"/>
            <a:ext cx="914400" cy="630942"/>
          </a:xfrm>
          <a:prstGeom prst="rect">
            <a:avLst/>
          </a:prstGeom>
        </p:spPr>
      </p:pic>
    </p:spTree>
    <p:extLst>
      <p:ext uri="{BB962C8B-B14F-4D97-AF65-F5344CB8AC3E}">
        <p14:creationId xmlns:p14="http://schemas.microsoft.com/office/powerpoint/2010/main" val="158264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2158999" y="1037184"/>
            <a:ext cx="7288212" cy="461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r>
              <a:rPr lang="en-US" dirty="0">
                <a:latin typeface="Arial" charset="0"/>
                <a:cs typeface="Arial" charset="0"/>
              </a:rPr>
              <a:t>Questions</a:t>
            </a:r>
          </a:p>
        </p:txBody>
      </p:sp>
      <p:sp>
        <p:nvSpPr>
          <p:cNvPr id="16387" name="Text Placeholder 2"/>
          <p:cNvSpPr>
            <a:spLocks noGrp="1"/>
          </p:cNvSpPr>
          <p:nvPr>
            <p:ph type="body" sz="quarter" idx="13"/>
          </p:nvPr>
        </p:nvSpPr>
        <p:spPr bwMode="auto">
          <a:xfrm>
            <a:off x="2159000" y="1606570"/>
            <a:ext cx="7872413" cy="1631216"/>
          </a:xfrm>
          <a:solidFill>
            <a:srgbClr val="FFC000"/>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ct val="0"/>
              </a:spcAft>
            </a:pPr>
            <a:r>
              <a:rPr lang="en-US" b="1" dirty="0">
                <a:highlight>
                  <a:srgbClr val="FFFF00"/>
                </a:highlight>
                <a:latin typeface="Arial" charset="0"/>
              </a:rPr>
              <a:t>Round 1</a:t>
            </a:r>
            <a:r>
              <a:rPr lang="en-US" b="1" dirty="0">
                <a:highlight>
                  <a:srgbClr val="FFFF00"/>
                </a:highlight>
                <a:latin typeface="Arial" panose="020B0604020202020204" pitchFamily="34" charset="0"/>
                <a:cs typeface="Arial" panose="020B0604020202020204" pitchFamily="34" charset="0"/>
              </a:rPr>
              <a:t>: </a:t>
            </a:r>
          </a:p>
          <a:p>
            <a:pPr>
              <a:spcBef>
                <a:spcPct val="0"/>
              </a:spcBef>
              <a:spcAft>
                <a:spcPct val="0"/>
              </a:spcAft>
            </a:pPr>
            <a:r>
              <a:rPr lang="en-GB" sz="1600" b="1" dirty="0">
                <a:latin typeface="Arial" panose="020B0604020202020204" pitchFamily="34" charset="0"/>
                <a:cs typeface="Arial" panose="020B0604020202020204" pitchFamily="34" charset="0"/>
              </a:rPr>
              <a:t>What is important to you about the theme of “Listening and responding to people who are worried or distressed”, and why do you care?</a:t>
            </a:r>
          </a:p>
          <a:p>
            <a:pPr>
              <a:spcBef>
                <a:spcPct val="0"/>
              </a:spcBef>
              <a:spcAft>
                <a:spcPct val="0"/>
              </a:spcAft>
            </a:pPr>
            <a:endParaRPr lang="en-US" sz="1600" b="1" dirty="0">
              <a:latin typeface="Arial" panose="020B0604020202020204" pitchFamily="34" charset="0"/>
              <a:cs typeface="Arial" panose="020B0604020202020204" pitchFamily="34" charset="0"/>
            </a:endParaRPr>
          </a:p>
          <a:p>
            <a:pPr>
              <a:spcBef>
                <a:spcPct val="0"/>
              </a:spcBef>
              <a:spcAft>
                <a:spcPct val="0"/>
              </a:spcAft>
            </a:pPr>
            <a:r>
              <a:rPr lang="en-GB" sz="1800" b="1" spc="-40" dirty="0">
                <a:solidFill>
                  <a:schemeClr val="bg2"/>
                </a:solidFill>
                <a:latin typeface="Arial" panose="020B0604020202020204" pitchFamily="34" charset="0"/>
                <a:ea typeface="Calibri" panose="020F0502020204030204" pitchFamily="34" charset="0"/>
                <a:cs typeface="Arial" panose="020B0604020202020204" pitchFamily="34" charset="0"/>
              </a:rPr>
              <a:t>This question intends to focus the collective attention of the participants</a:t>
            </a:r>
            <a:endParaRPr lang="en-GB" sz="18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p>
            <a:pPr>
              <a:spcBef>
                <a:spcPct val="0"/>
              </a:spcBef>
              <a:spcAft>
                <a:spcPct val="0"/>
              </a:spcAft>
            </a:pPr>
            <a:endParaRPr lang="en-US" dirty="0">
              <a:latin typeface="Arial" charset="0"/>
            </a:endParaRPr>
          </a:p>
        </p:txBody>
      </p:sp>
      <p:sp>
        <p:nvSpPr>
          <p:cNvPr id="2" name="Text Placeholder 2">
            <a:extLst>
              <a:ext uri="{FF2B5EF4-FFF2-40B4-BE49-F238E27FC236}">
                <a16:creationId xmlns:a16="http://schemas.microsoft.com/office/drawing/2014/main" id="{B2B9CCB7-591C-C15B-D442-724200E453A1}"/>
              </a:ext>
            </a:extLst>
          </p:cNvPr>
          <p:cNvSpPr txBox="1">
            <a:spLocks/>
          </p:cNvSpPr>
          <p:nvPr/>
        </p:nvSpPr>
        <p:spPr bwMode="auto">
          <a:xfrm>
            <a:off x="2159001" y="3114677"/>
            <a:ext cx="7872413" cy="1692771"/>
          </a:xfrm>
          <a:prstGeom prst="rect">
            <a:avLst/>
          </a:prstGeom>
          <a:solidFill>
            <a:schemeClr val="accent3">
              <a:lumMod val="20000"/>
              <a:lumOff val="80000"/>
            </a:schemeClr>
          </a:solidFill>
        </p:spPr>
        <p:txBody>
          <a:bodyPr vert="horz" wrap="square" lIns="0" tIns="0" rIns="0" bIns="0" numCol="1" anchor="t" anchorCtr="0" compatLnSpc="1">
            <a:prstTxWarp prst="textNoShape">
              <a:avLst/>
            </a:prstTxWarp>
            <a:spAutoFit/>
          </a:bodyPr>
          <a:lstStyle>
            <a:lvl1pPr marL="0" indent="0" algn="l" defTabSz="457200" rtl="0" eaLnBrk="1" fontAlgn="base" hangingPunct="1">
              <a:spcBef>
                <a:spcPts val="0"/>
              </a:spcBef>
              <a:spcAft>
                <a:spcPts val="0"/>
              </a:spcAft>
              <a:buFont typeface="Arial" charset="0"/>
              <a:buNone/>
              <a:defRPr sz="2000" kern="1200" baseline="0">
                <a:solidFill>
                  <a:schemeClr val="tx1"/>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spcAft>
                <a:spcPct val="0"/>
              </a:spcAft>
            </a:pPr>
            <a:r>
              <a:rPr lang="en-US" sz="2000" b="1" dirty="0">
                <a:highlight>
                  <a:srgbClr val="FFFF00"/>
                </a:highlight>
                <a:latin typeface="Arial" charset="0"/>
              </a:rPr>
              <a:t>Round 2</a:t>
            </a:r>
            <a:r>
              <a:rPr lang="en-US" sz="2000" b="1" dirty="0">
                <a:highlight>
                  <a:srgbClr val="FFFF00"/>
                </a:highlight>
                <a:latin typeface="Arial" panose="020B0604020202020204" pitchFamily="34" charset="0"/>
                <a:cs typeface="Arial" panose="020B0604020202020204" pitchFamily="34" charset="0"/>
              </a:rPr>
              <a:t>: </a:t>
            </a:r>
          </a:p>
          <a:p>
            <a:pPr>
              <a:spcBef>
                <a:spcPct val="0"/>
              </a:spcBef>
              <a:spcAft>
                <a:spcPct val="0"/>
              </a:spcAft>
            </a:pPr>
            <a:r>
              <a:rPr lang="en-GB" sz="1800" b="1" spc="-40" dirty="0">
                <a:effectLst/>
                <a:latin typeface="Arial" panose="020B0604020202020204" pitchFamily="34" charset="0"/>
                <a:ea typeface="Times New Roman" panose="02020603050405020304" pitchFamily="18" charset="0"/>
                <a:cs typeface="Arial" panose="020B0604020202020204" pitchFamily="34" charset="0"/>
              </a:rPr>
              <a:t>What is missing from the picture so far? </a:t>
            </a:r>
            <a:r>
              <a:rPr kumimoji="0" lang="en-GB" sz="1800" b="1" i="0" u="none" strike="noStrike" kern="1200" cap="none" spc="-4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What are we as participants not seeing &amp; where do we need more clarity?</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p>
            <a:pPr>
              <a:spcBef>
                <a:spcPct val="0"/>
              </a:spcBef>
              <a:spcAft>
                <a:spcPct val="0"/>
              </a:spcAft>
            </a:pPr>
            <a:endParaRPr lang="en-US" sz="1600" b="1" dirty="0">
              <a:latin typeface="Arial" panose="020B0604020202020204" pitchFamily="34" charset="0"/>
              <a:cs typeface="Arial" panose="020B0604020202020204" pitchFamily="34" charset="0"/>
            </a:endParaRPr>
          </a:p>
          <a:p>
            <a:pPr>
              <a:spcBef>
                <a:spcPct val="0"/>
              </a:spcBef>
              <a:spcAft>
                <a:spcPct val="0"/>
              </a:spcAft>
            </a:pPr>
            <a:r>
              <a:rPr lang="en-GB" sz="1800" b="1" spc="-4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This question intends to </a:t>
            </a:r>
            <a:r>
              <a:rPr lang="en-GB" sz="1800" b="1" spc="-40" dirty="0">
                <a:solidFill>
                  <a:schemeClr val="tx2">
                    <a:lumMod val="60000"/>
                    <a:lumOff val="40000"/>
                  </a:schemeClr>
                </a:solidFill>
                <a:effectLst/>
                <a:latin typeface="Arial" panose="020B0604020202020204" pitchFamily="34" charset="0"/>
                <a:ea typeface="Times New Roman" panose="02020603050405020304" pitchFamily="18" charset="0"/>
              </a:rPr>
              <a:t>connect Ideas for Deeper Insight</a:t>
            </a:r>
            <a:r>
              <a:rPr lang="en-GB" sz="1800" b="1" spc="-4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endParaRPr lang="en-GB" sz="1800" b="1"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endParaRPr>
          </a:p>
          <a:p>
            <a:pPr>
              <a:spcBef>
                <a:spcPct val="0"/>
              </a:spcBef>
              <a:spcAft>
                <a:spcPct val="0"/>
              </a:spcAft>
            </a:pPr>
            <a:endParaRPr lang="en-US" sz="2000" dirty="0">
              <a:latin typeface="Arial" charset="0"/>
            </a:endParaRPr>
          </a:p>
        </p:txBody>
      </p:sp>
      <p:sp>
        <p:nvSpPr>
          <p:cNvPr id="3" name="Text Placeholder 2">
            <a:extLst>
              <a:ext uri="{FF2B5EF4-FFF2-40B4-BE49-F238E27FC236}">
                <a16:creationId xmlns:a16="http://schemas.microsoft.com/office/drawing/2014/main" id="{EDD34629-D649-B1C8-3EE8-12DBEAAFEDA2}"/>
              </a:ext>
            </a:extLst>
          </p:cNvPr>
          <p:cNvSpPr txBox="1">
            <a:spLocks/>
          </p:cNvSpPr>
          <p:nvPr/>
        </p:nvSpPr>
        <p:spPr bwMode="auto">
          <a:xfrm>
            <a:off x="2159000" y="4745893"/>
            <a:ext cx="7872413" cy="1908215"/>
          </a:xfrm>
          <a:prstGeom prst="rect">
            <a:avLst/>
          </a:prstGeom>
          <a:solidFill>
            <a:schemeClr val="tx2">
              <a:lumMod val="20000"/>
              <a:lumOff val="80000"/>
            </a:scheme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1" fontAlgn="base" hangingPunct="1">
              <a:spcBef>
                <a:spcPts val="0"/>
              </a:spcBef>
              <a:spcAft>
                <a:spcPts val="0"/>
              </a:spcAft>
              <a:buFont typeface="Arial" charset="0"/>
              <a:buNone/>
              <a:defRPr sz="2000" kern="1200" baseline="0">
                <a:solidFill>
                  <a:schemeClr val="tx1"/>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spcAft>
                <a:spcPct val="0"/>
              </a:spcAft>
            </a:pPr>
            <a:r>
              <a:rPr lang="en-US" sz="2000" b="1" dirty="0">
                <a:highlight>
                  <a:srgbClr val="FFFF00"/>
                </a:highlight>
                <a:latin typeface="Arial" charset="0"/>
              </a:rPr>
              <a:t>Round 3</a:t>
            </a:r>
            <a:r>
              <a:rPr lang="en-US" sz="2000" b="1" dirty="0">
                <a:highlight>
                  <a:srgbClr val="FFFF00"/>
                </a:highlight>
                <a:latin typeface="Arial" panose="020B0604020202020204" pitchFamily="34" charset="0"/>
                <a:cs typeface="Arial" panose="020B0604020202020204" pitchFamily="34" charset="0"/>
              </a:rPr>
              <a:t>: </a:t>
            </a:r>
          </a:p>
          <a:p>
            <a:pPr>
              <a:spcBef>
                <a:spcPct val="0"/>
              </a:spcBef>
              <a:spcAft>
                <a:spcPct val="0"/>
              </a:spcAft>
            </a:pPr>
            <a:r>
              <a:rPr lang="en-GB" sz="1600" b="1" dirty="0">
                <a:solidFill>
                  <a:srgbClr val="0E101A"/>
                </a:solidFill>
                <a:effectLst/>
              </a:rPr>
              <a:t>What seeds/ideas might we plant together today that could make the most difference to the future of </a:t>
            </a:r>
            <a:r>
              <a:rPr lang="en-GB" sz="1600" b="1" dirty="0"/>
              <a:t>compassionate</a:t>
            </a:r>
            <a:r>
              <a:rPr lang="en-GB" sz="1600" b="1" dirty="0">
                <a:solidFill>
                  <a:srgbClr val="0E101A"/>
                </a:solidFill>
                <a:effectLst/>
              </a:rPr>
              <a:t> communication in Newham Hospital?</a:t>
            </a:r>
            <a:endParaRPr lang="en-US" sz="1600" b="1" dirty="0">
              <a:highlight>
                <a:srgbClr val="FFFF00"/>
              </a:highlight>
              <a:latin typeface="Arial" panose="020B0604020202020204" pitchFamily="34" charset="0"/>
              <a:cs typeface="Arial" panose="020B0604020202020204" pitchFamily="34" charset="0"/>
            </a:endParaRPr>
          </a:p>
          <a:p>
            <a:pPr>
              <a:spcBef>
                <a:spcPct val="0"/>
              </a:spcBef>
              <a:spcAft>
                <a:spcPct val="0"/>
              </a:spcAft>
            </a:pPr>
            <a:endParaRPr lang="en-US" sz="1600" b="1" dirty="0">
              <a:latin typeface="Arial" panose="020B0604020202020204" pitchFamily="34" charset="0"/>
              <a:cs typeface="Arial" panose="020B0604020202020204" pitchFamily="34" charset="0"/>
            </a:endParaRPr>
          </a:p>
          <a:p>
            <a:pPr>
              <a:spcBef>
                <a:spcPct val="0"/>
              </a:spcBef>
              <a:spcAft>
                <a:spcPct val="0"/>
              </a:spcAft>
            </a:pPr>
            <a:r>
              <a:rPr lang="en-GB" sz="1800" b="1" spc="-40" dirty="0">
                <a:solidFill>
                  <a:schemeClr val="bg2"/>
                </a:solidFill>
                <a:latin typeface="Arial" panose="020B0604020202020204" pitchFamily="34" charset="0"/>
                <a:ea typeface="Calibri" panose="020F0502020204030204" pitchFamily="34" charset="0"/>
                <a:cs typeface="Arial" panose="020B0604020202020204" pitchFamily="34" charset="0"/>
              </a:rPr>
              <a:t>This question intends to </a:t>
            </a:r>
            <a:r>
              <a:rPr lang="en-GB" sz="1800" b="1" spc="-40" dirty="0">
                <a:solidFill>
                  <a:schemeClr val="bg2"/>
                </a:solidFill>
                <a:effectLst/>
                <a:latin typeface="Arial" panose="020B0604020202020204" pitchFamily="34" charset="0"/>
                <a:ea typeface="Times New Roman" panose="02020603050405020304" pitchFamily="18" charset="0"/>
              </a:rPr>
              <a:t>Create Forward Momentum and change ideas for effective and compassionate Communicati</a:t>
            </a:r>
            <a:r>
              <a:rPr lang="en-GB" sz="1800" b="1" spc="-40" dirty="0">
                <a:solidFill>
                  <a:schemeClr val="bg2"/>
                </a:solidFill>
                <a:latin typeface="Arial" panose="020B0604020202020204" pitchFamily="34" charset="0"/>
                <a:ea typeface="Times New Roman" panose="02020603050405020304" pitchFamily="18" charset="0"/>
              </a:rPr>
              <a:t>on.</a:t>
            </a:r>
            <a:endParaRPr lang="en-GB" sz="1800" b="1"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a:spcBef>
                <a:spcPct val="0"/>
              </a:spcBef>
              <a:spcAft>
                <a:spcPct val="0"/>
              </a:spcAft>
            </a:pPr>
            <a:endParaRPr lang="en-US" sz="2000" dirty="0">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2162176" y="1377951"/>
            <a:ext cx="7851775" cy="461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r>
              <a:rPr lang="en-US" dirty="0">
                <a:latin typeface="Arial" charset="0"/>
                <a:cs typeface="Arial" charset="0"/>
              </a:rPr>
              <a:t>The role of the Host (the main Facilitator)</a:t>
            </a:r>
          </a:p>
        </p:txBody>
      </p:sp>
      <p:sp>
        <p:nvSpPr>
          <p:cNvPr id="17411" name="Text Placeholder 2"/>
          <p:cNvSpPr>
            <a:spLocks noGrp="1"/>
          </p:cNvSpPr>
          <p:nvPr>
            <p:ph type="body" sz="quarter" idx="14"/>
          </p:nvPr>
        </p:nvSpPr>
        <p:spPr bwMode="auto">
          <a:xfrm>
            <a:off x="3800475" y="2001839"/>
            <a:ext cx="3467100" cy="307777"/>
          </a:xfrm>
          <a:solidFill>
            <a:srgbClr val="FFFF00"/>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spcAft>
                <a:spcPct val="0"/>
              </a:spcAft>
            </a:pPr>
            <a:r>
              <a:rPr lang="en-GB" dirty="0">
                <a:latin typeface="Berlin Sans FB Demi" panose="020E0802020502020306" pitchFamily="34" charset="0"/>
              </a:rPr>
              <a:t>Timekeeper</a:t>
            </a:r>
            <a:endParaRPr lang="en-US" dirty="0">
              <a:latin typeface="Berlin Sans FB Demi" panose="020E0802020502020306" pitchFamily="34" charset="0"/>
            </a:endParaRPr>
          </a:p>
        </p:txBody>
      </p:sp>
      <p:pic>
        <p:nvPicPr>
          <p:cNvPr id="3" name="Picture 2">
            <a:extLst>
              <a:ext uri="{FF2B5EF4-FFF2-40B4-BE49-F238E27FC236}">
                <a16:creationId xmlns:a16="http://schemas.microsoft.com/office/drawing/2014/main" id="{0EB54D87-C1C7-6B9E-AB3F-1A69535910B0}"/>
              </a:ext>
            </a:extLst>
          </p:cNvPr>
          <p:cNvPicPr>
            <a:picLocks noChangeAspect="1"/>
          </p:cNvPicPr>
          <p:nvPr/>
        </p:nvPicPr>
        <p:blipFill rotWithShape="1">
          <a:blip r:embed="rId2"/>
          <a:srcRect t="6741" r="2735" b="1938"/>
          <a:stretch/>
        </p:blipFill>
        <p:spPr>
          <a:xfrm>
            <a:off x="4500563" y="2551020"/>
            <a:ext cx="2371725" cy="2497606"/>
          </a:xfrm>
          <a:prstGeom prst="rect">
            <a:avLst/>
          </a:prstGeom>
        </p:spPr>
      </p:pic>
      <p:sp>
        <p:nvSpPr>
          <p:cNvPr id="4" name="Thought Bubble: Cloud 3">
            <a:extLst>
              <a:ext uri="{FF2B5EF4-FFF2-40B4-BE49-F238E27FC236}">
                <a16:creationId xmlns:a16="http://schemas.microsoft.com/office/drawing/2014/main" id="{05C684D0-AB27-72C8-456E-59D29FC06BE1}"/>
              </a:ext>
            </a:extLst>
          </p:cNvPr>
          <p:cNvSpPr/>
          <p:nvPr/>
        </p:nvSpPr>
        <p:spPr>
          <a:xfrm>
            <a:off x="2019301" y="3082365"/>
            <a:ext cx="1924049" cy="1533524"/>
          </a:xfrm>
          <a:prstGeom prst="cloudCallout">
            <a:avLst>
              <a:gd name="adj1" fmla="val 57989"/>
              <a:gd name="adj2" fmla="val 2028"/>
            </a:avLst>
          </a:prstGeom>
          <a:solidFill>
            <a:schemeClr val="bg2">
              <a:lumMod val="20000"/>
              <a:lumOff val="8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ct val="0"/>
              </a:spcBef>
              <a:spcAft>
                <a:spcPct val="0"/>
              </a:spcAft>
            </a:pPr>
            <a:r>
              <a:rPr lang="en-GB" sz="1400" dirty="0">
                <a:solidFill>
                  <a:schemeClr val="tx1"/>
                </a:solidFill>
                <a:latin typeface="Berlin Sans FB Demi" panose="020E0802020502020306" pitchFamily="34" charset="0"/>
              </a:rPr>
              <a:t>welcomes the participants </a:t>
            </a:r>
          </a:p>
        </p:txBody>
      </p:sp>
      <p:sp>
        <p:nvSpPr>
          <p:cNvPr id="5" name="Thought Bubble: Cloud 4">
            <a:extLst>
              <a:ext uri="{FF2B5EF4-FFF2-40B4-BE49-F238E27FC236}">
                <a16:creationId xmlns:a16="http://schemas.microsoft.com/office/drawing/2014/main" id="{1A741E66-DF52-C43F-31F0-068A7CF0FAC0}"/>
              </a:ext>
            </a:extLst>
          </p:cNvPr>
          <p:cNvSpPr/>
          <p:nvPr/>
        </p:nvSpPr>
        <p:spPr>
          <a:xfrm>
            <a:off x="7629527" y="2943603"/>
            <a:ext cx="2124073" cy="1712443"/>
          </a:xfrm>
          <a:prstGeom prst="cloudCallout">
            <a:avLst>
              <a:gd name="adj1" fmla="val -63541"/>
              <a:gd name="adj2" fmla="val 14303"/>
            </a:avLst>
          </a:prstGeom>
          <a:solidFill>
            <a:schemeClr val="bg2">
              <a:lumMod val="20000"/>
              <a:lumOff val="8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Berlin Sans FB Demi" panose="020E0802020502020306" pitchFamily="34" charset="0"/>
              </a:rPr>
              <a:t>explains the purpose of the event and how the information will be used</a:t>
            </a:r>
          </a:p>
        </p:txBody>
      </p:sp>
      <p:sp>
        <p:nvSpPr>
          <p:cNvPr id="6" name="Thought Bubble: Cloud 5">
            <a:extLst>
              <a:ext uri="{FF2B5EF4-FFF2-40B4-BE49-F238E27FC236}">
                <a16:creationId xmlns:a16="http://schemas.microsoft.com/office/drawing/2014/main" id="{1C25D02F-296A-2258-8158-2F06EA744BE8}"/>
              </a:ext>
            </a:extLst>
          </p:cNvPr>
          <p:cNvSpPr/>
          <p:nvPr/>
        </p:nvSpPr>
        <p:spPr>
          <a:xfrm>
            <a:off x="4500562" y="5480051"/>
            <a:ext cx="2209800" cy="1266825"/>
          </a:xfrm>
          <a:prstGeom prst="cloudCallout">
            <a:avLst>
              <a:gd name="adj1" fmla="val 0"/>
              <a:gd name="adj2" fmla="val -74316"/>
            </a:avLst>
          </a:prstGeom>
          <a:solidFill>
            <a:schemeClr val="bg2">
              <a:lumMod val="20000"/>
              <a:lumOff val="8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Berlin Sans FB Demi" panose="020E0802020502020306" pitchFamily="34" charset="0"/>
              </a:rPr>
              <a:t>Gives an introduction to the World Café process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3795712" y="501651"/>
            <a:ext cx="4791076" cy="461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dirty="0">
                <a:latin typeface="Arial" charset="0"/>
                <a:cs typeface="Arial" charset="0"/>
              </a:rPr>
              <a:t>Role of table facilitators</a:t>
            </a:r>
          </a:p>
        </p:txBody>
      </p:sp>
      <p:pic>
        <p:nvPicPr>
          <p:cNvPr id="3" name="Picture 2">
            <a:extLst>
              <a:ext uri="{FF2B5EF4-FFF2-40B4-BE49-F238E27FC236}">
                <a16:creationId xmlns:a16="http://schemas.microsoft.com/office/drawing/2014/main" id="{840A4A86-9A1C-BF2E-1D93-E6C4F187109D}"/>
              </a:ext>
            </a:extLst>
          </p:cNvPr>
          <p:cNvPicPr>
            <a:picLocks noChangeAspect="1"/>
          </p:cNvPicPr>
          <p:nvPr/>
        </p:nvPicPr>
        <p:blipFill>
          <a:blip r:embed="rId2"/>
          <a:stretch>
            <a:fillRect/>
          </a:stretch>
        </p:blipFill>
        <p:spPr>
          <a:xfrm>
            <a:off x="4657725" y="2871787"/>
            <a:ext cx="2705100" cy="1695450"/>
          </a:xfrm>
          <a:prstGeom prst="rect">
            <a:avLst/>
          </a:prstGeom>
        </p:spPr>
      </p:pic>
      <p:sp>
        <p:nvSpPr>
          <p:cNvPr id="4" name="Speech Bubble: Rectangle 3">
            <a:extLst>
              <a:ext uri="{FF2B5EF4-FFF2-40B4-BE49-F238E27FC236}">
                <a16:creationId xmlns:a16="http://schemas.microsoft.com/office/drawing/2014/main" id="{A6CD4ED2-7EF4-097B-CE22-4DAAA51EF16F}"/>
              </a:ext>
            </a:extLst>
          </p:cNvPr>
          <p:cNvSpPr/>
          <p:nvPr/>
        </p:nvSpPr>
        <p:spPr>
          <a:xfrm>
            <a:off x="4552950" y="1191269"/>
            <a:ext cx="3086100" cy="1200150"/>
          </a:xfrm>
          <a:prstGeom prst="wedgeRectCallout">
            <a:avLst>
              <a:gd name="adj1" fmla="val 1672"/>
              <a:gd name="adj2" fmla="val 77233"/>
            </a:avLst>
          </a:prstGeom>
          <a:solidFill>
            <a:schemeClr val="accent1">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Berlin Sans FB Demi" panose="020E0802020502020306" pitchFamily="34" charset="0"/>
              </a:rPr>
              <a:t>Gently &amp; as appropriate, encourage people at your table to jot down key connections, ideas, discoveries, and deeper questions as they emerge.</a:t>
            </a:r>
          </a:p>
        </p:txBody>
      </p:sp>
      <p:sp>
        <p:nvSpPr>
          <p:cNvPr id="5" name="Speech Bubble: Rectangle 4">
            <a:extLst>
              <a:ext uri="{FF2B5EF4-FFF2-40B4-BE49-F238E27FC236}">
                <a16:creationId xmlns:a16="http://schemas.microsoft.com/office/drawing/2014/main" id="{42E5F2E2-26D4-5798-04FB-177B8B8C4A0F}"/>
              </a:ext>
            </a:extLst>
          </p:cNvPr>
          <p:cNvSpPr/>
          <p:nvPr/>
        </p:nvSpPr>
        <p:spPr>
          <a:xfrm>
            <a:off x="4495801" y="5019675"/>
            <a:ext cx="3305175" cy="1336675"/>
          </a:xfrm>
          <a:prstGeom prst="wedgeRectCallout">
            <a:avLst>
              <a:gd name="adj1" fmla="val -4096"/>
              <a:gd name="adj2" fmla="val -72140"/>
            </a:avLst>
          </a:prstGeom>
          <a:solidFill>
            <a:schemeClr val="accent1">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0" i="0" dirty="0">
                <a:solidFill>
                  <a:srgbClr val="202124"/>
                </a:solidFill>
                <a:effectLst/>
                <a:latin typeface="Berlin Sans FB Demi" panose="020E0802020502020306" pitchFamily="34" charset="0"/>
              </a:rPr>
              <a:t>Briefly share key insights from the prior conversation so others can link and build using ideas from their respective tables</a:t>
            </a:r>
            <a:r>
              <a:rPr lang="en-GB" b="0" i="0" dirty="0">
                <a:solidFill>
                  <a:srgbClr val="202124"/>
                </a:solidFill>
                <a:effectLst/>
                <a:latin typeface="Google Sans"/>
              </a:rPr>
              <a:t>.</a:t>
            </a:r>
            <a:endParaRPr lang="en-GB" dirty="0"/>
          </a:p>
        </p:txBody>
      </p:sp>
      <p:sp>
        <p:nvSpPr>
          <p:cNvPr id="6" name="Speech Bubble: Rectangle 5">
            <a:extLst>
              <a:ext uri="{FF2B5EF4-FFF2-40B4-BE49-F238E27FC236}">
                <a16:creationId xmlns:a16="http://schemas.microsoft.com/office/drawing/2014/main" id="{37E479E4-2A8F-CBB2-C65C-504D2A7C6497}"/>
              </a:ext>
            </a:extLst>
          </p:cNvPr>
          <p:cNvSpPr/>
          <p:nvPr/>
        </p:nvSpPr>
        <p:spPr>
          <a:xfrm>
            <a:off x="1762127" y="2956717"/>
            <a:ext cx="2143125" cy="1234283"/>
          </a:xfrm>
          <a:prstGeom prst="wedgeRectCallout">
            <a:avLst>
              <a:gd name="adj1" fmla="val 59612"/>
              <a:gd name="adj2" fmla="val 23236"/>
            </a:avLst>
          </a:prstGeom>
          <a:solidFill>
            <a:schemeClr val="accent1">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0" i="0" dirty="0">
                <a:solidFill>
                  <a:srgbClr val="040C28"/>
                </a:solidFill>
                <a:effectLst/>
                <a:latin typeface="Berlin Sans FB Demi" panose="020E0802020502020306" pitchFamily="34" charset="0"/>
              </a:rPr>
              <a:t>Remain at the table when others leave</a:t>
            </a:r>
            <a:endParaRPr lang="en-GB" sz="1400" dirty="0">
              <a:latin typeface="Berlin Sans FB Demi" panose="020E0802020502020306" pitchFamily="34" charset="0"/>
            </a:endParaRPr>
          </a:p>
        </p:txBody>
      </p:sp>
      <p:sp>
        <p:nvSpPr>
          <p:cNvPr id="7" name="Speech Bubble: Rectangle 6">
            <a:extLst>
              <a:ext uri="{FF2B5EF4-FFF2-40B4-BE49-F238E27FC236}">
                <a16:creationId xmlns:a16="http://schemas.microsoft.com/office/drawing/2014/main" id="{8817A3A9-3F8F-53F2-3613-946367873519}"/>
              </a:ext>
            </a:extLst>
          </p:cNvPr>
          <p:cNvSpPr/>
          <p:nvPr/>
        </p:nvSpPr>
        <p:spPr>
          <a:xfrm>
            <a:off x="8377238" y="3019425"/>
            <a:ext cx="2052637" cy="1276350"/>
          </a:xfrm>
          <a:prstGeom prst="wedgeRectCallout">
            <a:avLst>
              <a:gd name="adj1" fmla="val -87160"/>
              <a:gd name="adj2" fmla="val -2955"/>
            </a:avLst>
          </a:prstGeom>
          <a:solidFill>
            <a:schemeClr val="accent1">
              <a:lumMod val="20000"/>
              <a:lumOff val="80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rgbClr val="040C28"/>
                </a:solidFill>
                <a:latin typeface="Berlin Sans FB Demi" panose="020E0802020502020306" pitchFamily="34" charset="0"/>
              </a:rPr>
              <a:t>W</a:t>
            </a:r>
            <a:r>
              <a:rPr lang="en-GB" sz="1400" b="0" i="0" dirty="0">
                <a:solidFill>
                  <a:srgbClr val="040C28"/>
                </a:solidFill>
                <a:effectLst/>
                <a:latin typeface="Berlin Sans FB Demi" panose="020E0802020502020306" pitchFamily="34" charset="0"/>
              </a:rPr>
              <a:t>elcome travellers from other tables for the next round of conversation</a:t>
            </a:r>
            <a:endParaRPr lang="en-GB" sz="1400" dirty="0">
              <a:latin typeface="Berlin Sans FB Demi" panose="020E0802020502020306"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5" name="Google Shape;215;p14"/>
          <p:cNvPicPr preferRelativeResize="0"/>
          <p:nvPr/>
        </p:nvPicPr>
        <p:blipFill rotWithShape="1">
          <a:blip r:embed="rId3">
            <a:alphaModFix/>
          </a:blip>
          <a:srcRect/>
          <a:stretch/>
        </p:blipFill>
        <p:spPr>
          <a:xfrm>
            <a:off x="10086074" y="5136344"/>
            <a:ext cx="1761356" cy="977054"/>
          </a:xfrm>
          <a:prstGeom prst="rect">
            <a:avLst/>
          </a:prstGeom>
          <a:noFill/>
          <a:ln>
            <a:noFill/>
          </a:ln>
        </p:spPr>
      </p:pic>
      <p:sp>
        <p:nvSpPr>
          <p:cNvPr id="216" name="Google Shape;216;p14"/>
          <p:cNvSpPr txBox="1"/>
          <p:nvPr/>
        </p:nvSpPr>
        <p:spPr>
          <a:xfrm>
            <a:off x="340468" y="1750144"/>
            <a:ext cx="78693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2000" b="1">
                <a:solidFill>
                  <a:srgbClr val="005EB8"/>
                </a:solidFill>
              </a:rPr>
              <a:t>World Café as a forum for brainstorming and idea generation.</a:t>
            </a:r>
            <a:br>
              <a:rPr lang="en-GB" sz="2000" b="1">
                <a:solidFill>
                  <a:srgbClr val="005EB8"/>
                </a:solidFill>
              </a:rPr>
            </a:br>
            <a:endParaRPr sz="2000" b="1">
              <a:solidFill>
                <a:srgbClr val="005EB8"/>
              </a:solidFill>
            </a:endParaRPr>
          </a:p>
        </p:txBody>
      </p:sp>
      <p:pic>
        <p:nvPicPr>
          <p:cNvPr id="217" name="Google Shape;217;p14"/>
          <p:cNvPicPr preferRelativeResize="0"/>
          <p:nvPr/>
        </p:nvPicPr>
        <p:blipFill rotWithShape="1">
          <a:blip r:embed="rId4">
            <a:alphaModFix/>
          </a:blip>
          <a:srcRect/>
          <a:stretch/>
        </p:blipFill>
        <p:spPr>
          <a:xfrm rot="5400000">
            <a:off x="5088691" y="2110302"/>
            <a:ext cx="2354572" cy="2637393"/>
          </a:xfrm>
          <a:prstGeom prst="rect">
            <a:avLst/>
          </a:prstGeom>
          <a:noFill/>
          <a:ln>
            <a:noFill/>
          </a:ln>
        </p:spPr>
      </p:pic>
      <p:pic>
        <p:nvPicPr>
          <p:cNvPr id="218" name="Google Shape;218;p14"/>
          <p:cNvPicPr preferRelativeResize="0"/>
          <p:nvPr/>
        </p:nvPicPr>
        <p:blipFill rotWithShape="1">
          <a:blip r:embed="rId5">
            <a:alphaModFix/>
          </a:blip>
          <a:srcRect/>
          <a:stretch/>
        </p:blipFill>
        <p:spPr>
          <a:xfrm>
            <a:off x="653749" y="2251712"/>
            <a:ext cx="4293533" cy="2354576"/>
          </a:xfrm>
          <a:prstGeom prst="rect">
            <a:avLst/>
          </a:prstGeom>
          <a:noFill/>
          <a:ln>
            <a:noFill/>
          </a:ln>
        </p:spPr>
      </p:pic>
      <p:sp>
        <p:nvSpPr>
          <p:cNvPr id="220" name="Google Shape;220;p14"/>
          <p:cNvSpPr/>
          <p:nvPr/>
        </p:nvSpPr>
        <p:spPr>
          <a:xfrm>
            <a:off x="653750" y="4606275"/>
            <a:ext cx="6930900" cy="977100"/>
          </a:xfrm>
          <a:prstGeom prst="rect">
            <a:avLst/>
          </a:prstGeom>
          <a:solidFill>
            <a:srgbClr val="FFFF00"/>
          </a:solidFill>
          <a:ln w="9525" cap="flat" cmpd="sng">
            <a:solidFill>
              <a:srgbClr val="0D96C4"/>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285750" marR="0" lvl="0" indent="-285750" algn="l" rtl="0">
              <a:spcBef>
                <a:spcPts val="0"/>
              </a:spcBef>
              <a:spcAft>
                <a:spcPts val="0"/>
              </a:spcAft>
              <a:buClr>
                <a:srgbClr val="000000"/>
              </a:buClr>
              <a:buSzPts val="1800"/>
              <a:buFont typeface="Arial"/>
              <a:buChar char="-"/>
            </a:pPr>
            <a:r>
              <a:rPr lang="en-GB" sz="1800" dirty="0">
                <a:solidFill>
                  <a:srgbClr val="000000"/>
                </a:solidFill>
                <a:latin typeface="Arial"/>
                <a:ea typeface="Arial"/>
                <a:cs typeface="Arial"/>
                <a:sym typeface="Arial"/>
              </a:rPr>
              <a:t>Looking for a mix of 10 autistic residents and carers</a:t>
            </a:r>
            <a:endParaRPr dirty="0"/>
          </a:p>
          <a:p>
            <a:pPr marL="285750" marR="0" lvl="0" indent="-285750" algn="l" rtl="0">
              <a:spcBef>
                <a:spcPts val="0"/>
              </a:spcBef>
              <a:spcAft>
                <a:spcPts val="0"/>
              </a:spcAft>
              <a:buClr>
                <a:srgbClr val="000000"/>
              </a:buClr>
              <a:buSzPts val="1800"/>
              <a:buFont typeface="Arial"/>
              <a:buChar char="-"/>
            </a:pPr>
            <a:r>
              <a:rPr lang="en-GB" sz="1800" dirty="0">
                <a:solidFill>
                  <a:srgbClr val="000000"/>
                </a:solidFill>
                <a:latin typeface="Arial"/>
                <a:ea typeface="Arial"/>
                <a:cs typeface="Arial"/>
                <a:sym typeface="Arial"/>
              </a:rPr>
              <a:t>Wednesday 25 September 9-12pm at the Hospital </a:t>
            </a:r>
          </a:p>
          <a:p>
            <a:pPr marL="285750" marR="0" lvl="0" indent="-285750" algn="l" rtl="0">
              <a:spcBef>
                <a:spcPts val="0"/>
              </a:spcBef>
              <a:spcAft>
                <a:spcPts val="0"/>
              </a:spcAft>
              <a:buClr>
                <a:srgbClr val="000000"/>
              </a:buClr>
              <a:buSzPts val="1800"/>
              <a:buFont typeface="Arial"/>
              <a:buChar char="-"/>
            </a:pPr>
            <a:r>
              <a:rPr lang="en-GB" sz="1800" dirty="0">
                <a:solidFill>
                  <a:srgbClr val="000000"/>
                </a:solidFill>
                <a:latin typeface="Arial"/>
                <a:ea typeface="Arial"/>
                <a:cs typeface="Arial"/>
                <a:sym typeface="Arial"/>
              </a:rPr>
              <a:t>Autism Themed discussion</a:t>
            </a:r>
            <a:endParaRPr dirty="0"/>
          </a:p>
        </p:txBody>
      </p:sp>
      <p:sp>
        <p:nvSpPr>
          <p:cNvPr id="10" name="Google Shape;174;g2d0ba50024a_0_59"/>
          <p:cNvSpPr txBox="1">
            <a:spLocks noGrp="1"/>
          </p:cNvSpPr>
          <p:nvPr>
            <p:ph type="ctrTitle"/>
          </p:nvPr>
        </p:nvSpPr>
        <p:spPr>
          <a:xfrm>
            <a:off x="386132" y="278303"/>
            <a:ext cx="10203900" cy="1140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6B6F"/>
              </a:buClr>
              <a:buSzPts val="4000"/>
              <a:buFont typeface="Arial"/>
              <a:buNone/>
            </a:pPr>
            <a:r>
              <a:rPr lang="en-GB" dirty="0"/>
              <a:t>NHS, Hospital People Participation Team</a:t>
            </a:r>
            <a:br>
              <a:rPr lang="en-GB" dirty="0"/>
            </a:br>
            <a:r>
              <a:rPr lang="en-GB" sz="2200" b="0" dirty="0"/>
              <a:t>Mbemba </a:t>
            </a:r>
            <a:r>
              <a:rPr lang="en-GB" sz="2200" b="0" dirty="0" err="1"/>
              <a:t>Bojang</a:t>
            </a:r>
            <a:r>
              <a:rPr lang="en-GB" sz="2200" b="0" dirty="0"/>
              <a:t> &amp; Anna </a:t>
            </a:r>
            <a:r>
              <a:rPr lang="en-GB" sz="2200" b="0" dirty="0" err="1"/>
              <a:t>Sandiford</a:t>
            </a:r>
            <a:endParaRPr sz="2200" b="0" dirty="0"/>
          </a:p>
        </p:txBody>
      </p:sp>
      <p:pic>
        <p:nvPicPr>
          <p:cNvPr id="11" name="Google Shape;219;p14"/>
          <p:cNvPicPr preferRelativeResize="0"/>
          <p:nvPr/>
        </p:nvPicPr>
        <p:blipFill rotWithShape="1">
          <a:blip r:embed="rId6">
            <a:alphaModFix/>
          </a:blip>
          <a:srcRect r="1690" b="2704"/>
          <a:stretch/>
        </p:blipFill>
        <p:spPr>
          <a:xfrm>
            <a:off x="9969965" y="3816626"/>
            <a:ext cx="1993573" cy="12130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d0ba50024a_0_59"/>
          <p:cNvSpPr txBox="1">
            <a:spLocks noGrp="1"/>
          </p:cNvSpPr>
          <p:nvPr>
            <p:ph type="ctrTitle"/>
          </p:nvPr>
        </p:nvSpPr>
        <p:spPr>
          <a:xfrm>
            <a:off x="386132" y="278303"/>
            <a:ext cx="10203900" cy="1140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6B6F"/>
              </a:buClr>
              <a:buSzPts val="4000"/>
              <a:buFont typeface="Arial"/>
              <a:buNone/>
            </a:pPr>
            <a:r>
              <a:rPr lang="en-GB" dirty="0"/>
              <a:t>NHS, Hospital People Participation Team</a:t>
            </a:r>
            <a:br>
              <a:rPr lang="en-GB" dirty="0"/>
            </a:br>
            <a:r>
              <a:rPr lang="en-GB" sz="2200" b="0" dirty="0"/>
              <a:t>Mbemba </a:t>
            </a:r>
            <a:r>
              <a:rPr lang="en-GB" sz="2200" b="0" dirty="0" err="1"/>
              <a:t>Bojang</a:t>
            </a:r>
            <a:r>
              <a:rPr lang="en-GB" sz="2200" b="0" dirty="0"/>
              <a:t> &amp; Anna </a:t>
            </a:r>
            <a:r>
              <a:rPr lang="en-GB" sz="2200" b="0" dirty="0" err="1"/>
              <a:t>Sandiford</a:t>
            </a:r>
            <a:endParaRPr sz="2200" b="0" dirty="0"/>
          </a:p>
        </p:txBody>
      </p:sp>
      <p:pic>
        <p:nvPicPr>
          <p:cNvPr id="175" name="Google Shape;175;g2d0ba50024a_0_59"/>
          <p:cNvPicPr preferRelativeResize="0"/>
          <p:nvPr/>
        </p:nvPicPr>
        <p:blipFill rotWithShape="1">
          <a:blip r:embed="rId3">
            <a:alphaModFix/>
          </a:blip>
          <a:srcRect/>
          <a:stretch/>
        </p:blipFill>
        <p:spPr>
          <a:xfrm>
            <a:off x="10086074" y="5136344"/>
            <a:ext cx="1761356" cy="977054"/>
          </a:xfrm>
          <a:prstGeom prst="rect">
            <a:avLst/>
          </a:prstGeom>
          <a:noFill/>
          <a:ln>
            <a:noFill/>
          </a:ln>
        </p:spPr>
      </p:pic>
      <p:sp>
        <p:nvSpPr>
          <p:cNvPr id="2" name="TextBox 1"/>
          <p:cNvSpPr txBox="1"/>
          <p:nvPr/>
        </p:nvSpPr>
        <p:spPr>
          <a:xfrm>
            <a:off x="1211904" y="1988138"/>
            <a:ext cx="1661823" cy="1323439"/>
          </a:xfrm>
          <a:prstGeom prst="rect">
            <a:avLst/>
          </a:prstGeom>
          <a:noFill/>
        </p:spPr>
        <p:txBody>
          <a:bodyPr wrap="square" rtlCol="0">
            <a:spAutoFit/>
          </a:bodyPr>
          <a:lstStyle/>
          <a:p>
            <a:r>
              <a:rPr lang="en-GB" sz="1600" dirty="0"/>
              <a:t>What do you think needs to be addressed at the hospital for autistic people?</a:t>
            </a:r>
          </a:p>
        </p:txBody>
      </p:sp>
      <p:sp>
        <p:nvSpPr>
          <p:cNvPr id="7" name="TextBox 6"/>
          <p:cNvSpPr txBox="1"/>
          <p:nvPr/>
        </p:nvSpPr>
        <p:spPr>
          <a:xfrm>
            <a:off x="5107641" y="1433183"/>
            <a:ext cx="1661823" cy="830997"/>
          </a:xfrm>
          <a:prstGeom prst="rect">
            <a:avLst/>
          </a:prstGeom>
          <a:noFill/>
        </p:spPr>
        <p:txBody>
          <a:bodyPr wrap="square" rtlCol="0">
            <a:spAutoFit/>
          </a:bodyPr>
          <a:lstStyle/>
          <a:p>
            <a:r>
              <a:rPr lang="en-GB" sz="1600" dirty="0"/>
              <a:t>What is your experience of the hospital?</a:t>
            </a:r>
          </a:p>
        </p:txBody>
      </p:sp>
      <p:sp>
        <p:nvSpPr>
          <p:cNvPr id="8" name="TextBox 7"/>
          <p:cNvSpPr txBox="1"/>
          <p:nvPr/>
        </p:nvSpPr>
        <p:spPr>
          <a:xfrm>
            <a:off x="8284046" y="2023666"/>
            <a:ext cx="1925428" cy="1077218"/>
          </a:xfrm>
          <a:prstGeom prst="rect">
            <a:avLst/>
          </a:prstGeom>
          <a:noFill/>
        </p:spPr>
        <p:txBody>
          <a:bodyPr wrap="square" rtlCol="0">
            <a:spAutoFit/>
          </a:bodyPr>
          <a:lstStyle/>
          <a:p>
            <a:r>
              <a:rPr lang="en-GB" sz="1600" dirty="0"/>
              <a:t>Who would you like to have seated around the table for discussion?</a:t>
            </a:r>
          </a:p>
        </p:txBody>
      </p:sp>
      <p:sp>
        <p:nvSpPr>
          <p:cNvPr id="9" name="TextBox 8"/>
          <p:cNvSpPr txBox="1"/>
          <p:nvPr/>
        </p:nvSpPr>
        <p:spPr>
          <a:xfrm>
            <a:off x="2003319" y="4337387"/>
            <a:ext cx="1072102" cy="830997"/>
          </a:xfrm>
          <a:prstGeom prst="rect">
            <a:avLst/>
          </a:prstGeom>
          <a:noFill/>
        </p:spPr>
        <p:txBody>
          <a:bodyPr wrap="square" rtlCol="0">
            <a:spAutoFit/>
          </a:bodyPr>
          <a:lstStyle/>
          <a:p>
            <a:r>
              <a:rPr lang="en-GB" sz="1600" dirty="0"/>
              <a:t>What's important to you?</a:t>
            </a:r>
          </a:p>
        </p:txBody>
      </p:sp>
      <p:sp>
        <p:nvSpPr>
          <p:cNvPr id="10" name="TextBox 9"/>
          <p:cNvSpPr txBox="1"/>
          <p:nvPr/>
        </p:nvSpPr>
        <p:spPr>
          <a:xfrm>
            <a:off x="7729993" y="4335678"/>
            <a:ext cx="1414007" cy="830997"/>
          </a:xfrm>
          <a:prstGeom prst="rect">
            <a:avLst/>
          </a:prstGeom>
          <a:noFill/>
        </p:spPr>
        <p:txBody>
          <a:bodyPr wrap="square" rtlCol="0">
            <a:spAutoFit/>
          </a:bodyPr>
          <a:lstStyle/>
          <a:p>
            <a:r>
              <a:rPr lang="en-GB" sz="1600" dirty="0"/>
              <a:t>What do you want to talk about?</a:t>
            </a:r>
          </a:p>
        </p:txBody>
      </p:sp>
      <p:sp>
        <p:nvSpPr>
          <p:cNvPr id="4" name="Cloud Callout 3"/>
          <p:cNvSpPr/>
          <p:nvPr/>
        </p:nvSpPr>
        <p:spPr>
          <a:xfrm>
            <a:off x="7291347" y="4144610"/>
            <a:ext cx="2122998" cy="1216550"/>
          </a:xfrm>
          <a:prstGeom prst="cloudCallout">
            <a:avLst>
              <a:gd name="adj1" fmla="val -73827"/>
              <a:gd name="adj2" fmla="val -37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Callout 12"/>
          <p:cNvSpPr/>
          <p:nvPr/>
        </p:nvSpPr>
        <p:spPr>
          <a:xfrm>
            <a:off x="787179" y="1693629"/>
            <a:ext cx="2560319" cy="2019630"/>
          </a:xfrm>
          <a:prstGeom prst="cloudCallout">
            <a:avLst>
              <a:gd name="adj1" fmla="val 82950"/>
              <a:gd name="adj2" fmla="val 312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loud Callout 13"/>
          <p:cNvSpPr/>
          <p:nvPr/>
        </p:nvSpPr>
        <p:spPr>
          <a:xfrm>
            <a:off x="7899622" y="1856747"/>
            <a:ext cx="2582409" cy="1454830"/>
          </a:xfrm>
          <a:prstGeom prst="cloudCallout">
            <a:avLst>
              <a:gd name="adj1" fmla="val -91805"/>
              <a:gd name="adj2" fmla="val 618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loud Callout 14"/>
          <p:cNvSpPr/>
          <p:nvPr/>
        </p:nvSpPr>
        <p:spPr>
          <a:xfrm>
            <a:off x="1477871" y="4144610"/>
            <a:ext cx="2122998" cy="1216550"/>
          </a:xfrm>
          <a:prstGeom prst="cloudCallout">
            <a:avLst>
              <a:gd name="adj1" fmla="val 96211"/>
              <a:gd name="adj2" fmla="val -401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a:off x="4715125" y="1240405"/>
            <a:ext cx="2266120" cy="1277559"/>
          </a:xfrm>
          <a:prstGeom prst="cloudCallout">
            <a:avLst>
              <a:gd name="adj1" fmla="val -13902"/>
              <a:gd name="adj2" fmla="val 1042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a:stretch>
            <a:fillRect/>
          </a:stretch>
        </p:blipFill>
        <p:spPr>
          <a:xfrm>
            <a:off x="4841106" y="2613377"/>
            <a:ext cx="1495634" cy="3858163"/>
          </a:xfrm>
          <a:prstGeom prst="rect">
            <a:avLst/>
          </a:prstGeom>
        </p:spPr>
      </p:pic>
      <p:pic>
        <p:nvPicPr>
          <p:cNvPr id="17" name="Google Shape;219;p14"/>
          <p:cNvPicPr preferRelativeResize="0"/>
          <p:nvPr/>
        </p:nvPicPr>
        <p:blipFill rotWithShape="1">
          <a:blip r:embed="rId5">
            <a:alphaModFix/>
          </a:blip>
          <a:srcRect r="1690" b="2704"/>
          <a:stretch/>
        </p:blipFill>
        <p:spPr>
          <a:xfrm>
            <a:off x="9969965" y="3816626"/>
            <a:ext cx="1993573" cy="12130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6" name="Google Shape;226;g2d0ba50024a_0_40"/>
          <p:cNvPicPr preferRelativeResize="0"/>
          <p:nvPr/>
        </p:nvPicPr>
        <p:blipFill rotWithShape="1">
          <a:blip r:embed="rId3">
            <a:alphaModFix/>
          </a:blip>
          <a:srcRect/>
          <a:stretch/>
        </p:blipFill>
        <p:spPr>
          <a:xfrm>
            <a:off x="10086074" y="5136344"/>
            <a:ext cx="1761356" cy="977054"/>
          </a:xfrm>
          <a:prstGeom prst="rect">
            <a:avLst/>
          </a:prstGeom>
          <a:noFill/>
          <a:ln>
            <a:noFill/>
          </a:ln>
        </p:spPr>
      </p:pic>
      <p:sp>
        <p:nvSpPr>
          <p:cNvPr id="227" name="Google Shape;227;g2d0ba50024a_0_40"/>
          <p:cNvSpPr txBox="1"/>
          <p:nvPr/>
        </p:nvSpPr>
        <p:spPr>
          <a:xfrm>
            <a:off x="571483" y="1672242"/>
            <a:ext cx="9134400" cy="4002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dirty="0">
                <a:solidFill>
                  <a:srgbClr val="0099CC"/>
                </a:solidFill>
              </a:rPr>
              <a:t>Get in touch</a:t>
            </a:r>
            <a:br>
              <a:rPr lang="en-GB" sz="1800" dirty="0">
                <a:solidFill>
                  <a:srgbClr val="000000"/>
                </a:solidFill>
              </a:rPr>
            </a:br>
            <a:br>
              <a:rPr lang="en-GB" sz="1800" dirty="0">
                <a:solidFill>
                  <a:srgbClr val="000000"/>
                </a:solidFill>
              </a:rPr>
            </a:br>
            <a:r>
              <a:rPr lang="en-GB" sz="1800" b="1" u="sng" dirty="0">
                <a:solidFill>
                  <a:srgbClr val="000000"/>
                </a:solidFill>
              </a:rPr>
              <a:t>Mbemba </a:t>
            </a:r>
            <a:r>
              <a:rPr lang="en-GB" sz="1800" b="1" u="sng" dirty="0" err="1">
                <a:solidFill>
                  <a:srgbClr val="000000"/>
                </a:solidFill>
              </a:rPr>
              <a:t>Bojang</a:t>
            </a:r>
            <a:r>
              <a:rPr lang="en-GB" sz="1800" b="1" u="sng" dirty="0">
                <a:solidFill>
                  <a:srgbClr val="000000"/>
                </a:solidFill>
              </a:rPr>
              <a:t>: </a:t>
            </a:r>
            <a:br>
              <a:rPr lang="en-GB" sz="1800" b="1" dirty="0">
                <a:solidFill>
                  <a:srgbClr val="000000"/>
                </a:solidFill>
              </a:rPr>
            </a:br>
            <a:r>
              <a:rPr lang="en-GB" sz="1800" dirty="0">
                <a:solidFill>
                  <a:srgbClr val="000000"/>
                </a:solidFill>
              </a:rPr>
              <a:t>People Participation Lead</a:t>
            </a:r>
            <a:br>
              <a:rPr lang="en-GB" sz="1800" dirty="0">
                <a:solidFill>
                  <a:srgbClr val="000000"/>
                </a:solidFill>
              </a:rPr>
            </a:br>
            <a:r>
              <a:rPr lang="en-GB" sz="1800" dirty="0">
                <a:solidFill>
                  <a:srgbClr val="000000"/>
                </a:solidFill>
              </a:rPr>
              <a:t>07861759139</a:t>
            </a:r>
            <a:br>
              <a:rPr lang="en-GB" sz="1800" b="1" dirty="0">
                <a:solidFill>
                  <a:srgbClr val="000000"/>
                </a:solidFill>
              </a:rPr>
            </a:br>
            <a:r>
              <a:rPr lang="en-GB" sz="1800" b="1" u="sng" dirty="0">
                <a:solidFill>
                  <a:srgbClr val="E97807"/>
                </a:solidFill>
                <a:hlinkClick r:id="rId4"/>
              </a:rPr>
              <a:t>mbemba.bojang@nhs.net</a:t>
            </a:r>
            <a:br>
              <a:rPr lang="en-GB" sz="1800" b="1" dirty="0">
                <a:solidFill>
                  <a:srgbClr val="000000"/>
                </a:solidFill>
              </a:rPr>
            </a:br>
            <a:br>
              <a:rPr lang="en-GB" sz="1800" dirty="0">
                <a:solidFill>
                  <a:srgbClr val="000000"/>
                </a:solidFill>
              </a:rPr>
            </a:br>
            <a:r>
              <a:rPr lang="en-GB" sz="1800" b="1" u="sng" dirty="0">
                <a:solidFill>
                  <a:srgbClr val="000000"/>
                </a:solidFill>
              </a:rPr>
              <a:t>Anna </a:t>
            </a:r>
            <a:r>
              <a:rPr lang="en-GB" sz="1800" b="1" u="sng" dirty="0" err="1">
                <a:solidFill>
                  <a:srgbClr val="000000"/>
                </a:solidFill>
              </a:rPr>
              <a:t>Sandiford</a:t>
            </a:r>
            <a:r>
              <a:rPr lang="en-GB" sz="1800" b="1" u="sng" dirty="0">
                <a:solidFill>
                  <a:srgbClr val="000000"/>
                </a:solidFill>
              </a:rPr>
              <a:t>: </a:t>
            </a:r>
            <a:br>
              <a:rPr lang="en-GB" sz="1800" b="1" dirty="0">
                <a:solidFill>
                  <a:srgbClr val="000000"/>
                </a:solidFill>
              </a:rPr>
            </a:br>
            <a:r>
              <a:rPr lang="en-GB" sz="1800" dirty="0">
                <a:solidFill>
                  <a:srgbClr val="000000"/>
                </a:solidFill>
              </a:rPr>
              <a:t>People Participation Lead</a:t>
            </a:r>
            <a:br>
              <a:rPr lang="en-GB" sz="1800" b="1" dirty="0">
                <a:solidFill>
                  <a:srgbClr val="000000"/>
                </a:solidFill>
              </a:rPr>
            </a:br>
            <a:r>
              <a:rPr lang="en-GB" sz="1800" dirty="0">
                <a:solidFill>
                  <a:srgbClr val="000000"/>
                </a:solidFill>
              </a:rPr>
              <a:t>07751 675 963</a:t>
            </a:r>
            <a:br>
              <a:rPr lang="en-GB" sz="1800" b="1" dirty="0">
                <a:solidFill>
                  <a:srgbClr val="000000"/>
                </a:solidFill>
              </a:rPr>
            </a:br>
            <a:r>
              <a:rPr lang="en-GB" sz="1800" b="1" u="sng" dirty="0">
                <a:solidFill>
                  <a:srgbClr val="E97807"/>
                </a:solidFill>
                <a:hlinkClick r:id="rId5">
                  <a:extLst>
                    <a:ext uri="{A12FA001-AC4F-418D-AE19-62706E023703}">
                      <ahyp:hlinkClr xmlns:ahyp="http://schemas.microsoft.com/office/drawing/2018/hyperlinkcolor" val="tx"/>
                    </a:ext>
                  </a:extLst>
                </a:hlinkClick>
              </a:rPr>
              <a:t>anna.sandiford@nhs.net</a:t>
            </a:r>
            <a:r>
              <a:rPr lang="en-GB" sz="1800" b="1" dirty="0">
                <a:solidFill>
                  <a:srgbClr val="000000"/>
                </a:solidFill>
              </a:rPr>
              <a:t> </a:t>
            </a:r>
            <a:br>
              <a:rPr lang="en-GB" b="1" dirty="0">
                <a:solidFill>
                  <a:srgbClr val="000000"/>
                </a:solidFill>
              </a:rPr>
            </a:br>
            <a:br>
              <a:rPr lang="en-GB" b="1" dirty="0">
                <a:solidFill>
                  <a:srgbClr val="000000"/>
                </a:solidFill>
              </a:rPr>
            </a:br>
            <a:br>
              <a:rPr lang="en-GB" b="1" dirty="0">
                <a:solidFill>
                  <a:srgbClr val="000000"/>
                </a:solidFill>
              </a:rPr>
            </a:br>
            <a:br>
              <a:rPr lang="en-GB" b="1" dirty="0">
                <a:solidFill>
                  <a:srgbClr val="000000"/>
                </a:solidFill>
              </a:rPr>
            </a:br>
            <a:endParaRPr dirty="0">
              <a:solidFill>
                <a:srgbClr val="000000"/>
              </a:solidFill>
            </a:endParaRPr>
          </a:p>
        </p:txBody>
      </p:sp>
      <p:pic>
        <p:nvPicPr>
          <p:cNvPr id="228" name="Google Shape;228;g2d0ba50024a_0_40" descr="https://www.bartshealth.nhs.uk/media/images/versions/img94joktmu744210.jpg"/>
          <p:cNvPicPr preferRelativeResize="0"/>
          <p:nvPr/>
        </p:nvPicPr>
        <p:blipFill rotWithShape="1">
          <a:blip r:embed="rId6">
            <a:alphaModFix/>
          </a:blip>
          <a:srcRect/>
          <a:stretch/>
        </p:blipFill>
        <p:spPr>
          <a:xfrm>
            <a:off x="4864793" y="1867616"/>
            <a:ext cx="5112297" cy="3122761"/>
          </a:xfrm>
          <a:prstGeom prst="rect">
            <a:avLst/>
          </a:prstGeom>
          <a:noFill/>
          <a:ln>
            <a:noFill/>
          </a:ln>
          <a:effectLst>
            <a:outerShdw blurRad="107950" dist="12700" dir="5400000" algn="ctr">
              <a:srgbClr val="000000"/>
            </a:outerShdw>
          </a:effectLst>
        </p:spPr>
      </p:pic>
      <p:sp>
        <p:nvSpPr>
          <p:cNvPr id="8" name="Google Shape;174;g2d0ba50024a_0_59"/>
          <p:cNvSpPr txBox="1">
            <a:spLocks noGrp="1"/>
          </p:cNvSpPr>
          <p:nvPr>
            <p:ph type="ctrTitle"/>
          </p:nvPr>
        </p:nvSpPr>
        <p:spPr>
          <a:xfrm>
            <a:off x="386132" y="278303"/>
            <a:ext cx="10203900" cy="1140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6B6F"/>
              </a:buClr>
              <a:buSzPts val="4000"/>
              <a:buFont typeface="Arial"/>
              <a:buNone/>
            </a:pPr>
            <a:r>
              <a:rPr lang="en-GB" dirty="0"/>
              <a:t>NHS, Hospital People Participation Team</a:t>
            </a:r>
            <a:br>
              <a:rPr lang="en-GB" dirty="0"/>
            </a:br>
            <a:r>
              <a:rPr lang="en-GB" sz="2200" b="0" dirty="0"/>
              <a:t>Mbemba </a:t>
            </a:r>
            <a:r>
              <a:rPr lang="en-GB" sz="2200" b="0" dirty="0" err="1"/>
              <a:t>Bojang</a:t>
            </a:r>
            <a:r>
              <a:rPr lang="en-GB" sz="2200" b="0" dirty="0"/>
              <a:t> &amp; Anna </a:t>
            </a:r>
            <a:r>
              <a:rPr lang="en-GB" sz="2200" b="0" dirty="0" err="1"/>
              <a:t>Sandiford</a:t>
            </a:r>
            <a:endParaRPr sz="2200" b="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86074" y="5136344"/>
            <a:ext cx="1761356" cy="977054"/>
          </a:xfrm>
          <a:prstGeom prst="rect">
            <a:avLst/>
          </a:prstGeom>
        </p:spPr>
      </p:pic>
      <p:pic>
        <p:nvPicPr>
          <p:cNvPr id="2" name="Picture 1"/>
          <p:cNvPicPr>
            <a:picLocks noChangeAspect="1"/>
          </p:cNvPicPr>
          <p:nvPr/>
        </p:nvPicPr>
        <p:blipFill>
          <a:blip r:embed="rId3"/>
          <a:stretch>
            <a:fillRect/>
          </a:stretch>
        </p:blipFill>
        <p:spPr>
          <a:xfrm>
            <a:off x="3010715" y="1710373"/>
            <a:ext cx="3753374" cy="4534533"/>
          </a:xfrm>
          <a:prstGeom prst="rect">
            <a:avLst/>
          </a:prstGeom>
        </p:spPr>
      </p:pic>
      <p:sp>
        <p:nvSpPr>
          <p:cNvPr id="7" name="Google Shape;174;g2d0ba50024a_0_59"/>
          <p:cNvSpPr txBox="1">
            <a:spLocks noGrp="1"/>
          </p:cNvSpPr>
          <p:nvPr>
            <p:ph type="ctrTitle"/>
          </p:nvPr>
        </p:nvSpPr>
        <p:spPr>
          <a:xfrm>
            <a:off x="386132" y="278303"/>
            <a:ext cx="10203900" cy="1140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6B6F"/>
              </a:buClr>
              <a:buSzPts val="4000"/>
              <a:buFont typeface="Arial"/>
              <a:buNone/>
            </a:pPr>
            <a:r>
              <a:rPr lang="en-GB" dirty="0"/>
              <a:t>NHS, Hospital People Participation Team</a:t>
            </a:r>
            <a:br>
              <a:rPr lang="en-GB" dirty="0"/>
            </a:br>
            <a:r>
              <a:rPr lang="en-GB" sz="2200" b="0" dirty="0"/>
              <a:t>Mbemba </a:t>
            </a:r>
            <a:r>
              <a:rPr lang="en-GB" sz="2200" b="0" dirty="0" err="1"/>
              <a:t>Bojang</a:t>
            </a:r>
            <a:r>
              <a:rPr lang="en-GB" sz="2200" b="0" dirty="0"/>
              <a:t> &amp; Anna </a:t>
            </a:r>
            <a:r>
              <a:rPr lang="en-GB" sz="2200" b="0" dirty="0" err="1"/>
              <a:t>Sandiford</a:t>
            </a:r>
            <a:endParaRPr sz="2200" b="0" dirty="0"/>
          </a:p>
        </p:txBody>
      </p:sp>
    </p:spTree>
    <p:extLst>
      <p:ext uri="{BB962C8B-B14F-4D97-AF65-F5344CB8AC3E}">
        <p14:creationId xmlns:p14="http://schemas.microsoft.com/office/powerpoint/2010/main" val="288628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ctrTitle"/>
          </p:nvPr>
        </p:nvSpPr>
        <p:spPr>
          <a:xfrm>
            <a:off x="386133" y="278303"/>
            <a:ext cx="9144000" cy="7445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6B6F"/>
              </a:buClr>
              <a:buSzPts val="4000"/>
              <a:buFont typeface="Arial"/>
              <a:buNone/>
            </a:pPr>
            <a:r>
              <a:rPr lang="en-GB"/>
              <a:t>AGENDA</a:t>
            </a:r>
            <a:endParaRPr/>
          </a:p>
        </p:txBody>
      </p:sp>
      <p:graphicFrame>
        <p:nvGraphicFramePr>
          <p:cNvPr id="59" name="Google Shape;59;p2"/>
          <p:cNvGraphicFramePr/>
          <p:nvPr>
            <p:extLst>
              <p:ext uri="{D42A27DB-BD31-4B8C-83A1-F6EECF244321}">
                <p14:modId xmlns:p14="http://schemas.microsoft.com/office/powerpoint/2010/main" val="3477096606"/>
              </p:ext>
            </p:extLst>
          </p:nvPr>
        </p:nvGraphicFramePr>
        <p:xfrm>
          <a:off x="524356" y="1159645"/>
          <a:ext cx="11245875" cy="4729540"/>
        </p:xfrm>
        <a:graphic>
          <a:graphicData uri="http://schemas.openxmlformats.org/drawingml/2006/table">
            <a:tbl>
              <a:tblPr firstRow="1" bandRow="1">
                <a:noFill/>
                <a:tableStyleId>{0B7A9653-D4E8-4975-BD62-3C13DD1A6723}</a:tableStyleId>
              </a:tblPr>
              <a:tblGrid>
                <a:gridCol w="582500">
                  <a:extLst>
                    <a:ext uri="{9D8B030D-6E8A-4147-A177-3AD203B41FA5}">
                      <a16:colId xmlns:a16="http://schemas.microsoft.com/office/drawing/2014/main" val="20000"/>
                    </a:ext>
                  </a:extLst>
                </a:gridCol>
                <a:gridCol w="4507125">
                  <a:extLst>
                    <a:ext uri="{9D8B030D-6E8A-4147-A177-3AD203B41FA5}">
                      <a16:colId xmlns:a16="http://schemas.microsoft.com/office/drawing/2014/main" val="20001"/>
                    </a:ext>
                  </a:extLst>
                </a:gridCol>
                <a:gridCol w="3774550">
                  <a:extLst>
                    <a:ext uri="{9D8B030D-6E8A-4147-A177-3AD203B41FA5}">
                      <a16:colId xmlns:a16="http://schemas.microsoft.com/office/drawing/2014/main" val="20002"/>
                    </a:ext>
                  </a:extLst>
                </a:gridCol>
                <a:gridCol w="1272625">
                  <a:extLst>
                    <a:ext uri="{9D8B030D-6E8A-4147-A177-3AD203B41FA5}">
                      <a16:colId xmlns:a16="http://schemas.microsoft.com/office/drawing/2014/main" val="20003"/>
                    </a:ext>
                  </a:extLst>
                </a:gridCol>
                <a:gridCol w="110907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GB" sz="1600" b="1" u="none" strike="noStrike" cap="none" dirty="0">
                          <a:solidFill>
                            <a:schemeClr val="dk1"/>
                          </a:solidFill>
                        </a:rPr>
                        <a:t>1</a:t>
                      </a:r>
                      <a:endParaRPr dirty="0"/>
                    </a:p>
                  </a:txBody>
                  <a:tcPr marL="91450" marR="91450" marT="45725" marB="45725">
                    <a:solidFill>
                      <a:srgbClr val="A8D08C"/>
                    </a:solidFill>
                  </a:tcPr>
                </a:tc>
                <a:tc>
                  <a:txBody>
                    <a:bodyPr/>
                    <a:lstStyle/>
                    <a:p>
                      <a:pPr marL="0" marR="0" lvl="0" indent="0" algn="l" rtl="0">
                        <a:spcBef>
                          <a:spcPts val="0"/>
                        </a:spcBef>
                        <a:spcAft>
                          <a:spcPts val="0"/>
                        </a:spcAft>
                        <a:buNone/>
                      </a:pPr>
                      <a:r>
                        <a:rPr lang="en-GB" sz="1600" b="1" dirty="0">
                          <a:solidFill>
                            <a:schemeClr val="tx1"/>
                          </a:solidFill>
                          <a:latin typeface="Calibri"/>
                          <a:ea typeface="Calibri"/>
                          <a:cs typeface="Calibri"/>
                          <a:sym typeface="Calibri"/>
                        </a:rPr>
                        <a:t>Welcome &amp; Introductions</a:t>
                      </a:r>
                      <a:endParaRPr b="1" dirty="0">
                        <a:solidFill>
                          <a:schemeClr val="tx1"/>
                        </a:solidFill>
                      </a:endParaRPr>
                    </a:p>
                    <a:p>
                      <a:pPr marL="342900" marR="0" lvl="0" indent="-342900" algn="l" rtl="0">
                        <a:spcBef>
                          <a:spcPts val="0"/>
                        </a:spcBef>
                        <a:spcAft>
                          <a:spcPts val="0"/>
                        </a:spcAft>
                        <a:buClr>
                          <a:schemeClr val="dk1"/>
                        </a:buClr>
                        <a:buSzPts val="1600"/>
                        <a:buFont typeface="Calibri"/>
                        <a:buChar char="-"/>
                      </a:pPr>
                      <a:r>
                        <a:rPr lang="en-GB" sz="1600" b="0" dirty="0">
                          <a:solidFill>
                            <a:schemeClr val="tx1"/>
                          </a:solidFill>
                          <a:latin typeface="Calibri"/>
                          <a:ea typeface="Calibri"/>
                          <a:cs typeface="Calibri"/>
                          <a:sym typeface="Calibri"/>
                        </a:rPr>
                        <a:t>Meeting Changes</a:t>
                      </a:r>
                    </a:p>
                    <a:p>
                      <a:pPr marL="342900" marR="0" lvl="0" indent="-342900" algn="l" rtl="0">
                        <a:spcBef>
                          <a:spcPts val="0"/>
                        </a:spcBef>
                        <a:spcAft>
                          <a:spcPts val="0"/>
                        </a:spcAft>
                        <a:buClr>
                          <a:schemeClr val="dk1"/>
                        </a:buClr>
                        <a:buSzPts val="1600"/>
                        <a:buFont typeface="Calibri"/>
                        <a:buChar char="-"/>
                      </a:pPr>
                      <a:r>
                        <a:rPr lang="en-GB" sz="1600" b="0" dirty="0">
                          <a:solidFill>
                            <a:schemeClr val="tx1"/>
                          </a:solidFill>
                          <a:latin typeface="Calibri"/>
                          <a:ea typeface="Calibri"/>
                          <a:cs typeface="Calibri"/>
                          <a:sym typeface="Calibri"/>
                        </a:rPr>
                        <a:t>Meeting Rules &amp; Review</a:t>
                      </a:r>
                      <a:endParaRPr dirty="0">
                        <a:solidFill>
                          <a:schemeClr val="tx1"/>
                        </a:solidFill>
                      </a:endParaRPr>
                    </a:p>
                  </a:txBody>
                  <a:tcPr marL="91450" marR="91450" marT="45725" marB="45725">
                    <a:solidFill>
                      <a:srgbClr val="A8D08C"/>
                    </a:solidFill>
                  </a:tcPr>
                </a:tc>
                <a:tc>
                  <a:txBody>
                    <a:bodyPr/>
                    <a:lstStyle/>
                    <a:p>
                      <a:pPr marL="0" marR="0" lvl="0" indent="0" algn="l" rtl="0">
                        <a:spcBef>
                          <a:spcPts val="0"/>
                        </a:spcBef>
                        <a:spcAft>
                          <a:spcPts val="0"/>
                        </a:spcAft>
                        <a:buNone/>
                      </a:pPr>
                      <a:r>
                        <a:rPr lang="en-GB" sz="1600" b="0" dirty="0">
                          <a:solidFill>
                            <a:schemeClr val="tx1"/>
                          </a:solidFill>
                        </a:rPr>
                        <a:t>Serena Elstub, Council Co-Chair</a:t>
                      </a:r>
                      <a:endParaRPr dirty="0">
                        <a:solidFill>
                          <a:schemeClr val="tx1"/>
                        </a:solidFill>
                      </a:endParaRPr>
                    </a:p>
                  </a:txBody>
                  <a:tcPr marL="91450" marR="91450" marT="45725" marB="45725">
                    <a:solidFill>
                      <a:srgbClr val="A8D08C"/>
                    </a:solidFill>
                  </a:tcPr>
                </a:tc>
                <a:tc>
                  <a:txBody>
                    <a:bodyPr/>
                    <a:lstStyle/>
                    <a:p>
                      <a:pPr marL="0" marR="0" lvl="0" indent="0" algn="ctr" rtl="0">
                        <a:spcBef>
                          <a:spcPts val="0"/>
                        </a:spcBef>
                        <a:spcAft>
                          <a:spcPts val="0"/>
                        </a:spcAft>
                        <a:buNone/>
                      </a:pPr>
                      <a:r>
                        <a:rPr lang="en-GB" sz="1600" b="0" dirty="0">
                          <a:solidFill>
                            <a:schemeClr val="tx1"/>
                          </a:solidFill>
                        </a:rPr>
                        <a:t>10.00-10.10</a:t>
                      </a:r>
                      <a:endParaRPr dirty="0">
                        <a:solidFill>
                          <a:schemeClr val="tx1"/>
                        </a:solidFill>
                      </a:endParaRPr>
                    </a:p>
                  </a:txBody>
                  <a:tcPr marL="91450" marR="91450" marT="45725" marB="45725">
                    <a:solidFill>
                      <a:srgbClr val="A8D08C"/>
                    </a:solidFill>
                  </a:tcPr>
                </a:tc>
                <a:tc>
                  <a:txBody>
                    <a:bodyPr/>
                    <a:lstStyle/>
                    <a:p>
                      <a:pPr marL="0" marR="0" lvl="0" indent="0" algn="ctr" rtl="0">
                        <a:spcBef>
                          <a:spcPts val="0"/>
                        </a:spcBef>
                        <a:spcAft>
                          <a:spcPts val="0"/>
                        </a:spcAft>
                        <a:buNone/>
                      </a:pPr>
                      <a:r>
                        <a:rPr lang="en-GB" sz="1600" b="0" dirty="0">
                          <a:solidFill>
                            <a:schemeClr val="tx1"/>
                          </a:solidFill>
                        </a:rPr>
                        <a:t>10min</a:t>
                      </a:r>
                      <a:endParaRPr dirty="0">
                        <a:solidFill>
                          <a:schemeClr val="tx1"/>
                        </a:solidFill>
                      </a:endParaRPr>
                    </a:p>
                  </a:txBody>
                  <a:tcPr marL="91450" marR="91450" marT="45725" marB="45725">
                    <a:solidFill>
                      <a:srgbClr val="A8D08C"/>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600" dirty="0"/>
                        <a:t>2</a:t>
                      </a:r>
                      <a:endParaRPr dirty="0"/>
                    </a:p>
                  </a:txBody>
                  <a:tcPr marL="91450" marR="91450" marT="45725" marB="45725">
                    <a:solidFill>
                      <a:srgbClr val="E1EFD8"/>
                    </a:solidFill>
                  </a:tcPr>
                </a:tc>
                <a:tc>
                  <a:txBody>
                    <a:bodyPr/>
                    <a:lstStyle/>
                    <a:p>
                      <a:pPr marL="0" marR="0" lvl="0" indent="0" algn="l" rtl="0">
                        <a:spcBef>
                          <a:spcPts val="0"/>
                        </a:spcBef>
                        <a:spcAft>
                          <a:spcPts val="0"/>
                        </a:spcAft>
                        <a:buNone/>
                      </a:pPr>
                      <a:r>
                        <a:rPr lang="en-GB" sz="1600" b="1" dirty="0">
                          <a:solidFill>
                            <a:schemeClr val="tx1"/>
                          </a:solidFill>
                        </a:rPr>
                        <a:t>Guest Speakers</a:t>
                      </a:r>
                      <a:br>
                        <a:rPr lang="en-GB" sz="1600" dirty="0">
                          <a:solidFill>
                            <a:srgbClr val="000000"/>
                          </a:solidFill>
                        </a:rPr>
                      </a:br>
                      <a:r>
                        <a:rPr lang="en-GB" sz="1600" dirty="0">
                          <a:solidFill>
                            <a:schemeClr val="tx1"/>
                          </a:solidFill>
                        </a:rPr>
                        <a:t>Hospital People Participation Team</a:t>
                      </a:r>
                      <a:endParaRPr lang="en-US" sz="1600" dirty="0">
                        <a:solidFill>
                          <a:schemeClr val="tx1"/>
                        </a:solidFill>
                      </a:endParaRPr>
                    </a:p>
                  </a:txBody>
                  <a:tcPr marL="91450" marR="91450" marT="45725" marB="45725">
                    <a:solidFill>
                      <a:srgbClr val="E1EFD8"/>
                    </a:solidFill>
                  </a:tcPr>
                </a:tc>
                <a:tc>
                  <a:txBody>
                    <a:bodyPr/>
                    <a:lstStyle/>
                    <a:p>
                      <a:pPr marL="0" marR="0" lvl="0" indent="0" algn="l" rtl="0">
                        <a:spcBef>
                          <a:spcPts val="0"/>
                        </a:spcBef>
                        <a:spcAft>
                          <a:spcPts val="0"/>
                        </a:spcAft>
                        <a:buNone/>
                      </a:pPr>
                      <a:endParaRPr lang="en-GB" sz="1600" dirty="0">
                        <a:solidFill>
                          <a:schemeClr val="tx1"/>
                        </a:solidFill>
                      </a:endParaRPr>
                    </a:p>
                    <a:p>
                      <a:pPr marL="0" marR="0" lvl="0" indent="0" algn="l" defTabSz="914400" rtl="0">
                        <a:spcBef>
                          <a:spcPts val="0"/>
                        </a:spcBef>
                        <a:spcAft>
                          <a:spcPts val="0"/>
                        </a:spcAft>
                        <a:buNone/>
                        <a:tabLst/>
                        <a:defRPr/>
                      </a:pPr>
                      <a:r>
                        <a:rPr lang="en-GB" sz="1600" dirty="0">
                          <a:solidFill>
                            <a:schemeClr val="tx1"/>
                          </a:solidFill>
                        </a:rPr>
                        <a:t>Mbemba Bojang &amp; Anna Sandiford</a:t>
                      </a:r>
                      <a:endParaRPr lang="en-GB" sz="1600" strike="sngStrike" dirty="0">
                        <a:solidFill>
                          <a:schemeClr val="tx1"/>
                        </a:solidFill>
                      </a:endParaRPr>
                    </a:p>
                  </a:txBody>
                  <a:tcPr marL="91450" marR="91450" marT="45725" marB="45725">
                    <a:solidFill>
                      <a:srgbClr val="E1EFD8"/>
                    </a:solidFill>
                  </a:tcPr>
                </a:tc>
                <a:tc>
                  <a:txBody>
                    <a:bodyPr/>
                    <a:lstStyle/>
                    <a:p>
                      <a:pPr marL="0" marR="0" lvl="0" indent="0" algn="ctr" rtl="0">
                        <a:spcBef>
                          <a:spcPts val="0"/>
                        </a:spcBef>
                        <a:spcAft>
                          <a:spcPts val="0"/>
                        </a:spcAft>
                        <a:buNone/>
                      </a:pPr>
                      <a:endParaRPr sz="1600" dirty="0">
                        <a:solidFill>
                          <a:schemeClr val="tx1"/>
                        </a:solidFill>
                      </a:endParaRPr>
                    </a:p>
                    <a:p>
                      <a:pPr marL="0" marR="0" lvl="0" indent="0" algn="ctr" rtl="0">
                        <a:spcBef>
                          <a:spcPts val="0"/>
                        </a:spcBef>
                        <a:spcAft>
                          <a:spcPts val="0"/>
                        </a:spcAft>
                        <a:buNone/>
                      </a:pPr>
                      <a:endParaRPr lang="en-GB" sz="1600" dirty="0">
                        <a:solidFill>
                          <a:schemeClr val="tx1"/>
                        </a:solidFill>
                      </a:endParaRPr>
                    </a:p>
                  </a:txBody>
                  <a:tcPr marL="91450" marR="91450" marT="45725" marB="45725">
                    <a:solidFill>
                      <a:srgbClr val="E1EFD8"/>
                    </a:solidFill>
                  </a:tcPr>
                </a:tc>
                <a:tc>
                  <a:txBody>
                    <a:bodyPr/>
                    <a:lstStyle/>
                    <a:p>
                      <a:pPr marL="0" marR="0" lvl="0" indent="0" algn="ctr" rtl="0">
                        <a:spcBef>
                          <a:spcPts val="0"/>
                        </a:spcBef>
                        <a:spcAft>
                          <a:spcPts val="0"/>
                        </a:spcAft>
                        <a:buNone/>
                      </a:pPr>
                      <a:endParaRPr sz="1600" dirty="0">
                        <a:solidFill>
                          <a:schemeClr val="tx1"/>
                        </a:solidFill>
                      </a:endParaRPr>
                    </a:p>
                    <a:p>
                      <a:pPr marL="0" marR="0" lvl="0" indent="0" algn="ctr" rtl="0">
                        <a:spcBef>
                          <a:spcPts val="0"/>
                        </a:spcBef>
                        <a:spcAft>
                          <a:spcPts val="0"/>
                        </a:spcAft>
                        <a:buNone/>
                      </a:pPr>
                      <a:endParaRPr lang="en-GB" sz="1600" dirty="0">
                        <a:solidFill>
                          <a:schemeClr val="tx1"/>
                        </a:solidFill>
                      </a:endParaRPr>
                    </a:p>
                    <a:p>
                      <a:pPr marL="0" marR="0" lvl="0" indent="0" algn="ctr">
                        <a:spcBef>
                          <a:spcPts val="0"/>
                        </a:spcBef>
                        <a:spcAft>
                          <a:spcPts val="0"/>
                        </a:spcAft>
                        <a:buNone/>
                      </a:pPr>
                      <a:endParaRPr lang="en-GB" sz="1600" dirty="0">
                        <a:solidFill>
                          <a:schemeClr val="tx1"/>
                        </a:solidFill>
                      </a:endParaRPr>
                    </a:p>
                  </a:txBody>
                  <a:tcPr marL="91450" marR="91450" marT="45725" marB="45725">
                    <a:solidFill>
                      <a:srgbClr val="E1EFD8"/>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600" dirty="0"/>
                        <a:t>3</a:t>
                      </a:r>
                      <a:endParaRPr dirty="0"/>
                    </a:p>
                  </a:txBody>
                  <a:tcPr marL="91450" marR="91450" marT="45725" marB="45725">
                    <a:solidFill>
                      <a:srgbClr val="A8D08C"/>
                    </a:solidFill>
                  </a:tcPr>
                </a:tc>
                <a:tc>
                  <a:txBody>
                    <a:bodyPr/>
                    <a:lstStyle/>
                    <a:p>
                      <a:pPr marL="0" marR="0" lvl="0" indent="0" algn="l" rtl="0">
                        <a:spcBef>
                          <a:spcPts val="0"/>
                        </a:spcBef>
                        <a:spcAft>
                          <a:spcPts val="0"/>
                        </a:spcAft>
                        <a:buNone/>
                      </a:pPr>
                      <a:r>
                        <a:rPr lang="en-GB" sz="1600" b="1" dirty="0">
                          <a:solidFill>
                            <a:schemeClr val="tx1"/>
                          </a:solidFill>
                        </a:rPr>
                        <a:t>Minutes &amp; Matters Arising </a:t>
                      </a:r>
                      <a:r>
                        <a:rPr lang="en-GB" sz="1600" dirty="0">
                          <a:solidFill>
                            <a:schemeClr val="tx1"/>
                          </a:solidFill>
                        </a:rPr>
                        <a:t>(30 April 2024)</a:t>
                      </a:r>
                      <a:endParaRPr sz="1600" dirty="0">
                        <a:solidFill>
                          <a:schemeClr val="tx1"/>
                        </a:solidFill>
                      </a:endParaRPr>
                    </a:p>
                  </a:txBody>
                  <a:tcPr marL="91450" marR="91450" marT="45725" marB="45725">
                    <a:solidFill>
                      <a:srgbClr val="A8D08C"/>
                    </a:solidFill>
                  </a:tcPr>
                </a:tc>
                <a:tc>
                  <a:txBody>
                    <a:bodyPr/>
                    <a:lstStyle/>
                    <a:p>
                      <a:pPr marL="0" marR="0" lvl="0" indent="0" algn="l" rtl="0">
                        <a:spcBef>
                          <a:spcPts val="0"/>
                        </a:spcBef>
                        <a:spcAft>
                          <a:spcPts val="0"/>
                        </a:spcAft>
                        <a:buNone/>
                      </a:pPr>
                      <a:r>
                        <a:rPr lang="en-GB" sz="1600" b="0" dirty="0">
                          <a:solidFill>
                            <a:schemeClr val="tx1"/>
                          </a:solidFill>
                        </a:rPr>
                        <a:t>Serena Elstub, Council Co-Chair</a:t>
                      </a:r>
                      <a:endParaRPr lang="en-GB" sz="1600" dirty="0">
                        <a:solidFill>
                          <a:schemeClr val="tx1"/>
                        </a:solidFill>
                      </a:endParaRPr>
                    </a:p>
                  </a:txBody>
                  <a:tcPr marL="91450" marR="91450" marT="45725" marB="45725">
                    <a:solidFill>
                      <a:srgbClr val="A8D08C"/>
                    </a:solidFill>
                  </a:tcPr>
                </a:tc>
                <a:tc>
                  <a:txBody>
                    <a:bodyPr/>
                    <a:lstStyle/>
                    <a:p>
                      <a:pPr marL="0" marR="0" lvl="0" indent="0" algn="ctr" rtl="0">
                        <a:spcBef>
                          <a:spcPts val="0"/>
                        </a:spcBef>
                        <a:spcAft>
                          <a:spcPts val="0"/>
                        </a:spcAft>
                        <a:buNone/>
                      </a:pPr>
                      <a:r>
                        <a:rPr lang="en-GB" sz="1600" dirty="0">
                          <a:solidFill>
                            <a:schemeClr val="tx1"/>
                          </a:solidFill>
                        </a:rPr>
                        <a:t>11.00-11.05</a:t>
                      </a:r>
                      <a:endParaRPr dirty="0">
                        <a:solidFill>
                          <a:schemeClr val="tx1"/>
                        </a:solidFill>
                      </a:endParaRPr>
                    </a:p>
                  </a:txBody>
                  <a:tcPr marL="91450" marR="91450" marT="45725" marB="45725">
                    <a:solidFill>
                      <a:srgbClr val="A8D08C"/>
                    </a:solidFill>
                  </a:tcPr>
                </a:tc>
                <a:tc>
                  <a:txBody>
                    <a:bodyPr/>
                    <a:lstStyle/>
                    <a:p>
                      <a:pPr marL="0" marR="0" lvl="0" indent="0" algn="ctr" rtl="0">
                        <a:spcBef>
                          <a:spcPts val="0"/>
                        </a:spcBef>
                        <a:spcAft>
                          <a:spcPts val="0"/>
                        </a:spcAft>
                        <a:buNone/>
                      </a:pPr>
                      <a:r>
                        <a:rPr lang="en-GB" sz="1600" dirty="0">
                          <a:solidFill>
                            <a:schemeClr val="tx1"/>
                          </a:solidFill>
                        </a:rPr>
                        <a:t>5min</a:t>
                      </a:r>
                      <a:endParaRPr dirty="0">
                        <a:solidFill>
                          <a:schemeClr val="tx1"/>
                        </a:solidFill>
                      </a:endParaRPr>
                    </a:p>
                  </a:txBody>
                  <a:tcPr marL="91450" marR="91450" marT="45725" marB="45725">
                    <a:solidFill>
                      <a:srgbClr val="A8D08C"/>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600" dirty="0"/>
                        <a:t>4</a:t>
                      </a:r>
                      <a:endParaRPr dirty="0"/>
                    </a:p>
                  </a:txBody>
                  <a:tcPr marL="91450" marR="91450" marT="45725" marB="45725">
                    <a:solidFill>
                      <a:srgbClr val="E1EFD8"/>
                    </a:solidFill>
                  </a:tcPr>
                </a:tc>
                <a:tc>
                  <a:txBody>
                    <a:bodyPr/>
                    <a:lstStyle/>
                    <a:p>
                      <a:pPr marL="0" marR="0" lvl="0" indent="0" algn="l" rtl="0">
                        <a:spcBef>
                          <a:spcPts val="0"/>
                        </a:spcBef>
                        <a:spcAft>
                          <a:spcPts val="0"/>
                        </a:spcAft>
                        <a:buNone/>
                      </a:pPr>
                      <a:r>
                        <a:rPr lang="en-GB" sz="1600" b="1" dirty="0">
                          <a:solidFill>
                            <a:schemeClr val="tx1"/>
                          </a:solidFill>
                        </a:rPr>
                        <a:t>Autism Strategy Delivery Board (ASDB)</a:t>
                      </a:r>
                      <a:endParaRPr b="1" dirty="0">
                        <a:solidFill>
                          <a:schemeClr val="tx1"/>
                        </a:solidFill>
                      </a:endParaRPr>
                    </a:p>
                    <a:p>
                      <a:pPr marL="0" marR="0" lvl="0" indent="0" algn="l" rtl="0">
                        <a:spcBef>
                          <a:spcPts val="0"/>
                        </a:spcBef>
                        <a:spcAft>
                          <a:spcPts val="0"/>
                        </a:spcAft>
                        <a:buNone/>
                      </a:pPr>
                      <a:r>
                        <a:rPr lang="en-GB" sz="1600" dirty="0">
                          <a:solidFill>
                            <a:schemeClr val="tx1"/>
                          </a:solidFill>
                        </a:rPr>
                        <a:t>- Updates (21 May 2024)</a:t>
                      </a:r>
                      <a:endParaRPr sz="1600" dirty="0">
                        <a:solidFill>
                          <a:schemeClr val="tx1"/>
                        </a:solidFill>
                      </a:endParaRPr>
                    </a:p>
                  </a:txBody>
                  <a:tcPr marL="91450" marR="91450" marT="45725" marB="45725">
                    <a:solidFill>
                      <a:srgbClr val="E1EFD8"/>
                    </a:solidFill>
                  </a:tcPr>
                </a:tc>
                <a:tc>
                  <a:txBody>
                    <a:bodyPr/>
                    <a:lstStyle/>
                    <a:p>
                      <a:pPr marL="0" marR="0" lvl="0" indent="0" algn="l">
                        <a:spcBef>
                          <a:spcPts val="0"/>
                        </a:spcBef>
                        <a:spcAft>
                          <a:spcPts val="0"/>
                        </a:spcAft>
                        <a:buNone/>
                      </a:pPr>
                      <a:r>
                        <a:rPr lang="en-GB" sz="1600" b="0" i="0" u="none" strike="noStrike" noProof="0" dirty="0">
                          <a:solidFill>
                            <a:schemeClr val="tx1"/>
                          </a:solidFill>
                          <a:latin typeface="Calibri"/>
                        </a:rPr>
                        <a:t>Serena Elstub, Council Co-Chair</a:t>
                      </a:r>
                      <a:endParaRPr b="0" i="0" u="none" strike="noStrike" noProof="0" dirty="0">
                        <a:latin typeface="Calibri"/>
                      </a:endParaRPr>
                    </a:p>
                  </a:txBody>
                  <a:tcPr marL="91450" marR="91450" marT="45725" marB="45725">
                    <a:solidFill>
                      <a:srgbClr val="E1EFD8"/>
                    </a:solidFill>
                  </a:tcPr>
                </a:tc>
                <a:tc>
                  <a:txBody>
                    <a:bodyPr/>
                    <a:lstStyle/>
                    <a:p>
                      <a:pPr marL="0" marR="0" lvl="0" indent="0" algn="ctr" rtl="0">
                        <a:spcBef>
                          <a:spcPts val="0"/>
                        </a:spcBef>
                        <a:spcAft>
                          <a:spcPts val="0"/>
                        </a:spcAft>
                        <a:buNone/>
                      </a:pPr>
                      <a:r>
                        <a:rPr lang="en-GB" sz="1600" dirty="0">
                          <a:solidFill>
                            <a:schemeClr val="tx1"/>
                          </a:solidFill>
                        </a:rPr>
                        <a:t>11.05-11.10</a:t>
                      </a:r>
                      <a:endParaRPr dirty="0">
                        <a:solidFill>
                          <a:schemeClr val="tx1"/>
                        </a:solidFill>
                      </a:endParaRPr>
                    </a:p>
                  </a:txBody>
                  <a:tcPr marL="91450" marR="91450" marT="45725" marB="45725">
                    <a:solidFill>
                      <a:srgbClr val="E1EFD8"/>
                    </a:solidFill>
                  </a:tcPr>
                </a:tc>
                <a:tc>
                  <a:txBody>
                    <a:bodyPr/>
                    <a:lstStyle/>
                    <a:p>
                      <a:pPr marL="0" marR="0" lvl="0" indent="0" algn="ctr" rtl="0">
                        <a:spcBef>
                          <a:spcPts val="0"/>
                        </a:spcBef>
                        <a:spcAft>
                          <a:spcPts val="0"/>
                        </a:spcAft>
                        <a:buNone/>
                      </a:pPr>
                      <a:r>
                        <a:rPr lang="en-GB" sz="1600" dirty="0">
                          <a:solidFill>
                            <a:schemeClr val="tx1"/>
                          </a:solidFill>
                        </a:rPr>
                        <a:t>5min</a:t>
                      </a:r>
                      <a:endParaRPr dirty="0">
                        <a:solidFill>
                          <a:schemeClr val="tx1"/>
                        </a:solidFill>
                      </a:endParaRPr>
                    </a:p>
                  </a:txBody>
                  <a:tcPr marL="91450" marR="91450" marT="45725" marB="45725">
                    <a:solidFill>
                      <a:srgbClr val="E1EFD8"/>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600" dirty="0"/>
                        <a:t>5</a:t>
                      </a:r>
                      <a:endParaRPr dirty="0"/>
                    </a:p>
                  </a:txBody>
                  <a:tcPr marL="91450" marR="91450" marT="45725" marB="45725">
                    <a:solidFill>
                      <a:srgbClr val="A8D08C"/>
                    </a:solidFill>
                  </a:tcPr>
                </a:tc>
                <a:tc>
                  <a:txBody>
                    <a:bodyPr/>
                    <a:lstStyle/>
                    <a:p>
                      <a:pPr marL="0" marR="0" lvl="0" indent="0" algn="l" rtl="0">
                        <a:spcBef>
                          <a:spcPts val="0"/>
                        </a:spcBef>
                        <a:spcAft>
                          <a:spcPts val="0"/>
                        </a:spcAft>
                        <a:buNone/>
                      </a:pPr>
                      <a:r>
                        <a:rPr lang="en-GB" sz="1600" b="1" dirty="0">
                          <a:solidFill>
                            <a:schemeClr val="tx1"/>
                          </a:solidFill>
                        </a:rPr>
                        <a:t>ARAG</a:t>
                      </a:r>
                      <a:r>
                        <a:rPr lang="en-GB" sz="1600" b="1" baseline="0" dirty="0">
                          <a:solidFill>
                            <a:schemeClr val="tx1"/>
                          </a:solidFill>
                        </a:rPr>
                        <a:t> Member appointments</a:t>
                      </a:r>
                      <a:endParaRPr b="1" dirty="0">
                        <a:solidFill>
                          <a:schemeClr val="tx1"/>
                        </a:solidFill>
                      </a:endParaRPr>
                    </a:p>
                    <a:p>
                      <a:pPr marL="285750" marR="0" lvl="0" indent="-285750" algn="l" rtl="0">
                        <a:spcBef>
                          <a:spcPts val="0"/>
                        </a:spcBef>
                        <a:spcAft>
                          <a:spcPts val="0"/>
                        </a:spcAft>
                        <a:buFontTx/>
                        <a:buChar char="-"/>
                      </a:pPr>
                      <a:r>
                        <a:rPr lang="en-GB" sz="1600" dirty="0">
                          <a:solidFill>
                            <a:schemeClr val="tx1"/>
                          </a:solidFill>
                        </a:rPr>
                        <a:t>ARAG Co-Chair</a:t>
                      </a:r>
                    </a:p>
                    <a:p>
                      <a:pPr marL="285750" marR="0" lvl="0" indent="-285750" algn="l" rtl="0">
                        <a:spcBef>
                          <a:spcPts val="0"/>
                        </a:spcBef>
                        <a:spcAft>
                          <a:spcPts val="0"/>
                        </a:spcAft>
                        <a:buFontTx/>
                        <a:buChar char="-"/>
                      </a:pPr>
                      <a:r>
                        <a:rPr lang="en-GB" sz="1600" dirty="0" err="1">
                          <a:solidFill>
                            <a:schemeClr val="tx1"/>
                          </a:solidFill>
                        </a:rPr>
                        <a:t>Prority</a:t>
                      </a:r>
                      <a:r>
                        <a:rPr lang="en-GB" sz="1600" dirty="0">
                          <a:solidFill>
                            <a:schemeClr val="tx1"/>
                          </a:solidFill>
                        </a:rPr>
                        <a:t> Leads</a:t>
                      </a:r>
                    </a:p>
                    <a:p>
                      <a:pPr marL="285750" marR="0" lvl="0" indent="-285750" algn="l" rtl="0">
                        <a:spcBef>
                          <a:spcPts val="0"/>
                        </a:spcBef>
                        <a:spcAft>
                          <a:spcPts val="0"/>
                        </a:spcAft>
                        <a:buFontTx/>
                        <a:buChar char="-"/>
                      </a:pPr>
                      <a:r>
                        <a:rPr lang="en-GB" sz="1600" dirty="0">
                          <a:solidFill>
                            <a:schemeClr val="tx1"/>
                          </a:solidFill>
                        </a:rPr>
                        <a:t>Action Leads</a:t>
                      </a:r>
                      <a:endParaRPr dirty="0">
                        <a:solidFill>
                          <a:schemeClr val="tx1"/>
                        </a:solidFill>
                      </a:endParaRPr>
                    </a:p>
                  </a:txBody>
                  <a:tcPr marL="91450" marR="91450" marT="45725" marB="45725">
                    <a:solidFill>
                      <a:srgbClr val="A8D08C"/>
                    </a:solidFill>
                  </a:tcPr>
                </a:tc>
                <a:tc>
                  <a:txBody>
                    <a:bodyPr/>
                    <a:lstStyle/>
                    <a:p>
                      <a:pPr marL="0" marR="0" lvl="0" indent="0" algn="l" rtl="0">
                        <a:spcBef>
                          <a:spcPts val="0"/>
                        </a:spcBef>
                        <a:spcAft>
                          <a:spcPts val="0"/>
                        </a:spcAft>
                        <a:buNone/>
                      </a:pPr>
                      <a:r>
                        <a:rPr lang="en-GB" sz="1600" b="0" dirty="0">
                          <a:solidFill>
                            <a:schemeClr val="tx1"/>
                          </a:solidFill>
                        </a:rPr>
                        <a:t>Linda Wan, Council Co-Chair</a:t>
                      </a:r>
                      <a:endParaRPr lang="en-GB" sz="1600" dirty="0">
                        <a:solidFill>
                          <a:schemeClr val="tx1"/>
                        </a:solidFill>
                      </a:endParaRPr>
                    </a:p>
                  </a:txBody>
                  <a:tcPr marL="91450" marR="91450" marT="45725" marB="45725">
                    <a:solidFill>
                      <a:srgbClr val="A8D08C"/>
                    </a:solidFill>
                  </a:tcPr>
                </a:tc>
                <a:tc>
                  <a:txBody>
                    <a:bodyPr/>
                    <a:lstStyle/>
                    <a:p>
                      <a:pPr marL="0" marR="0" lvl="0" indent="0" algn="ctr" rtl="0">
                        <a:spcBef>
                          <a:spcPts val="0"/>
                        </a:spcBef>
                        <a:spcAft>
                          <a:spcPts val="0"/>
                        </a:spcAft>
                        <a:buNone/>
                      </a:pPr>
                      <a:r>
                        <a:rPr lang="en-GB" sz="1600" dirty="0">
                          <a:solidFill>
                            <a:schemeClr val="tx1"/>
                          </a:solidFill>
                        </a:rPr>
                        <a:t>11.10-11.15</a:t>
                      </a:r>
                      <a:endParaRPr dirty="0">
                        <a:solidFill>
                          <a:schemeClr val="tx1"/>
                        </a:solidFill>
                      </a:endParaRPr>
                    </a:p>
                  </a:txBody>
                  <a:tcPr marL="91450" marR="91450" marT="45725" marB="45725">
                    <a:solidFill>
                      <a:srgbClr val="A8D08C"/>
                    </a:solidFill>
                  </a:tcPr>
                </a:tc>
                <a:tc>
                  <a:txBody>
                    <a:bodyPr/>
                    <a:lstStyle/>
                    <a:p>
                      <a:pPr marL="0" marR="0" lvl="0" indent="0" algn="ctr" rtl="0">
                        <a:spcBef>
                          <a:spcPts val="0"/>
                        </a:spcBef>
                        <a:spcAft>
                          <a:spcPts val="0"/>
                        </a:spcAft>
                        <a:buNone/>
                      </a:pPr>
                      <a:r>
                        <a:rPr lang="en-GB" sz="1600" dirty="0">
                          <a:solidFill>
                            <a:schemeClr val="tx1"/>
                          </a:solidFill>
                        </a:rPr>
                        <a:t>5min</a:t>
                      </a:r>
                      <a:endParaRPr dirty="0">
                        <a:solidFill>
                          <a:schemeClr val="tx1"/>
                        </a:solidFill>
                      </a:endParaRPr>
                    </a:p>
                  </a:txBody>
                  <a:tcPr marL="91450" marR="91450" marT="45725" marB="45725">
                    <a:solidFill>
                      <a:srgbClr val="A8D08C"/>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1600" dirty="0"/>
                        <a:t>6</a:t>
                      </a:r>
                      <a:endParaRPr dirty="0"/>
                    </a:p>
                  </a:txBody>
                  <a:tcPr marL="91450" marR="91450" marT="45725" marB="45725">
                    <a:solidFill>
                      <a:srgbClr val="E1EFD8"/>
                    </a:solidFill>
                  </a:tcPr>
                </a:tc>
                <a:tc>
                  <a:txBody>
                    <a:bodyPr/>
                    <a:lstStyle/>
                    <a:p>
                      <a:pPr marL="0" marR="0" lvl="0" indent="0" algn="l" rtl="0">
                        <a:spcBef>
                          <a:spcPts val="0"/>
                        </a:spcBef>
                        <a:spcAft>
                          <a:spcPts val="0"/>
                        </a:spcAft>
                        <a:buNone/>
                      </a:pPr>
                      <a:r>
                        <a:rPr lang="en-GB" sz="1600" b="1" dirty="0">
                          <a:solidFill>
                            <a:schemeClr val="tx1"/>
                          </a:solidFill>
                        </a:rPr>
                        <a:t>Autism</a:t>
                      </a:r>
                      <a:r>
                        <a:rPr lang="en-GB" sz="1600" b="1" baseline="0" dirty="0">
                          <a:solidFill>
                            <a:schemeClr val="tx1"/>
                          </a:solidFill>
                        </a:rPr>
                        <a:t> Strategy Action Plan</a:t>
                      </a:r>
                    </a:p>
                    <a:p>
                      <a:pPr marL="285750" marR="0" lvl="0" indent="-285750" algn="l" rtl="0">
                        <a:spcBef>
                          <a:spcPts val="0"/>
                        </a:spcBef>
                        <a:spcAft>
                          <a:spcPts val="0"/>
                        </a:spcAft>
                        <a:buFontTx/>
                        <a:buChar char="-"/>
                      </a:pPr>
                      <a:r>
                        <a:rPr lang="en-GB" sz="1600" b="0" baseline="0" dirty="0">
                          <a:solidFill>
                            <a:schemeClr val="tx1"/>
                          </a:solidFill>
                        </a:rPr>
                        <a:t>Governance structure</a:t>
                      </a:r>
                    </a:p>
                    <a:p>
                      <a:pPr marL="285750" marR="0" lvl="0" indent="-285750" algn="l" rtl="0">
                        <a:spcBef>
                          <a:spcPts val="0"/>
                        </a:spcBef>
                        <a:spcAft>
                          <a:spcPts val="0"/>
                        </a:spcAft>
                        <a:buFontTx/>
                        <a:buChar char="-"/>
                      </a:pPr>
                      <a:r>
                        <a:rPr lang="en-GB" sz="1600" b="0" baseline="0" dirty="0">
                          <a:solidFill>
                            <a:schemeClr val="tx1"/>
                          </a:solidFill>
                        </a:rPr>
                        <a:t>Role of ARAG members</a:t>
                      </a:r>
                    </a:p>
                    <a:p>
                      <a:pPr marL="285750" marR="0" lvl="0" indent="-285750" algn="l" rtl="0">
                        <a:spcBef>
                          <a:spcPts val="0"/>
                        </a:spcBef>
                        <a:spcAft>
                          <a:spcPts val="0"/>
                        </a:spcAft>
                        <a:buFontTx/>
                        <a:buChar char="-"/>
                      </a:pPr>
                      <a:r>
                        <a:rPr lang="en-GB" sz="1600" b="0" baseline="0" dirty="0">
                          <a:solidFill>
                            <a:schemeClr val="tx1"/>
                          </a:solidFill>
                        </a:rPr>
                        <a:t>Review of Co-produced actions</a:t>
                      </a:r>
                      <a:endParaRPr sz="1400" b="0" dirty="0">
                        <a:solidFill>
                          <a:schemeClr val="tx1"/>
                        </a:solidFill>
                      </a:endParaRPr>
                    </a:p>
                  </a:txBody>
                  <a:tcPr marL="91450" marR="91450" marT="45725" marB="45725">
                    <a:solidFill>
                      <a:srgbClr val="E1EFD8"/>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solidFill>
                            <a:schemeClr val="tx1"/>
                          </a:solidFill>
                        </a:rPr>
                        <a:t>Linda Wan, Council Co-Chair</a:t>
                      </a:r>
                      <a:endParaRPr lang="en-GB" sz="1600" dirty="0">
                        <a:solidFill>
                          <a:schemeClr val="tx1"/>
                        </a:solidFill>
                      </a:endParaRPr>
                    </a:p>
                    <a:p>
                      <a:pPr marL="0" marR="0" lvl="0" indent="0" algn="l" rtl="0">
                        <a:spcBef>
                          <a:spcPts val="0"/>
                        </a:spcBef>
                        <a:spcAft>
                          <a:spcPts val="0"/>
                        </a:spcAft>
                        <a:buNone/>
                      </a:pPr>
                      <a:endParaRPr sz="1600" dirty="0">
                        <a:solidFill>
                          <a:schemeClr val="tx1"/>
                        </a:solidFill>
                      </a:endParaRPr>
                    </a:p>
                  </a:txBody>
                  <a:tcPr marL="91450" marR="91450" marT="45725" marB="45725">
                    <a:solidFill>
                      <a:srgbClr val="E1EFD8"/>
                    </a:solidFill>
                  </a:tcPr>
                </a:tc>
                <a:tc>
                  <a:txBody>
                    <a:bodyPr/>
                    <a:lstStyle/>
                    <a:p>
                      <a:pPr marL="0" marR="0" lvl="0" indent="0" algn="ctr" rtl="0">
                        <a:spcBef>
                          <a:spcPts val="0"/>
                        </a:spcBef>
                        <a:spcAft>
                          <a:spcPts val="0"/>
                        </a:spcAft>
                        <a:buNone/>
                      </a:pPr>
                      <a:r>
                        <a:rPr lang="en-GB" sz="1600" dirty="0">
                          <a:solidFill>
                            <a:schemeClr val="tx1"/>
                          </a:solidFill>
                        </a:rPr>
                        <a:t>11.15-11.45</a:t>
                      </a:r>
                      <a:endParaRPr dirty="0">
                        <a:solidFill>
                          <a:schemeClr val="tx1"/>
                        </a:solidFill>
                      </a:endParaRPr>
                    </a:p>
                  </a:txBody>
                  <a:tcPr marL="91450" marR="91450" marT="45725" marB="45725">
                    <a:solidFill>
                      <a:srgbClr val="E1EFD8"/>
                    </a:solidFill>
                  </a:tcPr>
                </a:tc>
                <a:tc>
                  <a:txBody>
                    <a:bodyPr/>
                    <a:lstStyle/>
                    <a:p>
                      <a:pPr marL="0" marR="0" lvl="0" indent="0" algn="ctr" rtl="0">
                        <a:spcBef>
                          <a:spcPts val="0"/>
                        </a:spcBef>
                        <a:spcAft>
                          <a:spcPts val="0"/>
                        </a:spcAft>
                        <a:buNone/>
                      </a:pPr>
                      <a:r>
                        <a:rPr lang="en-GB" sz="1600" dirty="0">
                          <a:solidFill>
                            <a:schemeClr val="tx1"/>
                          </a:solidFill>
                        </a:rPr>
                        <a:t>30min</a:t>
                      </a:r>
                      <a:endParaRPr dirty="0">
                        <a:solidFill>
                          <a:schemeClr val="tx1"/>
                        </a:solidFill>
                      </a:endParaRPr>
                    </a:p>
                  </a:txBody>
                  <a:tcPr marL="91450" marR="91450" marT="45725" marB="45725">
                    <a:solidFill>
                      <a:srgbClr val="E1EFD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d0ba50024a_0_356"/>
          <p:cNvSpPr txBox="1"/>
          <p:nvPr/>
        </p:nvSpPr>
        <p:spPr>
          <a:xfrm>
            <a:off x="935244" y="1242830"/>
            <a:ext cx="10321500" cy="2437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B6F"/>
              </a:buClr>
              <a:buSzPts val="4000"/>
              <a:buFont typeface="Arial"/>
              <a:buNone/>
            </a:pPr>
            <a:r>
              <a:rPr lang="en-GB" sz="4000" b="1">
                <a:solidFill>
                  <a:schemeClr val="lt1"/>
                </a:solidFill>
              </a:rPr>
              <a:t>Minutes &amp; Matters Arising</a:t>
            </a:r>
            <a:endParaRPr sz="4000" b="1">
              <a:solidFill>
                <a:schemeClr val="lt1"/>
              </a:solidFill>
            </a:endParaRPr>
          </a:p>
          <a:p>
            <a:pPr marL="0" lvl="0" indent="0" algn="l" rtl="0">
              <a:lnSpc>
                <a:spcPct val="90000"/>
              </a:lnSpc>
              <a:spcBef>
                <a:spcPts val="0"/>
              </a:spcBef>
              <a:spcAft>
                <a:spcPts val="0"/>
              </a:spcAft>
              <a:buClr>
                <a:srgbClr val="006B6F"/>
              </a:buClr>
              <a:buSzPts val="4000"/>
              <a:buFont typeface="Arial"/>
              <a:buNone/>
            </a:pPr>
            <a:r>
              <a:rPr lang="en-GB" sz="4000" b="1">
                <a:solidFill>
                  <a:schemeClr val="lt1"/>
                </a:solidFill>
              </a:rPr>
              <a:t>ARAG</a:t>
            </a:r>
            <a:endParaRPr sz="4000" b="1">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2"/>
          <p:cNvSpPr txBox="1">
            <a:spLocks noGrp="1"/>
          </p:cNvSpPr>
          <p:nvPr>
            <p:ph type="ctrTitle"/>
          </p:nvPr>
        </p:nvSpPr>
        <p:spPr>
          <a:xfrm>
            <a:off x="386133" y="278303"/>
            <a:ext cx="9144000" cy="10131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6B6F"/>
              </a:buClr>
              <a:buSzPts val="4000"/>
              <a:buFont typeface="Arial"/>
              <a:buNone/>
            </a:pPr>
            <a:r>
              <a:rPr lang="en-GB" dirty="0"/>
              <a:t>Minutes &amp; Matters Arising</a:t>
            </a:r>
            <a:br>
              <a:rPr lang="en-GB" dirty="0"/>
            </a:br>
            <a:r>
              <a:rPr lang="en-GB" sz="2000" b="0" dirty="0"/>
              <a:t>Linda Wan</a:t>
            </a:r>
            <a:endParaRPr sz="2000" dirty="0"/>
          </a:p>
        </p:txBody>
      </p:sp>
      <p:sp>
        <p:nvSpPr>
          <p:cNvPr id="313" name="Google Shape;313;p22"/>
          <p:cNvSpPr/>
          <p:nvPr/>
        </p:nvSpPr>
        <p:spPr>
          <a:xfrm>
            <a:off x="386133" y="1745244"/>
            <a:ext cx="6096000" cy="782097"/>
          </a:xfrm>
          <a:prstGeom prst="rect">
            <a:avLst/>
          </a:prstGeom>
          <a:noFill/>
          <a:ln>
            <a:noFill/>
          </a:ln>
        </p:spPr>
        <p:txBody>
          <a:bodyPr spcFirstLastPara="1" wrap="square" lIns="91425" tIns="45700" rIns="91425" bIns="45700" anchor="t" anchorCtr="0">
            <a:spAutoFit/>
          </a:bodyPr>
          <a:lstStyle/>
          <a:p>
            <a:pPr marL="0" marR="0" lvl="0" indent="0" algn="l" rtl="0">
              <a:lnSpc>
                <a:spcPct val="106000"/>
              </a:lnSpc>
              <a:spcBef>
                <a:spcPts val="0"/>
              </a:spcBef>
              <a:spcAft>
                <a:spcPts val="0"/>
              </a:spcAft>
              <a:buNone/>
            </a:pPr>
            <a:r>
              <a:rPr lang="en-GB" sz="1800" b="1" dirty="0">
                <a:solidFill>
                  <a:srgbClr val="000000"/>
                </a:solidFill>
                <a:latin typeface="Arial"/>
                <a:ea typeface="Arial"/>
                <a:cs typeface="Arial"/>
                <a:sym typeface="Arial"/>
              </a:rPr>
              <a:t>A</a:t>
            </a:r>
            <a:r>
              <a:rPr lang="en-GB" sz="1800" b="1" dirty="0">
                <a:solidFill>
                  <a:srgbClr val="000000"/>
                </a:solidFill>
                <a:latin typeface="Calibri"/>
                <a:ea typeface="Calibri"/>
                <a:cs typeface="Calibri"/>
                <a:sym typeface="Calibri"/>
              </a:rPr>
              <a:t>utism Residents’ Advisory Group (ARAG) Meeting</a:t>
            </a:r>
            <a:endParaRPr sz="1600" dirty="0">
              <a:solidFill>
                <a:schemeClr val="dk1"/>
              </a:solidFill>
              <a:latin typeface="Calibri"/>
              <a:ea typeface="Calibri"/>
              <a:cs typeface="Calibri"/>
              <a:sym typeface="Calibri"/>
            </a:endParaRPr>
          </a:p>
          <a:p>
            <a:pPr marL="0" marR="0" lvl="0" indent="0" algn="l" rtl="0">
              <a:lnSpc>
                <a:spcPct val="106000"/>
              </a:lnSpc>
              <a:spcBef>
                <a:spcPts val="800"/>
              </a:spcBef>
              <a:spcAft>
                <a:spcPts val="0"/>
              </a:spcAft>
              <a:buNone/>
            </a:pPr>
            <a:r>
              <a:rPr lang="en-GB" sz="1800" b="1" dirty="0">
                <a:solidFill>
                  <a:schemeClr val="dk1"/>
                </a:solidFill>
                <a:latin typeface="Calibri"/>
                <a:ea typeface="Calibri"/>
                <a:cs typeface="Calibri"/>
                <a:sym typeface="Calibri"/>
              </a:rPr>
              <a:t>Canning Town Library </a:t>
            </a:r>
            <a:r>
              <a:rPr lang="en-GB" sz="1800" b="1" dirty="0">
                <a:solidFill>
                  <a:srgbClr val="000000"/>
                </a:solidFill>
                <a:latin typeface="Calibri"/>
                <a:ea typeface="Calibri"/>
                <a:cs typeface="Calibri"/>
                <a:sym typeface="Calibri"/>
              </a:rPr>
              <a:t>30.04.2024  10:00am – 11:30am</a:t>
            </a:r>
            <a:endParaRPr sz="160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18809" y="2690505"/>
            <a:ext cx="6839905" cy="321037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3"/>
          <p:cNvSpPr txBox="1">
            <a:spLocks noGrp="1"/>
          </p:cNvSpPr>
          <p:nvPr>
            <p:ph type="ctrTitle"/>
          </p:nvPr>
        </p:nvSpPr>
        <p:spPr>
          <a:xfrm>
            <a:off x="386133" y="278303"/>
            <a:ext cx="9144000" cy="99082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6B6F"/>
              </a:buClr>
              <a:buSzPts val="4000"/>
              <a:buFont typeface="Arial"/>
              <a:buNone/>
            </a:pPr>
            <a:r>
              <a:rPr lang="en-GB" dirty="0"/>
              <a:t>Minutes &amp; Matters Arising</a:t>
            </a:r>
            <a:br>
              <a:rPr lang="en-GB" dirty="0"/>
            </a:br>
            <a:r>
              <a:rPr lang="en-GB" sz="2000" b="0" dirty="0"/>
              <a:t>Linda Wan</a:t>
            </a:r>
            <a:endParaRPr sz="2000" dirty="0"/>
          </a:p>
        </p:txBody>
      </p:sp>
      <p:sp>
        <p:nvSpPr>
          <p:cNvPr id="6" name="Google Shape;313;p22"/>
          <p:cNvSpPr/>
          <p:nvPr/>
        </p:nvSpPr>
        <p:spPr>
          <a:xfrm>
            <a:off x="386133" y="1745244"/>
            <a:ext cx="6096000" cy="782097"/>
          </a:xfrm>
          <a:prstGeom prst="rect">
            <a:avLst/>
          </a:prstGeom>
          <a:noFill/>
          <a:ln>
            <a:noFill/>
          </a:ln>
        </p:spPr>
        <p:txBody>
          <a:bodyPr spcFirstLastPara="1" wrap="square" lIns="91425" tIns="45700" rIns="91425" bIns="45700" anchor="t" anchorCtr="0">
            <a:spAutoFit/>
          </a:bodyPr>
          <a:lstStyle/>
          <a:p>
            <a:pPr marL="0" marR="0" lvl="0" indent="0" algn="l" rtl="0">
              <a:lnSpc>
                <a:spcPct val="106000"/>
              </a:lnSpc>
              <a:spcBef>
                <a:spcPts val="0"/>
              </a:spcBef>
              <a:spcAft>
                <a:spcPts val="0"/>
              </a:spcAft>
              <a:buNone/>
            </a:pPr>
            <a:r>
              <a:rPr lang="en-GB" sz="1800" b="1" dirty="0">
                <a:solidFill>
                  <a:srgbClr val="000000"/>
                </a:solidFill>
                <a:latin typeface="Arial"/>
                <a:ea typeface="Arial"/>
                <a:cs typeface="Arial"/>
                <a:sym typeface="Arial"/>
              </a:rPr>
              <a:t>A</a:t>
            </a:r>
            <a:r>
              <a:rPr lang="en-GB" sz="1800" b="1" dirty="0">
                <a:solidFill>
                  <a:srgbClr val="000000"/>
                </a:solidFill>
                <a:latin typeface="Calibri"/>
                <a:ea typeface="Calibri"/>
                <a:cs typeface="Calibri"/>
                <a:sym typeface="Calibri"/>
              </a:rPr>
              <a:t>utism Residents’ Advisory Group (ARAG) Meeting</a:t>
            </a:r>
            <a:endParaRPr sz="1600" dirty="0">
              <a:solidFill>
                <a:schemeClr val="dk1"/>
              </a:solidFill>
              <a:latin typeface="Calibri"/>
              <a:ea typeface="Calibri"/>
              <a:cs typeface="Calibri"/>
              <a:sym typeface="Calibri"/>
            </a:endParaRPr>
          </a:p>
          <a:p>
            <a:pPr marL="0" marR="0" lvl="0" indent="0" algn="l" rtl="0">
              <a:lnSpc>
                <a:spcPct val="106000"/>
              </a:lnSpc>
              <a:spcBef>
                <a:spcPts val="800"/>
              </a:spcBef>
              <a:spcAft>
                <a:spcPts val="0"/>
              </a:spcAft>
              <a:buNone/>
            </a:pPr>
            <a:r>
              <a:rPr lang="en-GB" sz="1800" b="1" dirty="0">
                <a:solidFill>
                  <a:schemeClr val="dk1"/>
                </a:solidFill>
                <a:latin typeface="Calibri"/>
                <a:ea typeface="Calibri"/>
                <a:cs typeface="Calibri"/>
                <a:sym typeface="Calibri"/>
              </a:rPr>
              <a:t>Canning Town Library </a:t>
            </a:r>
            <a:r>
              <a:rPr lang="en-GB" sz="1800" b="1" dirty="0">
                <a:solidFill>
                  <a:srgbClr val="000000"/>
                </a:solidFill>
                <a:latin typeface="Calibri"/>
                <a:ea typeface="Calibri"/>
                <a:cs typeface="Calibri"/>
                <a:sym typeface="Calibri"/>
              </a:rPr>
              <a:t>30.04.2024  10:00am – 11:30am</a:t>
            </a:r>
            <a:endParaRPr sz="1600" dirty="0">
              <a:solidFill>
                <a:schemeClr val="dk1"/>
              </a:solidFill>
              <a:latin typeface="Calibri"/>
              <a:ea typeface="Calibri"/>
              <a:cs typeface="Calibri"/>
              <a:sym typeface="Calibri"/>
            </a:endParaRPr>
          </a:p>
        </p:txBody>
      </p:sp>
      <p:sp>
        <p:nvSpPr>
          <p:cNvPr id="2" name="TextBox 1"/>
          <p:cNvSpPr txBox="1"/>
          <p:nvPr/>
        </p:nvSpPr>
        <p:spPr>
          <a:xfrm>
            <a:off x="386133" y="2663686"/>
            <a:ext cx="8010444" cy="2800767"/>
          </a:xfrm>
          <a:prstGeom prst="rect">
            <a:avLst/>
          </a:prstGeom>
          <a:noFill/>
        </p:spPr>
        <p:txBody>
          <a:bodyPr wrap="square" rtlCol="0">
            <a:spAutoFit/>
          </a:bodyPr>
          <a:lstStyle/>
          <a:p>
            <a:r>
              <a:rPr lang="en-GB" sz="1600" b="1" dirty="0"/>
              <a:t>Guest Speakers</a:t>
            </a:r>
          </a:p>
          <a:p>
            <a:pPr marL="342900" indent="-342900">
              <a:buFont typeface="+mj-lt"/>
              <a:buAutoNum type="arabicPeriod"/>
            </a:pPr>
            <a:r>
              <a:rPr lang="en-GB" sz="1600" b="1" dirty="0"/>
              <a:t>Mbemba </a:t>
            </a:r>
            <a:r>
              <a:rPr lang="en-GB" sz="1600" b="1" dirty="0" err="1"/>
              <a:t>Bojang</a:t>
            </a:r>
            <a:r>
              <a:rPr lang="en-GB" sz="1600" b="1" dirty="0"/>
              <a:t>, </a:t>
            </a:r>
            <a:r>
              <a:rPr lang="en-GB" sz="1600" dirty="0"/>
              <a:t>NHS People Participation Lead</a:t>
            </a:r>
          </a:p>
          <a:p>
            <a:pPr lvl="1"/>
            <a:r>
              <a:rPr lang="en-GB" sz="1600" dirty="0"/>
              <a:t>works with Newham patients to help shape hospitals, ensure engagement and participation with a focus on quality improvement to make hospitals better</a:t>
            </a:r>
          </a:p>
          <a:p>
            <a:pPr lvl="1"/>
            <a:endParaRPr lang="en-GB" sz="1600" dirty="0"/>
          </a:p>
          <a:p>
            <a:pPr marL="342900" indent="-342900">
              <a:buFont typeface="+mj-lt"/>
              <a:buAutoNum type="arabicPeriod" startAt="2"/>
            </a:pPr>
            <a:r>
              <a:rPr lang="en-GB" sz="1600" b="1" dirty="0"/>
              <a:t>Sharleen Ferrol </a:t>
            </a:r>
            <a:r>
              <a:rPr lang="en-GB" sz="1600" b="1" dirty="0" err="1"/>
              <a:t>Fulgence</a:t>
            </a:r>
            <a:r>
              <a:rPr lang="en-GB" sz="1600" b="1" dirty="0"/>
              <a:t>, Ervina McCulloch</a:t>
            </a:r>
            <a:r>
              <a:rPr lang="en-GB" sz="1600" dirty="0"/>
              <a:t> &amp; Joseph Kunyeda  Our Newham</a:t>
            </a:r>
          </a:p>
          <a:p>
            <a:r>
              <a:rPr lang="en-GB" sz="1600" dirty="0"/>
              <a:t>Our Newham Money, Work, Rights, all working towards making Newham Financially healthy</a:t>
            </a:r>
          </a:p>
          <a:p>
            <a:endParaRPr lang="en-GB" sz="1600" dirty="0"/>
          </a:p>
          <a:p>
            <a:pPr marL="342900" indent="-342900">
              <a:buFont typeface="+mj-lt"/>
              <a:buAutoNum type="arabicPeriod" startAt="3"/>
            </a:pPr>
            <a:r>
              <a:rPr lang="en-GB" sz="1600" b="1" dirty="0" err="1"/>
              <a:t>Marney</a:t>
            </a:r>
            <a:r>
              <a:rPr lang="en-GB" sz="1600" b="1" dirty="0"/>
              <a:t> </a:t>
            </a:r>
            <a:r>
              <a:rPr lang="en-GB" sz="1600" b="1" dirty="0" err="1"/>
              <a:t>Wallice</a:t>
            </a:r>
            <a:r>
              <a:rPr lang="en-GB" sz="1600" b="1" dirty="0"/>
              <a:t> &amp; Jan Healey</a:t>
            </a:r>
            <a:r>
              <a:rPr lang="en-GB" sz="1600" dirty="0"/>
              <a:t>, Housing Design</a:t>
            </a:r>
          </a:p>
          <a:p>
            <a:r>
              <a:rPr lang="en-GB" sz="1600" dirty="0"/>
              <a:t>Housing planning policy around locations and design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4"/>
          <p:cNvSpPr txBox="1">
            <a:spLocks noGrp="1"/>
          </p:cNvSpPr>
          <p:nvPr>
            <p:ph type="ctrTitle"/>
          </p:nvPr>
        </p:nvSpPr>
        <p:spPr>
          <a:xfrm>
            <a:off x="386133" y="278304"/>
            <a:ext cx="9144000" cy="9356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6B6F"/>
              </a:buClr>
              <a:buSzPts val="4000"/>
              <a:buFont typeface="Arial"/>
              <a:buNone/>
            </a:pPr>
            <a:r>
              <a:rPr lang="en-GB" dirty="0"/>
              <a:t>Minutes &amp; Matters Arising</a:t>
            </a:r>
            <a:br>
              <a:rPr lang="en-GB" dirty="0"/>
            </a:br>
            <a:r>
              <a:rPr lang="en-GB" sz="2000" b="0" dirty="0"/>
              <a:t>Linda Wan</a:t>
            </a:r>
            <a:endParaRPr sz="2000" dirty="0"/>
          </a:p>
        </p:txBody>
      </p:sp>
      <p:sp>
        <p:nvSpPr>
          <p:cNvPr id="6" name="Google Shape;313;p22"/>
          <p:cNvSpPr/>
          <p:nvPr/>
        </p:nvSpPr>
        <p:spPr>
          <a:xfrm>
            <a:off x="386133" y="1745244"/>
            <a:ext cx="6096000" cy="782097"/>
          </a:xfrm>
          <a:prstGeom prst="rect">
            <a:avLst/>
          </a:prstGeom>
          <a:noFill/>
          <a:ln>
            <a:noFill/>
          </a:ln>
        </p:spPr>
        <p:txBody>
          <a:bodyPr spcFirstLastPara="1" wrap="square" lIns="91425" tIns="45700" rIns="91425" bIns="45700" anchor="t" anchorCtr="0">
            <a:spAutoFit/>
          </a:bodyPr>
          <a:lstStyle/>
          <a:p>
            <a:pPr marL="0" marR="0" lvl="0" indent="0" algn="l" rtl="0">
              <a:lnSpc>
                <a:spcPct val="106000"/>
              </a:lnSpc>
              <a:spcBef>
                <a:spcPts val="0"/>
              </a:spcBef>
              <a:spcAft>
                <a:spcPts val="0"/>
              </a:spcAft>
              <a:buNone/>
            </a:pPr>
            <a:r>
              <a:rPr lang="en-GB" sz="1800" b="1" dirty="0">
                <a:solidFill>
                  <a:srgbClr val="000000"/>
                </a:solidFill>
                <a:latin typeface="Arial"/>
                <a:ea typeface="Arial"/>
                <a:cs typeface="Arial"/>
                <a:sym typeface="Arial"/>
              </a:rPr>
              <a:t>A</a:t>
            </a:r>
            <a:r>
              <a:rPr lang="en-GB" sz="1800" b="1" dirty="0">
                <a:solidFill>
                  <a:srgbClr val="000000"/>
                </a:solidFill>
                <a:latin typeface="Calibri"/>
                <a:ea typeface="Calibri"/>
                <a:cs typeface="Calibri"/>
                <a:sym typeface="Calibri"/>
              </a:rPr>
              <a:t>utism Residents’ Advisory Group (ARAG) Meeting</a:t>
            </a:r>
            <a:endParaRPr sz="1600" dirty="0">
              <a:solidFill>
                <a:schemeClr val="dk1"/>
              </a:solidFill>
              <a:latin typeface="Calibri"/>
              <a:ea typeface="Calibri"/>
              <a:cs typeface="Calibri"/>
              <a:sym typeface="Calibri"/>
            </a:endParaRPr>
          </a:p>
          <a:p>
            <a:pPr marL="0" marR="0" lvl="0" indent="0" algn="l" rtl="0">
              <a:lnSpc>
                <a:spcPct val="106000"/>
              </a:lnSpc>
              <a:spcBef>
                <a:spcPts val="800"/>
              </a:spcBef>
              <a:spcAft>
                <a:spcPts val="0"/>
              </a:spcAft>
              <a:buNone/>
            </a:pPr>
            <a:r>
              <a:rPr lang="en-GB" sz="1800" b="1" dirty="0">
                <a:solidFill>
                  <a:schemeClr val="dk1"/>
                </a:solidFill>
                <a:latin typeface="Calibri"/>
                <a:ea typeface="Calibri"/>
                <a:cs typeface="Calibri"/>
                <a:sym typeface="Calibri"/>
              </a:rPr>
              <a:t>Canning Town Library </a:t>
            </a:r>
            <a:r>
              <a:rPr lang="en-GB" sz="1800" b="1" dirty="0">
                <a:solidFill>
                  <a:srgbClr val="000000"/>
                </a:solidFill>
                <a:latin typeface="Calibri"/>
                <a:ea typeface="Calibri"/>
                <a:cs typeface="Calibri"/>
                <a:sym typeface="Calibri"/>
              </a:rPr>
              <a:t>30.04.2024  10:00am – 11:30am</a:t>
            </a:r>
            <a:endParaRPr sz="1600" dirty="0">
              <a:solidFill>
                <a:schemeClr val="dk1"/>
              </a:solidFill>
              <a:latin typeface="Calibri"/>
              <a:ea typeface="Calibri"/>
              <a:cs typeface="Calibri"/>
              <a:sym typeface="Calibri"/>
            </a:endParaRPr>
          </a:p>
        </p:txBody>
      </p:sp>
      <p:sp>
        <p:nvSpPr>
          <p:cNvPr id="7" name="TextBox 6"/>
          <p:cNvSpPr txBox="1"/>
          <p:nvPr/>
        </p:nvSpPr>
        <p:spPr>
          <a:xfrm>
            <a:off x="386133" y="2663686"/>
            <a:ext cx="8010444" cy="338554"/>
          </a:xfrm>
          <a:prstGeom prst="rect">
            <a:avLst/>
          </a:prstGeom>
          <a:noFill/>
        </p:spPr>
        <p:txBody>
          <a:bodyPr wrap="square" rtlCol="0">
            <a:spAutoFit/>
          </a:bodyPr>
          <a:lstStyle/>
          <a:p>
            <a:r>
              <a:rPr lang="en-GB" sz="1600" dirty="0"/>
              <a:t>Autism Strategy</a:t>
            </a:r>
          </a:p>
        </p:txBody>
      </p:sp>
      <p:pic>
        <p:nvPicPr>
          <p:cNvPr id="5" name="Picture 4"/>
          <p:cNvPicPr>
            <a:picLocks noChangeAspect="1"/>
          </p:cNvPicPr>
          <p:nvPr/>
        </p:nvPicPr>
        <p:blipFill>
          <a:blip r:embed="rId3"/>
          <a:stretch>
            <a:fillRect/>
          </a:stretch>
        </p:blipFill>
        <p:spPr>
          <a:xfrm>
            <a:off x="5677231" y="1605177"/>
            <a:ext cx="6238592" cy="440107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86074" y="5136344"/>
            <a:ext cx="1761356" cy="977054"/>
          </a:xfrm>
          <a:prstGeom prst="rect">
            <a:avLst/>
          </a:prstGeom>
        </p:spPr>
      </p:pic>
      <p:pic>
        <p:nvPicPr>
          <p:cNvPr id="2" name="Picture 1"/>
          <p:cNvPicPr>
            <a:picLocks noChangeAspect="1"/>
          </p:cNvPicPr>
          <p:nvPr/>
        </p:nvPicPr>
        <p:blipFill>
          <a:blip r:embed="rId3"/>
          <a:stretch>
            <a:fillRect/>
          </a:stretch>
        </p:blipFill>
        <p:spPr>
          <a:xfrm>
            <a:off x="3010715" y="1710373"/>
            <a:ext cx="3753374" cy="4534533"/>
          </a:xfrm>
          <a:prstGeom prst="rect">
            <a:avLst/>
          </a:prstGeom>
        </p:spPr>
      </p:pic>
      <p:sp>
        <p:nvSpPr>
          <p:cNvPr id="5" name="Google Shape;328;p24"/>
          <p:cNvSpPr txBox="1">
            <a:spLocks noGrp="1"/>
          </p:cNvSpPr>
          <p:nvPr>
            <p:ph type="ctrTitle"/>
          </p:nvPr>
        </p:nvSpPr>
        <p:spPr>
          <a:xfrm>
            <a:off x="386133" y="278304"/>
            <a:ext cx="9144000" cy="9356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6B6F"/>
              </a:buClr>
              <a:buSzPts val="4000"/>
              <a:buFont typeface="Arial"/>
              <a:buNone/>
            </a:pPr>
            <a:r>
              <a:rPr lang="en-GB" dirty="0"/>
              <a:t>Minutes &amp; Matters Arising</a:t>
            </a:r>
            <a:br>
              <a:rPr lang="en-GB" dirty="0"/>
            </a:br>
            <a:r>
              <a:rPr lang="en-GB" sz="2000" b="0" dirty="0"/>
              <a:t>Linda Wan</a:t>
            </a:r>
            <a:endParaRPr sz="2000" dirty="0"/>
          </a:p>
        </p:txBody>
      </p:sp>
    </p:spTree>
    <p:extLst>
      <p:ext uri="{BB962C8B-B14F-4D97-AF65-F5344CB8AC3E}">
        <p14:creationId xmlns:p14="http://schemas.microsoft.com/office/powerpoint/2010/main" val="590413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d0ba50024a_0_360"/>
          <p:cNvSpPr txBox="1"/>
          <p:nvPr/>
        </p:nvSpPr>
        <p:spPr>
          <a:xfrm>
            <a:off x="935244" y="1242830"/>
            <a:ext cx="10321500" cy="2437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B6F"/>
              </a:buClr>
              <a:buSzPts val="4000"/>
              <a:buFont typeface="Arial"/>
              <a:buNone/>
            </a:pPr>
            <a:r>
              <a:rPr lang="en-GB" sz="4000" b="1" dirty="0">
                <a:solidFill>
                  <a:schemeClr val="lt1"/>
                </a:solidFill>
              </a:rPr>
              <a:t>Autism Strategy Delivery Board Update</a:t>
            </a:r>
            <a:endParaRPr sz="4000" b="1" dirty="0">
              <a:solidFill>
                <a:schemeClr val="lt1"/>
              </a:solidFill>
            </a:endParaRPr>
          </a:p>
          <a:p>
            <a:pPr marL="0" lvl="0" indent="0" algn="l" rtl="0">
              <a:lnSpc>
                <a:spcPct val="90000"/>
              </a:lnSpc>
              <a:spcBef>
                <a:spcPts val="0"/>
              </a:spcBef>
              <a:spcAft>
                <a:spcPts val="0"/>
              </a:spcAft>
              <a:buClr>
                <a:srgbClr val="006B6F"/>
              </a:buClr>
              <a:buSzPts val="4000"/>
              <a:buFont typeface="Arial"/>
              <a:buNone/>
            </a:pPr>
            <a:r>
              <a:rPr lang="en-GB" sz="4000" b="1" dirty="0">
                <a:solidFill>
                  <a:schemeClr val="lt1"/>
                </a:solidFill>
              </a:rPr>
              <a:t>ASDB</a:t>
            </a:r>
            <a:endParaRPr sz="4000" b="1" dirty="0">
              <a:solidFill>
                <a:schemeClr val="lt1"/>
              </a:solidFill>
            </a:endParaRPr>
          </a:p>
        </p:txBody>
      </p:sp>
      <p:sp>
        <p:nvSpPr>
          <p:cNvPr id="3" name="Google Shape;53;p1"/>
          <p:cNvSpPr txBox="1"/>
          <p:nvPr/>
        </p:nvSpPr>
        <p:spPr>
          <a:xfrm>
            <a:off x="935244" y="3617843"/>
            <a:ext cx="10249871" cy="461624"/>
          </a:xfrm>
          <a:prstGeom prst="rect">
            <a:avLst/>
          </a:prstGeom>
          <a:noFill/>
          <a:ln>
            <a:noFill/>
          </a:ln>
        </p:spPr>
        <p:txBody>
          <a:bodyPr spcFirstLastPara="1" wrap="square" lIns="91425" tIns="45700" rIns="91425" bIns="45700" anchor="t" anchorCtr="0">
            <a:spAutoFit/>
          </a:bodyPr>
          <a:lstStyle/>
          <a:p>
            <a:r>
              <a:rPr lang="en-GB" sz="2400" dirty="0">
                <a:solidFill>
                  <a:schemeClr val="lt1"/>
                </a:solidFill>
                <a:latin typeface="Calibri"/>
                <a:cs typeface="Calibri"/>
                <a:sym typeface="Calibri"/>
              </a:rPr>
              <a:t>Serena Elstub</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86074" y="5136344"/>
            <a:ext cx="1761356" cy="977054"/>
          </a:xfrm>
          <a:prstGeom prst="rect">
            <a:avLst/>
          </a:prstGeom>
        </p:spPr>
      </p:pic>
      <p:pic>
        <p:nvPicPr>
          <p:cNvPr id="2" name="Picture 1"/>
          <p:cNvPicPr>
            <a:picLocks noChangeAspect="1"/>
          </p:cNvPicPr>
          <p:nvPr/>
        </p:nvPicPr>
        <p:blipFill>
          <a:blip r:embed="rId3"/>
          <a:stretch>
            <a:fillRect/>
          </a:stretch>
        </p:blipFill>
        <p:spPr>
          <a:xfrm>
            <a:off x="3010715" y="1710373"/>
            <a:ext cx="3753374" cy="4534533"/>
          </a:xfrm>
          <a:prstGeom prst="rect">
            <a:avLst/>
          </a:prstGeom>
        </p:spPr>
      </p:pic>
      <p:sp>
        <p:nvSpPr>
          <p:cNvPr id="6" name="Google Shape;359;p27"/>
          <p:cNvSpPr txBox="1">
            <a:spLocks/>
          </p:cNvSpPr>
          <p:nvPr/>
        </p:nvSpPr>
        <p:spPr>
          <a:xfrm>
            <a:off x="496492" y="433809"/>
            <a:ext cx="9144000" cy="882612"/>
          </a:xfrm>
          <a:prstGeom prst="rect">
            <a:avLst/>
          </a:prstGeom>
          <a:noFill/>
          <a:ln>
            <a:noFill/>
          </a:ln>
        </p:spPr>
        <p:txBody>
          <a:bodyPr spcFirstLastPara="1" wrap="square" lIns="91425" tIns="45700" rIns="91425" bIns="45700" anchor="b"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6B6F"/>
              </a:buClr>
              <a:buSzPts val="4000"/>
              <a:buFont typeface="Arial"/>
              <a:buNone/>
              <a:defRPr sz="4000" b="1" i="0" u="none" strike="noStrike" cap="none">
                <a:solidFill>
                  <a:srgbClr val="006B6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GB" sz="4400" dirty="0"/>
              <a:t>Autism Strategy Delivery Board </a:t>
            </a:r>
            <a:br>
              <a:rPr lang="en-GB" dirty="0"/>
            </a:br>
            <a:r>
              <a:rPr lang="en-GB" sz="2200" b="0" dirty="0"/>
              <a:t>Serena Elstub</a:t>
            </a:r>
            <a:endParaRPr lang="en-GB" dirty="0"/>
          </a:p>
        </p:txBody>
      </p:sp>
    </p:spTree>
    <p:extLst>
      <p:ext uri="{BB962C8B-B14F-4D97-AF65-F5344CB8AC3E}">
        <p14:creationId xmlns:p14="http://schemas.microsoft.com/office/powerpoint/2010/main" val="2795180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d0ba50024a_0_364"/>
          <p:cNvSpPr txBox="1"/>
          <p:nvPr/>
        </p:nvSpPr>
        <p:spPr>
          <a:xfrm>
            <a:off x="935244" y="1242830"/>
            <a:ext cx="10321500" cy="17468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B6F"/>
              </a:buClr>
              <a:buSzPts val="4000"/>
              <a:buFont typeface="Arial"/>
              <a:buNone/>
            </a:pPr>
            <a:r>
              <a:rPr lang="en-GB" sz="4000" b="1" dirty="0">
                <a:solidFill>
                  <a:schemeClr val="lt1"/>
                </a:solidFill>
              </a:rPr>
              <a:t>ARAG member appointments</a:t>
            </a:r>
            <a:endParaRPr sz="4000" b="1" dirty="0">
              <a:solidFill>
                <a:schemeClr val="lt1"/>
              </a:solidFill>
            </a:endParaRPr>
          </a:p>
        </p:txBody>
      </p:sp>
      <p:sp>
        <p:nvSpPr>
          <p:cNvPr id="3" name="Google Shape;53;p1"/>
          <p:cNvSpPr txBox="1"/>
          <p:nvPr/>
        </p:nvSpPr>
        <p:spPr>
          <a:xfrm>
            <a:off x="971058" y="2989690"/>
            <a:ext cx="1024987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lt1"/>
                </a:solidFill>
                <a:latin typeface="Calibri"/>
                <a:cs typeface="Calibri"/>
                <a:sym typeface="Calibri"/>
              </a:rPr>
              <a:t>Linda Wan</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7"/>
          <p:cNvSpPr txBox="1">
            <a:spLocks noGrp="1"/>
          </p:cNvSpPr>
          <p:nvPr>
            <p:ph type="ctrTitle"/>
          </p:nvPr>
        </p:nvSpPr>
        <p:spPr>
          <a:xfrm>
            <a:off x="496492" y="433809"/>
            <a:ext cx="9144000" cy="88261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6B6F"/>
              </a:buClr>
              <a:buSzPct val="100000"/>
              <a:buFont typeface="Arial"/>
              <a:buNone/>
            </a:pPr>
            <a:r>
              <a:rPr lang="en-GB" sz="4400" dirty="0"/>
              <a:t>ARAG member appointments</a:t>
            </a:r>
            <a:br>
              <a:rPr lang="en-GB" dirty="0"/>
            </a:br>
            <a:r>
              <a:rPr lang="en-GB" sz="2200" b="0" dirty="0"/>
              <a:t>Linda Wan</a:t>
            </a:r>
            <a:endParaRPr dirty="0"/>
          </a:p>
        </p:txBody>
      </p:sp>
      <p:sp>
        <p:nvSpPr>
          <p:cNvPr id="360" name="Google Shape;360;p27"/>
          <p:cNvSpPr txBox="1"/>
          <p:nvPr/>
        </p:nvSpPr>
        <p:spPr>
          <a:xfrm>
            <a:off x="709142" y="1567570"/>
            <a:ext cx="11113321" cy="473971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b="1" dirty="0">
                <a:solidFill>
                  <a:schemeClr val="dk1"/>
                </a:solidFill>
                <a:latin typeface="Calibri"/>
                <a:ea typeface="Calibri"/>
                <a:cs typeface="Calibri"/>
                <a:sym typeface="Calibri"/>
              </a:rPr>
              <a:t>ARAG Co-chair – new appointment</a:t>
            </a:r>
            <a:br>
              <a:rPr lang="en-GB" sz="1800" dirty="0">
                <a:solidFill>
                  <a:schemeClr val="dk1"/>
                </a:solidFill>
                <a:latin typeface="Calibri"/>
                <a:ea typeface="Calibri"/>
                <a:cs typeface="Calibri"/>
                <a:sym typeface="Calibri"/>
              </a:rPr>
            </a:br>
            <a:endParaRPr lang="en-GB" sz="1800" dirty="0">
              <a:solidFill>
                <a:schemeClr val="dk1"/>
              </a:solidFill>
              <a:latin typeface="Calibri"/>
              <a:ea typeface="Calibri"/>
              <a:cs typeface="Calibri"/>
              <a:sym typeface="Calibri"/>
            </a:endParaRPr>
          </a:p>
          <a:p>
            <a:pPr>
              <a:lnSpc>
                <a:spcPct val="150000"/>
              </a:lnSpc>
            </a:pPr>
            <a:r>
              <a:rPr lang="en-GB" dirty="0"/>
              <a:t> As part of my current job, I've had the chance to chair and moderate meetings, which has helped me improve my ability to guide conversations and make sure everyone is heard. These skills I believe will be very important for the role as Co-Chair, where one of my main duties is to make sure everyone feels welcome and that the talks go in a good direction. The skills I've learned from setting up and running meetings will also help me plan and run the ARAG sessions well.  </a:t>
            </a:r>
          </a:p>
          <a:p>
            <a:pPr>
              <a:lnSpc>
                <a:spcPct val="150000"/>
              </a:lnSpc>
            </a:pPr>
            <a:endParaRPr lang="en-GB" dirty="0"/>
          </a:p>
          <a:p>
            <a:pPr>
              <a:lnSpc>
                <a:spcPct val="150000"/>
              </a:lnSpc>
            </a:pPr>
            <a:r>
              <a:rPr lang="en-GB" dirty="0"/>
              <a:t>I know how important it is to work together in this position, and I'm excited to work closely with the Council Co-Chair and the other members to make sure our meetings are useful and focused on what's best for our community. My commitment to this job is shown by the fact that I'm ready to spend the time needed for planning, meetings, and follow-up tasks. </a:t>
            </a:r>
          </a:p>
          <a:p>
            <a:pPr>
              <a:lnSpc>
                <a:spcPct val="150000"/>
              </a:lnSpc>
            </a:pPr>
            <a:endParaRPr lang="en-GB" dirty="0"/>
          </a:p>
          <a:p>
            <a:pPr>
              <a:lnSpc>
                <a:spcPct val="150000"/>
              </a:lnSpc>
            </a:pPr>
            <a:r>
              <a:rPr lang="en-GB" b="1" dirty="0"/>
              <a:t>I am excited about the opportunity to work alongside fellow residents and the Council to shape a more inclusive and supportive environment for autistic individuals in Newham.  </a:t>
            </a:r>
          </a:p>
          <a:p>
            <a:pPr marL="9429750" indent="-114300">
              <a:lnSpc>
                <a:spcPct val="150000"/>
              </a:lnSpc>
            </a:pPr>
            <a:r>
              <a:rPr lang="en-GB" sz="1600" b="1"/>
              <a:t> Emma </a:t>
            </a:r>
            <a:r>
              <a:rPr lang="en-GB" sz="1600" b="1" err="1"/>
              <a:t>Kofie</a:t>
            </a:r>
            <a:r>
              <a:rPr lang="en-GB" sz="1600" b="1" dirty="0"/>
              <a:t>  </a:t>
            </a:r>
            <a:endParaRPr lang="en-GB" b="1" dirty="0"/>
          </a:p>
        </p:txBody>
      </p:sp>
    </p:spTree>
    <p:extLst>
      <p:ext uri="{BB962C8B-B14F-4D97-AF65-F5344CB8AC3E}">
        <p14:creationId xmlns:p14="http://schemas.microsoft.com/office/powerpoint/2010/main" val="2024368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7"/>
          <p:cNvSpPr txBox="1">
            <a:spLocks noGrp="1"/>
          </p:cNvSpPr>
          <p:nvPr>
            <p:ph type="ctrTitle"/>
          </p:nvPr>
        </p:nvSpPr>
        <p:spPr>
          <a:xfrm>
            <a:off x="496492" y="433809"/>
            <a:ext cx="9144000" cy="88261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6B6F"/>
              </a:buClr>
              <a:buSzPct val="100000"/>
              <a:buFont typeface="Arial"/>
              <a:buNone/>
            </a:pPr>
            <a:r>
              <a:rPr lang="en-GB" sz="4400" dirty="0"/>
              <a:t>ARAG member appointments</a:t>
            </a:r>
            <a:br>
              <a:rPr lang="en-GB" dirty="0"/>
            </a:br>
            <a:r>
              <a:rPr lang="en-GB" sz="2200" b="0" dirty="0"/>
              <a:t>Linda Wan</a:t>
            </a:r>
            <a:endParaRPr dirty="0"/>
          </a:p>
        </p:txBody>
      </p:sp>
      <p:sp>
        <p:nvSpPr>
          <p:cNvPr id="360" name="Google Shape;360;p27"/>
          <p:cNvSpPr txBox="1"/>
          <p:nvPr/>
        </p:nvSpPr>
        <p:spPr>
          <a:xfrm>
            <a:off x="717235" y="1608030"/>
            <a:ext cx="10554970" cy="3000781"/>
          </a:xfrm>
          <a:prstGeom prst="rect">
            <a:avLst/>
          </a:prstGeom>
          <a:noFill/>
          <a:ln>
            <a:noFill/>
          </a:ln>
        </p:spPr>
        <p:txBody>
          <a:bodyPr spcFirstLastPara="1" wrap="square" lIns="91425" tIns="45700" rIns="91425" bIns="45700" anchor="t" anchorCtr="0">
            <a:spAutoFit/>
          </a:bodyPr>
          <a:lstStyle/>
          <a:p>
            <a:pPr fontAlgn="base">
              <a:lnSpc>
                <a:spcPct val="150000"/>
              </a:lnSpc>
            </a:pPr>
            <a:r>
              <a:rPr lang="en-GB" sz="1800" b="1" dirty="0">
                <a:latin typeface="Calibri" panose="020F0502020204030204" pitchFamily="34" charset="0"/>
                <a:cs typeface="Calibri" panose="020F0502020204030204" pitchFamily="34" charset="0"/>
              </a:rPr>
              <a:t>Priority Areas,  Working Groups &amp; Co-delivery</a:t>
            </a:r>
          </a:p>
          <a:p>
            <a:pPr marL="285750" indent="-285750" fontAlgn="base">
              <a:lnSpc>
                <a:spcPct val="15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New way of working, shaping &amp; developing &amp; piloting</a:t>
            </a:r>
          </a:p>
          <a:p>
            <a:pPr marL="285750" indent="-285750" fontAlgn="base">
              <a:lnSpc>
                <a:spcPct val="15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30+ member actions identified over 2 years</a:t>
            </a:r>
          </a:p>
          <a:p>
            <a:pPr marL="285750" indent="-285750" fontAlgn="base">
              <a:lnSpc>
                <a:spcPct val="15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Reward &amp; Recognition Payment </a:t>
            </a:r>
            <a:r>
              <a:rPr lang="en-GB" sz="1800" b="1" dirty="0">
                <a:latin typeface="Calibri" panose="020F0502020204030204" pitchFamily="34" charset="0"/>
                <a:cs typeface="Calibri" panose="020F0502020204030204" pitchFamily="34" charset="0"/>
              </a:rPr>
              <a:t>£13.15/hour*</a:t>
            </a:r>
          </a:p>
          <a:p>
            <a:pPr marL="285750" indent="-285750" fontAlgn="base">
              <a:lnSpc>
                <a:spcPct val="15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6x Priority Leads</a:t>
            </a:r>
          </a:p>
          <a:p>
            <a:pPr marL="285750" indent="-285750" fontAlgn="base">
              <a:lnSpc>
                <a:spcPct val="15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Several Action Leads</a:t>
            </a:r>
          </a:p>
          <a:p>
            <a:pPr marL="285750" indent="-285750" fontAlgn="base">
              <a:lnSpc>
                <a:spcPct val="15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Volunteers / ambassadors </a:t>
            </a:r>
            <a:endParaRPr lang="en-US" sz="1800" dirty="0">
              <a:latin typeface="Calibri" panose="020F0502020204030204" pitchFamily="34" charset="0"/>
              <a:cs typeface="Calibri" panose="020F0502020204030204" pitchFamily="34" charset="0"/>
            </a:endParaRPr>
          </a:p>
        </p:txBody>
      </p:sp>
      <p:sp>
        <p:nvSpPr>
          <p:cNvPr id="2" name="TextBox 1"/>
          <p:cNvSpPr txBox="1"/>
          <p:nvPr/>
        </p:nvSpPr>
        <p:spPr>
          <a:xfrm>
            <a:off x="930584" y="5251731"/>
            <a:ext cx="7079182" cy="307777"/>
          </a:xfrm>
          <a:prstGeom prst="rect">
            <a:avLst/>
          </a:prstGeom>
          <a:noFill/>
        </p:spPr>
        <p:txBody>
          <a:bodyPr wrap="none" rtlCol="0">
            <a:spAutoFit/>
          </a:bodyPr>
          <a:lstStyle/>
          <a:p>
            <a:r>
              <a:rPr lang="en-GB" dirty="0"/>
              <a:t>*people on benefits can work up to 16hours / week without it impacting on their benefits</a:t>
            </a:r>
          </a:p>
        </p:txBody>
      </p:sp>
    </p:spTree>
    <p:extLst>
      <p:ext uri="{BB962C8B-B14F-4D97-AF65-F5344CB8AC3E}">
        <p14:creationId xmlns:p14="http://schemas.microsoft.com/office/powerpoint/2010/main" val="296306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ctrTitle"/>
          </p:nvPr>
        </p:nvSpPr>
        <p:spPr>
          <a:xfrm>
            <a:off x="386133" y="278303"/>
            <a:ext cx="9144000" cy="7445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6B6F"/>
              </a:buClr>
              <a:buSzPts val="4000"/>
              <a:buFont typeface="Arial"/>
              <a:buNone/>
            </a:pPr>
            <a:r>
              <a:rPr lang="en-GB"/>
              <a:t>AGENDA</a:t>
            </a:r>
            <a:endParaRPr/>
          </a:p>
        </p:txBody>
      </p:sp>
      <p:graphicFrame>
        <p:nvGraphicFramePr>
          <p:cNvPr id="59" name="Google Shape;59;p2"/>
          <p:cNvGraphicFramePr/>
          <p:nvPr>
            <p:extLst>
              <p:ext uri="{D42A27DB-BD31-4B8C-83A1-F6EECF244321}">
                <p14:modId xmlns:p14="http://schemas.microsoft.com/office/powerpoint/2010/main" val="4124052830"/>
              </p:ext>
            </p:extLst>
          </p:nvPr>
        </p:nvGraphicFramePr>
        <p:xfrm>
          <a:off x="524356" y="1159645"/>
          <a:ext cx="11245875" cy="1889780"/>
        </p:xfrm>
        <a:graphic>
          <a:graphicData uri="http://schemas.openxmlformats.org/drawingml/2006/table">
            <a:tbl>
              <a:tblPr firstRow="1" bandRow="1">
                <a:noFill/>
                <a:tableStyleId>{0B7A9653-D4E8-4975-BD62-3C13DD1A6723}</a:tableStyleId>
              </a:tblPr>
              <a:tblGrid>
                <a:gridCol w="582500">
                  <a:extLst>
                    <a:ext uri="{9D8B030D-6E8A-4147-A177-3AD203B41FA5}">
                      <a16:colId xmlns:a16="http://schemas.microsoft.com/office/drawing/2014/main" val="20000"/>
                    </a:ext>
                  </a:extLst>
                </a:gridCol>
                <a:gridCol w="4507125">
                  <a:extLst>
                    <a:ext uri="{9D8B030D-6E8A-4147-A177-3AD203B41FA5}">
                      <a16:colId xmlns:a16="http://schemas.microsoft.com/office/drawing/2014/main" val="20001"/>
                    </a:ext>
                  </a:extLst>
                </a:gridCol>
                <a:gridCol w="3774550">
                  <a:extLst>
                    <a:ext uri="{9D8B030D-6E8A-4147-A177-3AD203B41FA5}">
                      <a16:colId xmlns:a16="http://schemas.microsoft.com/office/drawing/2014/main" val="20002"/>
                    </a:ext>
                  </a:extLst>
                </a:gridCol>
                <a:gridCol w="1272625">
                  <a:extLst>
                    <a:ext uri="{9D8B030D-6E8A-4147-A177-3AD203B41FA5}">
                      <a16:colId xmlns:a16="http://schemas.microsoft.com/office/drawing/2014/main" val="20003"/>
                    </a:ext>
                  </a:extLst>
                </a:gridCol>
                <a:gridCol w="110907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GB" sz="1600" b="1" u="none" strike="noStrike" cap="none" dirty="0">
                          <a:solidFill>
                            <a:schemeClr val="dk1"/>
                          </a:solidFill>
                        </a:rPr>
                        <a:t>7</a:t>
                      </a:r>
                      <a:endParaRPr sz="1600" dirty="0"/>
                    </a:p>
                  </a:txBody>
                  <a:tcPr marL="91450" marR="91450" marT="45725" marB="45725">
                    <a:solidFill>
                      <a:srgbClr val="A8D08C"/>
                    </a:solidFill>
                  </a:tcPr>
                </a:tc>
                <a:tc>
                  <a:txBody>
                    <a:bodyPr/>
                    <a:lstStyle/>
                    <a:p>
                      <a:pPr marL="0" marR="0" lvl="0" indent="0" algn="l" rtl="0">
                        <a:spcBef>
                          <a:spcPts val="0"/>
                        </a:spcBef>
                        <a:spcAft>
                          <a:spcPts val="0"/>
                        </a:spcAft>
                        <a:buNone/>
                      </a:pPr>
                      <a:r>
                        <a:rPr lang="en-GB" sz="1600" dirty="0">
                          <a:solidFill>
                            <a:schemeClr val="tx1"/>
                          </a:solidFill>
                        </a:rPr>
                        <a:t>ARAG</a:t>
                      </a:r>
                      <a:r>
                        <a:rPr lang="en-GB" sz="1600" baseline="0" dirty="0">
                          <a:solidFill>
                            <a:schemeClr val="tx1"/>
                          </a:solidFill>
                        </a:rPr>
                        <a:t> updates</a:t>
                      </a:r>
                      <a:endParaRPr lang="en-GB" sz="1600" dirty="0">
                        <a:solidFill>
                          <a:schemeClr val="tx1"/>
                        </a:solidFill>
                      </a:endParaRPr>
                    </a:p>
                    <a:p>
                      <a:pPr marL="285750" marR="0" lvl="0" indent="-285750" algn="l" rtl="0">
                        <a:spcBef>
                          <a:spcPts val="0"/>
                        </a:spcBef>
                        <a:spcAft>
                          <a:spcPts val="0"/>
                        </a:spcAft>
                        <a:buFontTx/>
                        <a:buChar char="-"/>
                      </a:pPr>
                      <a:r>
                        <a:rPr lang="en-GB" sz="1600" b="0" baseline="0" dirty="0" err="1">
                          <a:solidFill>
                            <a:schemeClr val="tx1"/>
                          </a:solidFill>
                        </a:rPr>
                        <a:t>Whats</a:t>
                      </a:r>
                      <a:r>
                        <a:rPr lang="en-GB" sz="1600" b="0" baseline="0" dirty="0">
                          <a:solidFill>
                            <a:schemeClr val="tx1"/>
                          </a:solidFill>
                        </a:rPr>
                        <a:t> App Broadcast</a:t>
                      </a:r>
                    </a:p>
                    <a:p>
                      <a:pPr marL="285750" marR="0" lvl="0" indent="-285750" algn="l" rtl="0">
                        <a:spcBef>
                          <a:spcPts val="0"/>
                        </a:spcBef>
                        <a:spcAft>
                          <a:spcPts val="0"/>
                        </a:spcAft>
                        <a:buFontTx/>
                        <a:buChar char="-"/>
                      </a:pPr>
                      <a:r>
                        <a:rPr lang="en-GB" sz="1600" b="0" baseline="0" dirty="0">
                          <a:solidFill>
                            <a:schemeClr val="tx1"/>
                          </a:solidFill>
                        </a:rPr>
                        <a:t>Venue days &amp; times review 2025</a:t>
                      </a:r>
                    </a:p>
                    <a:p>
                      <a:pPr marL="285750" marR="0" lvl="0" indent="-285750" algn="l" rtl="0">
                        <a:spcBef>
                          <a:spcPts val="0"/>
                        </a:spcBef>
                        <a:spcAft>
                          <a:spcPts val="0"/>
                        </a:spcAft>
                        <a:buFontTx/>
                        <a:buChar char="-"/>
                      </a:pPr>
                      <a:r>
                        <a:rPr lang="en-GB" sz="1600" b="0" baseline="0" dirty="0">
                          <a:solidFill>
                            <a:schemeClr val="tx1"/>
                          </a:solidFill>
                        </a:rPr>
                        <a:t>List of support resources for autistic residents</a:t>
                      </a:r>
                    </a:p>
                    <a:p>
                      <a:pPr marL="285750" marR="0" lvl="0" indent="-285750" algn="l" rtl="0">
                        <a:spcBef>
                          <a:spcPts val="0"/>
                        </a:spcBef>
                        <a:spcAft>
                          <a:spcPts val="0"/>
                        </a:spcAft>
                        <a:buFontTx/>
                        <a:buChar char="-"/>
                      </a:pPr>
                      <a:endParaRPr sz="1600" dirty="0">
                        <a:solidFill>
                          <a:schemeClr val="tx1"/>
                        </a:solidFill>
                      </a:endParaRPr>
                    </a:p>
                  </a:txBody>
                  <a:tcPr marL="91450" marR="91450" marT="45725" marB="45725">
                    <a:solidFill>
                      <a:srgbClr val="A8D08C"/>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solidFill>
                            <a:schemeClr val="tx1"/>
                          </a:solidFill>
                        </a:rPr>
                        <a:t>Linda Wan, Council Co-Chair</a:t>
                      </a:r>
                      <a:endParaRPr lang="en-GB" sz="1600" dirty="0">
                        <a:solidFill>
                          <a:schemeClr val="tx1"/>
                        </a:solidFill>
                      </a:endParaRPr>
                    </a:p>
                    <a:p>
                      <a:pPr marL="0" marR="0" lvl="0" indent="0" algn="l" rtl="0">
                        <a:spcBef>
                          <a:spcPts val="0"/>
                        </a:spcBef>
                        <a:spcAft>
                          <a:spcPts val="0"/>
                        </a:spcAft>
                        <a:buNone/>
                      </a:pPr>
                      <a:endParaRPr sz="1600" dirty="0">
                        <a:solidFill>
                          <a:schemeClr val="tx1"/>
                        </a:solidFill>
                      </a:endParaRPr>
                    </a:p>
                  </a:txBody>
                  <a:tcPr marL="91450" marR="91450" marT="45725" marB="45725">
                    <a:solidFill>
                      <a:srgbClr val="A8D08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solidFill>
                            <a:schemeClr val="tx1"/>
                          </a:solidFill>
                        </a:rPr>
                        <a:t>11.45-11.55</a:t>
                      </a:r>
                      <a:endParaRPr sz="1600" dirty="0">
                        <a:solidFill>
                          <a:schemeClr val="tx1"/>
                        </a:solidFill>
                      </a:endParaRPr>
                    </a:p>
                  </a:txBody>
                  <a:tcPr marL="91450" marR="91450" marT="45725" marB="45725">
                    <a:solidFill>
                      <a:srgbClr val="A8D08C"/>
                    </a:solidFill>
                  </a:tcPr>
                </a:tc>
                <a:tc>
                  <a:txBody>
                    <a:bodyPr/>
                    <a:lstStyle/>
                    <a:p>
                      <a:pPr marL="0" marR="0" lvl="0" indent="0" algn="ctr" rtl="0">
                        <a:spcBef>
                          <a:spcPts val="0"/>
                        </a:spcBef>
                        <a:spcAft>
                          <a:spcPts val="0"/>
                        </a:spcAft>
                        <a:buNone/>
                      </a:pPr>
                      <a:r>
                        <a:rPr lang="en-GB" sz="1600" b="0" dirty="0">
                          <a:solidFill>
                            <a:schemeClr val="tx1"/>
                          </a:solidFill>
                        </a:rPr>
                        <a:t>10min</a:t>
                      </a:r>
                      <a:endParaRPr sz="1600" dirty="0">
                        <a:solidFill>
                          <a:schemeClr val="tx1"/>
                        </a:solidFill>
                      </a:endParaRPr>
                    </a:p>
                  </a:txBody>
                  <a:tcPr marL="91450" marR="91450" marT="45725" marB="45725">
                    <a:solidFill>
                      <a:srgbClr val="A8D08C"/>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600" b="1" dirty="0"/>
                        <a:t>8</a:t>
                      </a:r>
                      <a:endParaRPr sz="1600" b="1" dirty="0"/>
                    </a:p>
                  </a:txBody>
                  <a:tcPr marL="91450" marR="91450" marT="45725" marB="45725">
                    <a:solidFill>
                      <a:srgbClr val="E1EFD8"/>
                    </a:solidFill>
                  </a:tcPr>
                </a:tc>
                <a:tc>
                  <a:txBody>
                    <a:bodyPr/>
                    <a:lstStyle/>
                    <a:p>
                      <a:pPr marL="0" marR="0" lvl="0" indent="0" algn="l" rtl="0">
                        <a:spcBef>
                          <a:spcPts val="0"/>
                        </a:spcBef>
                        <a:spcAft>
                          <a:spcPts val="0"/>
                        </a:spcAft>
                        <a:buNone/>
                      </a:pPr>
                      <a:r>
                        <a:rPr lang="en-GB" sz="1600" b="1" dirty="0">
                          <a:solidFill>
                            <a:schemeClr val="tx1"/>
                          </a:solidFill>
                        </a:rPr>
                        <a:t>AOB</a:t>
                      </a:r>
                    </a:p>
                    <a:p>
                      <a:pPr marL="0" marR="0" lvl="0" indent="0" algn="l" rtl="0">
                        <a:spcBef>
                          <a:spcPts val="0"/>
                        </a:spcBef>
                        <a:spcAft>
                          <a:spcPts val="0"/>
                        </a:spcAft>
                        <a:buFontTx/>
                        <a:buNone/>
                      </a:pPr>
                      <a:endParaRPr lang="en-GB" sz="1600" dirty="0">
                        <a:solidFill>
                          <a:schemeClr val="tx1"/>
                        </a:solidFill>
                      </a:endParaRPr>
                    </a:p>
                  </a:txBody>
                  <a:tcPr marL="91450" marR="91450" marT="45725" marB="45725">
                    <a:solidFill>
                      <a:srgbClr val="E1EFD8"/>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solidFill>
                            <a:schemeClr val="tx1"/>
                          </a:solidFill>
                        </a:rPr>
                        <a:t>Linda Wan, Council Co-Chair</a:t>
                      </a:r>
                      <a:endParaRPr lang="en-GB" sz="1600" dirty="0">
                        <a:solidFill>
                          <a:schemeClr val="tx1"/>
                        </a:solidFill>
                      </a:endParaRPr>
                    </a:p>
                    <a:p>
                      <a:pPr marL="0" marR="0" lvl="0" indent="0" algn="l" rtl="0">
                        <a:spcBef>
                          <a:spcPts val="0"/>
                        </a:spcBef>
                        <a:spcAft>
                          <a:spcPts val="0"/>
                        </a:spcAft>
                        <a:buNone/>
                      </a:pPr>
                      <a:endParaRPr lang="en-GB" sz="1600" dirty="0">
                        <a:solidFill>
                          <a:schemeClr val="tx1"/>
                        </a:solidFill>
                      </a:endParaRPr>
                    </a:p>
                  </a:txBody>
                  <a:tcPr marL="91450" marR="91450" marT="45725" marB="45725">
                    <a:solidFill>
                      <a:srgbClr val="E1EFD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solidFill>
                            <a:schemeClr val="tx1"/>
                          </a:solidFill>
                        </a:rPr>
                        <a:t>11.55-12.00</a:t>
                      </a:r>
                      <a:endParaRPr lang="en-GB" sz="1600" dirty="0">
                        <a:solidFill>
                          <a:schemeClr val="tx1"/>
                        </a:solidFill>
                      </a:endParaRPr>
                    </a:p>
                  </a:txBody>
                  <a:tcPr marL="91450" marR="91450" marT="45725" marB="45725">
                    <a:solidFill>
                      <a:srgbClr val="E1EFD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solidFill>
                            <a:schemeClr val="tx1"/>
                          </a:solidFill>
                        </a:rPr>
                        <a:t>5min</a:t>
                      </a:r>
                    </a:p>
                  </a:txBody>
                  <a:tcPr marL="91450" marR="91450" marT="45725" marB="45725">
                    <a:solidFill>
                      <a:srgbClr val="E1EFD8"/>
                    </a:solidFill>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12925830"/>
              </p:ext>
            </p:extLst>
          </p:nvPr>
        </p:nvGraphicFramePr>
        <p:xfrm>
          <a:off x="524355" y="3049425"/>
          <a:ext cx="11245875" cy="579130"/>
        </p:xfrm>
        <a:graphic>
          <a:graphicData uri="http://schemas.openxmlformats.org/drawingml/2006/table">
            <a:tbl>
              <a:tblPr firstRow="1" bandRow="1">
                <a:noFill/>
                <a:tableStyleId>{0B7A9653-D4E8-4975-BD62-3C13DD1A6723}</a:tableStyleId>
              </a:tblPr>
              <a:tblGrid>
                <a:gridCol w="582500">
                  <a:extLst>
                    <a:ext uri="{9D8B030D-6E8A-4147-A177-3AD203B41FA5}">
                      <a16:colId xmlns:a16="http://schemas.microsoft.com/office/drawing/2014/main" val="2002408728"/>
                    </a:ext>
                  </a:extLst>
                </a:gridCol>
                <a:gridCol w="4507125">
                  <a:extLst>
                    <a:ext uri="{9D8B030D-6E8A-4147-A177-3AD203B41FA5}">
                      <a16:colId xmlns:a16="http://schemas.microsoft.com/office/drawing/2014/main" val="3929571338"/>
                    </a:ext>
                  </a:extLst>
                </a:gridCol>
                <a:gridCol w="3774550">
                  <a:extLst>
                    <a:ext uri="{9D8B030D-6E8A-4147-A177-3AD203B41FA5}">
                      <a16:colId xmlns:a16="http://schemas.microsoft.com/office/drawing/2014/main" val="3525303754"/>
                    </a:ext>
                  </a:extLst>
                </a:gridCol>
                <a:gridCol w="1272625">
                  <a:extLst>
                    <a:ext uri="{9D8B030D-6E8A-4147-A177-3AD203B41FA5}">
                      <a16:colId xmlns:a16="http://schemas.microsoft.com/office/drawing/2014/main" val="4177067594"/>
                    </a:ext>
                  </a:extLst>
                </a:gridCol>
                <a:gridCol w="1109075">
                  <a:extLst>
                    <a:ext uri="{9D8B030D-6E8A-4147-A177-3AD203B41FA5}">
                      <a16:colId xmlns:a16="http://schemas.microsoft.com/office/drawing/2014/main" val="3199059513"/>
                    </a:ext>
                  </a:extLst>
                </a:gridCol>
              </a:tblGrid>
              <a:tr h="370850">
                <a:tc>
                  <a:txBody>
                    <a:bodyPr/>
                    <a:lstStyle/>
                    <a:p>
                      <a:pPr marL="0" marR="0" lvl="0" indent="0" algn="l" rtl="0">
                        <a:spcBef>
                          <a:spcPts val="0"/>
                        </a:spcBef>
                        <a:spcAft>
                          <a:spcPts val="0"/>
                        </a:spcAft>
                        <a:buNone/>
                      </a:pPr>
                      <a:r>
                        <a:rPr lang="en-GB" sz="1600" b="1" u="none" strike="noStrike" cap="none" dirty="0">
                          <a:solidFill>
                            <a:schemeClr val="dk1"/>
                          </a:solidFill>
                        </a:rPr>
                        <a:t>9</a:t>
                      </a:r>
                      <a:endParaRPr sz="1600" dirty="0"/>
                    </a:p>
                  </a:txBody>
                  <a:tcPr marL="91450" marR="91450" marT="45725" marB="45725">
                    <a:solidFill>
                      <a:srgbClr val="A8D08C"/>
                    </a:solidFill>
                  </a:tcPr>
                </a:tc>
                <a:tc>
                  <a:txBody>
                    <a:bodyPr/>
                    <a:lstStyle/>
                    <a:p>
                      <a:pPr marL="0" marR="0" lvl="0" indent="0" algn="l" rtl="0">
                        <a:spcBef>
                          <a:spcPts val="0"/>
                        </a:spcBef>
                        <a:spcAft>
                          <a:spcPts val="0"/>
                        </a:spcAft>
                        <a:buNone/>
                      </a:pPr>
                      <a:r>
                        <a:rPr lang="en-GB" sz="1600" dirty="0">
                          <a:solidFill>
                            <a:schemeClr val="tx1"/>
                          </a:solidFill>
                        </a:rPr>
                        <a:t>Meeting</a:t>
                      </a:r>
                      <a:r>
                        <a:rPr lang="en-GB" sz="1600" baseline="0" dirty="0">
                          <a:solidFill>
                            <a:schemeClr val="tx1"/>
                          </a:solidFill>
                        </a:rPr>
                        <a:t> Rules Review</a:t>
                      </a:r>
                      <a:endParaRPr lang="en-GB" sz="1600" dirty="0">
                        <a:solidFill>
                          <a:schemeClr val="tx1"/>
                        </a:solidFill>
                      </a:endParaRPr>
                    </a:p>
                    <a:p>
                      <a:pPr marL="285750" marR="0" lvl="0" indent="-285750" algn="l" rtl="0">
                        <a:spcBef>
                          <a:spcPts val="0"/>
                        </a:spcBef>
                        <a:spcAft>
                          <a:spcPts val="0"/>
                        </a:spcAft>
                        <a:buFontTx/>
                        <a:buChar char="-"/>
                      </a:pPr>
                      <a:endParaRPr sz="1600" dirty="0">
                        <a:solidFill>
                          <a:schemeClr val="tx1"/>
                        </a:solidFill>
                      </a:endParaRPr>
                    </a:p>
                  </a:txBody>
                  <a:tcPr marL="91450" marR="91450" marT="45725" marB="45725">
                    <a:solidFill>
                      <a:srgbClr val="A8D08C"/>
                    </a:solidFill>
                  </a:tcPr>
                </a:tc>
                <a:tc>
                  <a:txBody>
                    <a:bodyPr/>
                    <a:lstStyle/>
                    <a:p>
                      <a:pPr marL="0" marR="0" lvl="0" indent="0" algn="l" rtl="0">
                        <a:spcBef>
                          <a:spcPts val="0"/>
                        </a:spcBef>
                        <a:spcAft>
                          <a:spcPts val="0"/>
                        </a:spcAft>
                        <a:buNone/>
                      </a:pPr>
                      <a:r>
                        <a:rPr lang="en-GB" sz="1600" b="0" dirty="0">
                          <a:solidFill>
                            <a:schemeClr val="tx1"/>
                          </a:solidFill>
                        </a:rPr>
                        <a:t>Serena Elstub, Council Co-Chair</a:t>
                      </a:r>
                      <a:endParaRPr lang="en-GB" sz="1600" dirty="0">
                        <a:solidFill>
                          <a:schemeClr val="tx1"/>
                        </a:solidFill>
                      </a:endParaRPr>
                    </a:p>
                    <a:p>
                      <a:pPr marL="0" marR="0" lvl="0" indent="0" algn="l" rtl="0">
                        <a:spcBef>
                          <a:spcPts val="0"/>
                        </a:spcBef>
                        <a:spcAft>
                          <a:spcPts val="0"/>
                        </a:spcAft>
                        <a:buNone/>
                      </a:pPr>
                      <a:endParaRPr sz="1600" dirty="0">
                        <a:solidFill>
                          <a:schemeClr val="tx1"/>
                        </a:solidFill>
                      </a:endParaRPr>
                    </a:p>
                  </a:txBody>
                  <a:tcPr marL="91450" marR="91450" marT="45725" marB="45725">
                    <a:solidFill>
                      <a:srgbClr val="A8D08C"/>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0" dirty="0">
                          <a:solidFill>
                            <a:schemeClr val="tx1"/>
                          </a:solidFill>
                        </a:rPr>
                        <a:t>12.00-12.05</a:t>
                      </a:r>
                      <a:endParaRPr sz="1600" dirty="0">
                        <a:solidFill>
                          <a:schemeClr val="tx1"/>
                        </a:solidFill>
                      </a:endParaRPr>
                    </a:p>
                  </a:txBody>
                  <a:tcPr marL="91450" marR="91450" marT="45725" marB="45725">
                    <a:solidFill>
                      <a:srgbClr val="A8D08C"/>
                    </a:solidFill>
                  </a:tcPr>
                </a:tc>
                <a:tc>
                  <a:txBody>
                    <a:bodyPr/>
                    <a:lstStyle/>
                    <a:p>
                      <a:pPr marL="0" marR="0" lvl="0" indent="0" algn="ctr" rtl="0">
                        <a:spcBef>
                          <a:spcPts val="0"/>
                        </a:spcBef>
                        <a:spcAft>
                          <a:spcPts val="0"/>
                        </a:spcAft>
                        <a:buNone/>
                      </a:pPr>
                      <a:r>
                        <a:rPr lang="en-GB" sz="1600" b="0" dirty="0">
                          <a:solidFill>
                            <a:schemeClr val="tx1"/>
                          </a:solidFill>
                        </a:rPr>
                        <a:t>5min</a:t>
                      </a:r>
                      <a:endParaRPr sz="1600" dirty="0">
                        <a:solidFill>
                          <a:schemeClr val="tx1"/>
                        </a:solidFill>
                      </a:endParaRPr>
                    </a:p>
                  </a:txBody>
                  <a:tcPr marL="91450" marR="91450" marT="45725" marB="45725">
                    <a:solidFill>
                      <a:srgbClr val="A8D08C"/>
                    </a:solidFill>
                  </a:tcPr>
                </a:tc>
                <a:extLst>
                  <a:ext uri="{0D108BD9-81ED-4DB2-BD59-A6C34878D82A}">
                    <a16:rowId xmlns:a16="http://schemas.microsoft.com/office/drawing/2014/main" val="149163374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5903681"/>
              </p:ext>
            </p:extLst>
          </p:nvPr>
        </p:nvGraphicFramePr>
        <p:xfrm>
          <a:off x="524355" y="3628555"/>
          <a:ext cx="11245875" cy="822970"/>
        </p:xfrm>
        <a:graphic>
          <a:graphicData uri="http://schemas.openxmlformats.org/drawingml/2006/table">
            <a:tbl>
              <a:tblPr firstRow="1" bandRow="1">
                <a:noFill/>
                <a:tableStyleId>{0B7A9653-D4E8-4975-BD62-3C13DD1A6723}</a:tableStyleId>
              </a:tblPr>
              <a:tblGrid>
                <a:gridCol w="582500">
                  <a:extLst>
                    <a:ext uri="{9D8B030D-6E8A-4147-A177-3AD203B41FA5}">
                      <a16:colId xmlns:a16="http://schemas.microsoft.com/office/drawing/2014/main" val="1829125217"/>
                    </a:ext>
                  </a:extLst>
                </a:gridCol>
                <a:gridCol w="4507125">
                  <a:extLst>
                    <a:ext uri="{9D8B030D-6E8A-4147-A177-3AD203B41FA5}">
                      <a16:colId xmlns:a16="http://schemas.microsoft.com/office/drawing/2014/main" val="413135181"/>
                    </a:ext>
                  </a:extLst>
                </a:gridCol>
                <a:gridCol w="3774550">
                  <a:extLst>
                    <a:ext uri="{9D8B030D-6E8A-4147-A177-3AD203B41FA5}">
                      <a16:colId xmlns:a16="http://schemas.microsoft.com/office/drawing/2014/main" val="1126365600"/>
                    </a:ext>
                  </a:extLst>
                </a:gridCol>
                <a:gridCol w="1272625">
                  <a:extLst>
                    <a:ext uri="{9D8B030D-6E8A-4147-A177-3AD203B41FA5}">
                      <a16:colId xmlns:a16="http://schemas.microsoft.com/office/drawing/2014/main" val="1469374637"/>
                    </a:ext>
                  </a:extLst>
                </a:gridCol>
                <a:gridCol w="1109075">
                  <a:extLst>
                    <a:ext uri="{9D8B030D-6E8A-4147-A177-3AD203B41FA5}">
                      <a16:colId xmlns:a16="http://schemas.microsoft.com/office/drawing/2014/main" val="3283460490"/>
                    </a:ext>
                  </a:extLst>
                </a:gridCol>
              </a:tblGrid>
              <a:tr h="370850">
                <a:tc>
                  <a:txBody>
                    <a:bodyPr/>
                    <a:lstStyle/>
                    <a:p>
                      <a:pPr marL="0" marR="0" lvl="0" indent="0" algn="l" rtl="0">
                        <a:spcBef>
                          <a:spcPts val="0"/>
                        </a:spcBef>
                        <a:spcAft>
                          <a:spcPts val="0"/>
                        </a:spcAft>
                        <a:buNone/>
                      </a:pPr>
                      <a:r>
                        <a:rPr lang="en-GB" sz="1600" dirty="0">
                          <a:solidFill>
                            <a:schemeClr val="tx1"/>
                          </a:solidFill>
                        </a:rPr>
                        <a:t>10</a:t>
                      </a:r>
                      <a:endParaRPr dirty="0">
                        <a:solidFill>
                          <a:schemeClr val="tx1"/>
                        </a:solidFill>
                      </a:endParaRPr>
                    </a:p>
                  </a:txBody>
                  <a:tcPr marL="91450" marR="91450" marT="45725" marB="45725">
                    <a:solidFill>
                      <a:srgbClr val="E1EFD8"/>
                    </a:solidFill>
                  </a:tcPr>
                </a:tc>
                <a:tc>
                  <a:txBody>
                    <a:bodyPr/>
                    <a:lstStyle/>
                    <a:p>
                      <a:pPr marL="0" marR="0" lvl="0" indent="0" algn="l" rtl="0">
                        <a:spcBef>
                          <a:spcPts val="0"/>
                        </a:spcBef>
                        <a:spcAft>
                          <a:spcPts val="0"/>
                        </a:spcAft>
                        <a:buNone/>
                      </a:pPr>
                      <a:r>
                        <a:rPr lang="en-GB" sz="1600" dirty="0">
                          <a:solidFill>
                            <a:schemeClr val="tx1"/>
                          </a:solidFill>
                        </a:rPr>
                        <a:t>Next Meeting</a:t>
                      </a:r>
                    </a:p>
                    <a:p>
                      <a:pPr marL="0" marR="0" lvl="0" indent="0" algn="l" rtl="0">
                        <a:spcBef>
                          <a:spcPts val="0"/>
                        </a:spcBef>
                        <a:spcAft>
                          <a:spcPts val="0"/>
                        </a:spcAft>
                        <a:buNone/>
                      </a:pPr>
                      <a:r>
                        <a:rPr lang="en-GB" sz="1600" b="0" dirty="0">
                          <a:solidFill>
                            <a:schemeClr val="tx1"/>
                          </a:solidFill>
                        </a:rPr>
                        <a:t>8</a:t>
                      </a:r>
                      <a:r>
                        <a:rPr lang="en-GB" sz="1600" b="0" baseline="0" dirty="0">
                          <a:solidFill>
                            <a:schemeClr val="tx1"/>
                          </a:solidFill>
                        </a:rPr>
                        <a:t> October 2024 @ Canning Town Library</a:t>
                      </a:r>
                    </a:p>
                    <a:p>
                      <a:pPr marL="0" marR="0" lvl="0" indent="0" algn="l" rtl="0">
                        <a:spcBef>
                          <a:spcPts val="0"/>
                        </a:spcBef>
                        <a:spcAft>
                          <a:spcPts val="0"/>
                        </a:spcAft>
                        <a:buNone/>
                      </a:pPr>
                      <a:endParaRPr sz="1600" b="0" dirty="0">
                        <a:solidFill>
                          <a:schemeClr val="tx1"/>
                        </a:solidFill>
                      </a:endParaRPr>
                    </a:p>
                  </a:txBody>
                  <a:tcPr marL="91450" marR="91450" marT="45725" marB="45725">
                    <a:solidFill>
                      <a:srgbClr val="E1EFD8"/>
                    </a:solidFill>
                  </a:tcPr>
                </a:tc>
                <a:tc>
                  <a:txBody>
                    <a:bodyPr/>
                    <a:lstStyle/>
                    <a:p>
                      <a:pPr marL="0" marR="0" lvl="0" indent="0" algn="l" rtl="0">
                        <a:spcBef>
                          <a:spcPts val="0"/>
                        </a:spcBef>
                        <a:spcAft>
                          <a:spcPts val="0"/>
                        </a:spcAft>
                        <a:buNone/>
                      </a:pPr>
                      <a:r>
                        <a:rPr lang="en-GB" sz="1600" b="0" dirty="0">
                          <a:solidFill>
                            <a:schemeClr val="tx1"/>
                          </a:solidFill>
                        </a:rPr>
                        <a:t>Serena Elstub, Council Co-Chair</a:t>
                      </a:r>
                      <a:endParaRPr lang="en-GB" sz="1600" dirty="0">
                        <a:solidFill>
                          <a:schemeClr val="tx1"/>
                        </a:solidFill>
                      </a:endParaRPr>
                    </a:p>
                    <a:p>
                      <a:pPr marL="0" marR="0" lvl="0" indent="0" algn="l" rtl="0">
                        <a:spcBef>
                          <a:spcPts val="0"/>
                        </a:spcBef>
                        <a:spcAft>
                          <a:spcPts val="0"/>
                        </a:spcAft>
                        <a:buNone/>
                      </a:pPr>
                      <a:endParaRPr lang="en-GB" sz="1600" dirty="0">
                        <a:solidFill>
                          <a:schemeClr val="tx1"/>
                        </a:solidFill>
                      </a:endParaRPr>
                    </a:p>
                  </a:txBody>
                  <a:tcPr marL="91450" marR="91450" marT="45725" marB="45725">
                    <a:solidFill>
                      <a:srgbClr val="E1EFD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600" dirty="0">
                        <a:solidFill>
                          <a:schemeClr val="tx1"/>
                        </a:solidFill>
                      </a:endParaRPr>
                    </a:p>
                  </a:txBody>
                  <a:tcPr marL="91450" marR="91450" marT="45725" marB="45725">
                    <a:solidFill>
                      <a:srgbClr val="E1EFD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600" b="0" dirty="0">
                        <a:solidFill>
                          <a:schemeClr val="tx1"/>
                        </a:solidFill>
                      </a:endParaRPr>
                    </a:p>
                  </a:txBody>
                  <a:tcPr marL="91450" marR="91450" marT="45725" marB="45725">
                    <a:solidFill>
                      <a:srgbClr val="E1EFD8"/>
                    </a:solidFill>
                  </a:tcPr>
                </a:tc>
                <a:extLst>
                  <a:ext uri="{0D108BD9-81ED-4DB2-BD59-A6C34878D82A}">
                    <a16:rowId xmlns:a16="http://schemas.microsoft.com/office/drawing/2014/main" val="1778159340"/>
                  </a:ext>
                </a:extLst>
              </a:tr>
            </a:tbl>
          </a:graphicData>
        </a:graphic>
      </p:graphicFrame>
    </p:spTree>
    <p:extLst>
      <p:ext uri="{BB962C8B-B14F-4D97-AF65-F5344CB8AC3E}">
        <p14:creationId xmlns:p14="http://schemas.microsoft.com/office/powerpoint/2010/main" val="1342847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7"/>
          <p:cNvSpPr txBox="1">
            <a:spLocks noGrp="1"/>
          </p:cNvSpPr>
          <p:nvPr>
            <p:ph type="ctrTitle"/>
          </p:nvPr>
        </p:nvSpPr>
        <p:spPr>
          <a:xfrm>
            <a:off x="496492" y="433809"/>
            <a:ext cx="9144000" cy="88261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6B6F"/>
              </a:buClr>
              <a:buSzPct val="100000"/>
              <a:buFont typeface="Arial"/>
              <a:buNone/>
            </a:pPr>
            <a:r>
              <a:rPr lang="en-GB" sz="4400" dirty="0"/>
              <a:t>ARAG member appointments</a:t>
            </a:r>
            <a:br>
              <a:rPr lang="en-GB" dirty="0"/>
            </a:br>
            <a:r>
              <a:rPr lang="en-GB" sz="2200" b="0" dirty="0"/>
              <a:t>Linda Wan</a:t>
            </a:r>
            <a:endParaRPr dirty="0"/>
          </a:p>
        </p:txBody>
      </p:sp>
      <p:sp>
        <p:nvSpPr>
          <p:cNvPr id="360" name="Google Shape;360;p27"/>
          <p:cNvSpPr txBox="1"/>
          <p:nvPr/>
        </p:nvSpPr>
        <p:spPr>
          <a:xfrm>
            <a:off x="709143" y="1567570"/>
            <a:ext cx="8718600" cy="3831778"/>
          </a:xfrm>
          <a:prstGeom prst="rect">
            <a:avLst/>
          </a:prstGeom>
          <a:noFill/>
          <a:ln>
            <a:noFill/>
          </a:ln>
        </p:spPr>
        <p:txBody>
          <a:bodyPr spcFirstLastPara="1" wrap="square" lIns="91425" tIns="45700" rIns="91425" bIns="45700" anchor="t" anchorCtr="0">
            <a:spAutoFit/>
          </a:bodyPr>
          <a:lstStyle/>
          <a:p>
            <a:pPr fontAlgn="base">
              <a:lnSpc>
                <a:spcPct val="150000"/>
              </a:lnSpc>
            </a:pPr>
            <a:r>
              <a:rPr lang="en-GB" sz="1800" b="1" dirty="0">
                <a:latin typeface="Calibri" panose="020F0502020204030204" pitchFamily="34" charset="0"/>
                <a:cs typeface="Calibri" panose="020F0502020204030204" pitchFamily="34" charset="0"/>
              </a:rPr>
              <a:t>Priority Areas,  Working Groups &amp; Co-delivery of actions</a:t>
            </a:r>
          </a:p>
          <a:p>
            <a:pPr marL="342900" indent="-342900" fontAlgn="base">
              <a:lnSpc>
                <a:spcPct val="150000"/>
              </a:lnSpc>
              <a:buFont typeface="+mj-lt"/>
              <a:buAutoNum type="arabicPeriod"/>
            </a:pPr>
            <a:r>
              <a:rPr lang="en-GB" sz="1800" dirty="0">
                <a:latin typeface="Calibri" panose="020F0502020204030204" pitchFamily="34" charset="0"/>
                <a:cs typeface="Calibri" panose="020F0502020204030204" pitchFamily="34" charset="0"/>
              </a:rPr>
              <a:t>improve understanding and acceptance of autism within society;</a:t>
            </a:r>
            <a:r>
              <a:rPr lang="en-US" sz="1800" dirty="0">
                <a:latin typeface="Calibri" panose="020F0502020204030204" pitchFamily="34" charset="0"/>
                <a:cs typeface="Calibri" panose="020F0502020204030204" pitchFamily="34" charset="0"/>
              </a:rPr>
              <a:t>​</a:t>
            </a:r>
            <a:endParaRPr lang="en-GB" sz="1800" dirty="0">
              <a:latin typeface="Calibri" panose="020F0502020204030204" pitchFamily="34" charset="0"/>
              <a:cs typeface="Calibri" panose="020F0502020204030204" pitchFamily="34" charset="0"/>
            </a:endParaRPr>
          </a:p>
          <a:p>
            <a:pPr marL="342900" indent="-342900" fontAlgn="base">
              <a:lnSpc>
                <a:spcPct val="150000"/>
              </a:lnSpc>
              <a:buFont typeface="+mj-lt"/>
              <a:buAutoNum type="arabicPeriod"/>
            </a:pPr>
            <a:r>
              <a:rPr lang="en-GB" sz="1800" dirty="0">
                <a:latin typeface="Calibri" panose="020F0502020204030204" pitchFamily="34" charset="0"/>
                <a:cs typeface="Calibri" panose="020F0502020204030204" pitchFamily="34" charset="0"/>
              </a:rPr>
              <a:t>improve autistic children and young people’s access to education - and support positive transitions into adulthood;</a:t>
            </a:r>
            <a:r>
              <a:rPr lang="en-US" sz="1800" dirty="0">
                <a:latin typeface="Calibri" panose="020F0502020204030204" pitchFamily="34" charset="0"/>
                <a:cs typeface="Calibri" panose="020F0502020204030204" pitchFamily="34" charset="0"/>
              </a:rPr>
              <a:t>​</a:t>
            </a:r>
            <a:r>
              <a:rPr lang="en-GB" sz="1800" dirty="0">
                <a:latin typeface="Calibri" panose="020F0502020204030204" pitchFamily="34" charset="0"/>
                <a:cs typeface="Calibri" panose="020F0502020204030204" pitchFamily="34" charset="0"/>
              </a:rPr>
              <a:t>​</a:t>
            </a:r>
          </a:p>
          <a:p>
            <a:pPr marL="342900" indent="-342900" fontAlgn="base">
              <a:lnSpc>
                <a:spcPct val="150000"/>
              </a:lnSpc>
              <a:buFont typeface="+mj-lt"/>
              <a:buAutoNum type="arabicPeriod"/>
            </a:pPr>
            <a:r>
              <a:rPr lang="en-GB" sz="1800" dirty="0">
                <a:latin typeface="Calibri" panose="020F0502020204030204" pitchFamily="34" charset="0"/>
                <a:cs typeface="Calibri" panose="020F0502020204030204" pitchFamily="34" charset="0"/>
              </a:rPr>
              <a:t>support more autistic people into employment;</a:t>
            </a:r>
            <a:r>
              <a:rPr lang="en-US" sz="1800" dirty="0">
                <a:latin typeface="Calibri" panose="020F0502020204030204" pitchFamily="34" charset="0"/>
                <a:cs typeface="Calibri" panose="020F0502020204030204" pitchFamily="34" charset="0"/>
              </a:rPr>
              <a:t>​</a:t>
            </a:r>
            <a:endParaRPr lang="en-GB" sz="1800" dirty="0">
              <a:latin typeface="Calibri" panose="020F0502020204030204" pitchFamily="34" charset="0"/>
              <a:cs typeface="Calibri" panose="020F0502020204030204" pitchFamily="34" charset="0"/>
            </a:endParaRPr>
          </a:p>
          <a:p>
            <a:pPr marL="342900" indent="-342900" fontAlgn="base">
              <a:lnSpc>
                <a:spcPct val="150000"/>
              </a:lnSpc>
              <a:buFont typeface="+mj-lt"/>
              <a:buAutoNum type="arabicPeriod"/>
            </a:pPr>
            <a:r>
              <a:rPr lang="en-GB" sz="1800" dirty="0">
                <a:latin typeface="Calibri" panose="020F0502020204030204" pitchFamily="34" charset="0"/>
                <a:cs typeface="Calibri" panose="020F0502020204030204" pitchFamily="34" charset="0"/>
              </a:rPr>
              <a:t>tackle health and care inequalities for autistic people;</a:t>
            </a:r>
            <a:r>
              <a:rPr lang="en-US" sz="1800" dirty="0">
                <a:latin typeface="Calibri" panose="020F0502020204030204" pitchFamily="34" charset="0"/>
                <a:cs typeface="Calibri" panose="020F0502020204030204" pitchFamily="34" charset="0"/>
              </a:rPr>
              <a:t>​</a:t>
            </a:r>
            <a:endParaRPr lang="en-GB" sz="1800" dirty="0">
              <a:latin typeface="Calibri" panose="020F0502020204030204" pitchFamily="34" charset="0"/>
              <a:cs typeface="Calibri" panose="020F0502020204030204" pitchFamily="34" charset="0"/>
            </a:endParaRPr>
          </a:p>
          <a:p>
            <a:pPr marL="342900" indent="-342900" fontAlgn="base">
              <a:lnSpc>
                <a:spcPct val="150000"/>
              </a:lnSpc>
              <a:buFont typeface="+mj-lt"/>
              <a:buAutoNum type="arabicPeriod"/>
            </a:pPr>
            <a:r>
              <a:rPr lang="en-GB" sz="1800" dirty="0">
                <a:latin typeface="Calibri" panose="020F0502020204030204" pitchFamily="34" charset="0"/>
                <a:cs typeface="Calibri" panose="020F0502020204030204" pitchFamily="34" charset="0"/>
              </a:rPr>
              <a:t>build the right support in the community and support people in inpatient care; and</a:t>
            </a:r>
            <a:r>
              <a:rPr lang="en-US" sz="1800" dirty="0">
                <a:latin typeface="Calibri" panose="020F0502020204030204" pitchFamily="34" charset="0"/>
                <a:cs typeface="Calibri" panose="020F0502020204030204" pitchFamily="34" charset="0"/>
              </a:rPr>
              <a:t>​</a:t>
            </a:r>
            <a:endParaRPr lang="en-GB" sz="1800" dirty="0">
              <a:latin typeface="Calibri" panose="020F0502020204030204" pitchFamily="34" charset="0"/>
              <a:cs typeface="Calibri" panose="020F0502020204030204" pitchFamily="34" charset="0"/>
            </a:endParaRPr>
          </a:p>
          <a:p>
            <a:pPr marL="342900" indent="-342900" fontAlgn="base">
              <a:lnSpc>
                <a:spcPct val="150000"/>
              </a:lnSpc>
              <a:buFont typeface="+mj-lt"/>
              <a:buAutoNum type="arabicPeriod"/>
            </a:pPr>
            <a:r>
              <a:rPr lang="en-GB" sz="1800" dirty="0">
                <a:latin typeface="Calibri" panose="020F0502020204030204" pitchFamily="34" charset="0"/>
                <a:cs typeface="Calibri" panose="020F0502020204030204" pitchFamily="34" charset="0"/>
              </a:rPr>
              <a:t>improve support within the criminal and youth justice systems.</a:t>
            </a:r>
          </a:p>
          <a:p>
            <a:pPr marL="342900" indent="-342900" fontAlgn="base">
              <a:lnSpc>
                <a:spcPct val="150000"/>
              </a:lnSpc>
              <a:buFont typeface="+mj-lt"/>
              <a:buAutoNum type="arabicPeriod"/>
            </a:pPr>
            <a:endParaRPr lang="en-GB" sz="1800" dirty="0">
              <a:latin typeface="Calibri" panose="020F0502020204030204" pitchFamily="34" charset="0"/>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7"/>
          <p:cNvSpPr txBox="1">
            <a:spLocks noGrp="1"/>
          </p:cNvSpPr>
          <p:nvPr>
            <p:ph type="ctrTitle"/>
          </p:nvPr>
        </p:nvSpPr>
        <p:spPr>
          <a:xfrm>
            <a:off x="496492" y="433809"/>
            <a:ext cx="9144000" cy="88261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6B6F"/>
              </a:buClr>
              <a:buSzPct val="100000"/>
              <a:buFont typeface="Arial"/>
              <a:buNone/>
            </a:pPr>
            <a:r>
              <a:rPr lang="en-GB" sz="4400" dirty="0"/>
              <a:t>ARAG member appointments</a:t>
            </a:r>
            <a:br>
              <a:rPr lang="en-GB" dirty="0"/>
            </a:br>
            <a:r>
              <a:rPr lang="en-GB" sz="2200" b="0" dirty="0"/>
              <a:t>Linda Wan</a:t>
            </a:r>
            <a:endParaRPr dirty="0"/>
          </a:p>
        </p:txBody>
      </p:sp>
      <p:sp>
        <p:nvSpPr>
          <p:cNvPr id="360" name="Google Shape;360;p27"/>
          <p:cNvSpPr txBox="1"/>
          <p:nvPr/>
        </p:nvSpPr>
        <p:spPr>
          <a:xfrm>
            <a:off x="701051" y="1462373"/>
            <a:ext cx="10554970" cy="493977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1800"/>
            </a:pPr>
            <a:r>
              <a:rPr lang="en-GB" sz="1800" b="1" dirty="0">
                <a:solidFill>
                  <a:schemeClr val="dk1"/>
                </a:solidFill>
                <a:latin typeface="Calibri"/>
                <a:ea typeface="Calibri"/>
                <a:cs typeface="Calibri"/>
                <a:sym typeface="Calibri"/>
              </a:rPr>
              <a:t>6x Priority Leads</a:t>
            </a:r>
            <a:r>
              <a:rPr lang="en-GB" sz="1800" dirty="0">
                <a:solidFill>
                  <a:schemeClr val="dk1"/>
                </a:solidFill>
                <a:latin typeface="Calibri"/>
                <a:ea typeface="Calibri"/>
                <a:cs typeface="Calibri"/>
                <a:sym typeface="Calibri"/>
              </a:rPr>
              <a:t> </a:t>
            </a:r>
          </a:p>
          <a:p>
            <a:pPr marL="285750" marR="0" lvl="0" indent="-285750" algn="l" rtl="0">
              <a:lnSpc>
                <a:spcPct val="150000"/>
              </a:lnSpc>
              <a:spcBef>
                <a:spcPts val="0"/>
              </a:spcBef>
              <a:spcAft>
                <a:spcPts val="0"/>
              </a:spcAft>
              <a:buClr>
                <a:schemeClr val="dk1"/>
              </a:buClr>
              <a:buSzPts val="1800"/>
              <a:buFont typeface="Arial" panose="020B0604020202020204" pitchFamily="34" charset="0"/>
              <a:buChar char="•"/>
            </a:pPr>
            <a:r>
              <a:rPr lang="en-GB" sz="1800" dirty="0">
                <a:latin typeface="Calibri" panose="020F0502020204030204" pitchFamily="34" charset="0"/>
                <a:cs typeface="Calibri" panose="020F0502020204030204" pitchFamily="34" charset="0"/>
              </a:rPr>
              <a:t>Attends working group &amp; feeds back on progress made by action leads (1 hour)</a:t>
            </a:r>
          </a:p>
          <a:p>
            <a:pPr marL="285750" lvl="0" indent="-285750">
              <a:lnSpc>
                <a:spcPct val="150000"/>
              </a:lnSpc>
              <a:buClr>
                <a:schemeClr val="dk1"/>
              </a:buClr>
              <a:buSzPts val="1800"/>
              <a:buFont typeface="Arial" panose="020B0604020202020204" pitchFamily="34" charset="0"/>
              <a:buChar char="•"/>
            </a:pPr>
            <a:r>
              <a:rPr lang="en-GB" sz="1800" dirty="0">
                <a:latin typeface="Calibri" panose="020F0502020204030204" pitchFamily="34" charset="0"/>
                <a:cs typeface="Calibri" panose="020F0502020204030204" pitchFamily="34" charset="0"/>
              </a:rPr>
              <a:t>Feeds back to ARAG on progress in the working group (5min) </a:t>
            </a:r>
          </a:p>
          <a:p>
            <a:pPr marL="285750" lvl="0" indent="-285750">
              <a:lnSpc>
                <a:spcPct val="150000"/>
              </a:lnSpc>
              <a:buClr>
                <a:schemeClr val="dk1"/>
              </a:buClr>
              <a:buSzPts val="1800"/>
              <a:buFont typeface="Arial" panose="020B0604020202020204" pitchFamily="34" charset="0"/>
              <a:buChar char="•"/>
            </a:pPr>
            <a:r>
              <a:rPr lang="en-GB" sz="1800" dirty="0">
                <a:latin typeface="Calibri" panose="020F0502020204030204" pitchFamily="34" charset="0"/>
                <a:cs typeface="Calibri" panose="020F0502020204030204" pitchFamily="34" charset="0"/>
              </a:rPr>
              <a:t>Co-ordinates meetings with ARAG members delivering actions under this priority (1 hour/month)</a:t>
            </a:r>
          </a:p>
          <a:p>
            <a:pPr marL="285750" marR="0" lvl="0" indent="-285750" algn="l" rtl="0">
              <a:lnSpc>
                <a:spcPct val="150000"/>
              </a:lnSpc>
              <a:spcBef>
                <a:spcPts val="0"/>
              </a:spcBef>
              <a:spcAft>
                <a:spcPts val="0"/>
              </a:spcAft>
              <a:buClr>
                <a:schemeClr val="dk1"/>
              </a:buClr>
              <a:buSzPts val="1800"/>
              <a:buFont typeface="Arial" panose="020B0604020202020204" pitchFamily="34" charset="0"/>
              <a:buChar char="•"/>
            </a:pPr>
            <a:r>
              <a:rPr lang="en-GB" sz="1800" dirty="0">
                <a:latin typeface="Calibri" panose="020F0502020204030204" pitchFamily="34" charset="0"/>
                <a:cs typeface="Calibri" panose="020F0502020204030204" pitchFamily="34" charset="0"/>
              </a:rPr>
              <a:t>Reports progress to ARAG &amp; ASDB Co-chairs (1hour/month)</a:t>
            </a:r>
          </a:p>
          <a:p>
            <a:pPr marL="285750" marR="0" lvl="0" indent="-285750" algn="l" rtl="0">
              <a:lnSpc>
                <a:spcPct val="150000"/>
              </a:lnSpc>
              <a:spcBef>
                <a:spcPts val="0"/>
              </a:spcBef>
              <a:spcAft>
                <a:spcPts val="0"/>
              </a:spcAft>
              <a:buClr>
                <a:schemeClr val="dk1"/>
              </a:buClr>
              <a:buSzPts val="1800"/>
              <a:buFont typeface="Arial" panose="020B0604020202020204" pitchFamily="34" charset="0"/>
              <a:buChar char="•"/>
            </a:pPr>
            <a:r>
              <a:rPr lang="en-GB" sz="1800" dirty="0">
                <a:latin typeface="Calibri" panose="020F0502020204030204" pitchFamily="34" charset="0"/>
                <a:cs typeface="Calibri" panose="020F0502020204030204" pitchFamily="34" charset="0"/>
              </a:rPr>
              <a:t>Delivers on actions identified in the strategy (task &amp; time to be agreed with Autism Lead Commissioner)</a:t>
            </a:r>
          </a:p>
          <a:p>
            <a:pPr marL="285750" marR="0" lvl="0" indent="-285750" algn="l" rtl="0">
              <a:lnSpc>
                <a:spcPct val="150000"/>
              </a:lnSpc>
              <a:spcBef>
                <a:spcPts val="0"/>
              </a:spcBef>
              <a:spcAft>
                <a:spcPts val="0"/>
              </a:spcAft>
              <a:buClr>
                <a:schemeClr val="dk1"/>
              </a:buClr>
              <a:buSzPts val="1800"/>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fontAlgn="base">
              <a:lnSpc>
                <a:spcPct val="150000"/>
              </a:lnSpc>
            </a:pPr>
            <a:r>
              <a:rPr lang="en-GB" sz="1800" b="1" dirty="0">
                <a:solidFill>
                  <a:schemeClr val="dk1"/>
                </a:solidFill>
                <a:latin typeface="Calibri"/>
                <a:ea typeface="Calibri"/>
                <a:cs typeface="Calibri"/>
                <a:sym typeface="Calibri"/>
              </a:rPr>
              <a:t>Action Leads</a:t>
            </a:r>
          </a:p>
          <a:p>
            <a:pPr marL="285750" indent="-285750" fontAlgn="base">
              <a:lnSpc>
                <a:spcPct val="15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Delivers on actions identified in the strategy (task &amp; time to be agreed with Autism Lead Commissioner)</a:t>
            </a:r>
          </a:p>
          <a:p>
            <a:pPr marL="285750" indent="-285750" fontAlgn="base">
              <a:lnSpc>
                <a:spcPct val="150000"/>
              </a:lnSpc>
              <a:buFont typeface="Arial" panose="020B0604020202020204" pitchFamily="34" charset="0"/>
              <a:buChar char="•"/>
            </a:pPr>
            <a:r>
              <a:rPr lang="en-GB" sz="1800" dirty="0">
                <a:latin typeface="Calibri" panose="020F0502020204030204" pitchFamily="34" charset="0"/>
                <a:cs typeface="Calibri" panose="020F0502020204030204" pitchFamily="34" charset="0"/>
              </a:rPr>
              <a:t>Attends meeting co-ordinated by Priority Lead and feeds back to this group on progress and receives help, support &amp; guidance from this group to progress their action</a:t>
            </a:r>
          </a:p>
          <a:p>
            <a:pPr fontAlgn="base">
              <a:lnSpc>
                <a:spcPct val="150000"/>
              </a:lnSpc>
            </a:pP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2812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7"/>
          <p:cNvSpPr txBox="1">
            <a:spLocks noGrp="1"/>
          </p:cNvSpPr>
          <p:nvPr>
            <p:ph type="ctrTitle"/>
          </p:nvPr>
        </p:nvSpPr>
        <p:spPr>
          <a:xfrm>
            <a:off x="496492" y="433809"/>
            <a:ext cx="9144000" cy="88261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6B6F"/>
              </a:buClr>
              <a:buSzPct val="100000"/>
              <a:buFont typeface="Arial"/>
              <a:buNone/>
            </a:pPr>
            <a:r>
              <a:rPr lang="en-GB" sz="4400" dirty="0"/>
              <a:t>ARAG member appointments</a:t>
            </a:r>
            <a:br>
              <a:rPr lang="en-GB" dirty="0"/>
            </a:br>
            <a:r>
              <a:rPr lang="en-GB" sz="2200" b="0" dirty="0"/>
              <a:t>Linda Wan</a:t>
            </a:r>
            <a:endParaRPr dirty="0"/>
          </a:p>
        </p:txBody>
      </p:sp>
      <p:sp>
        <p:nvSpPr>
          <p:cNvPr id="360" name="Google Shape;360;p27"/>
          <p:cNvSpPr txBox="1"/>
          <p:nvPr/>
        </p:nvSpPr>
        <p:spPr>
          <a:xfrm>
            <a:off x="709143" y="1567570"/>
            <a:ext cx="4113710" cy="355477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1800"/>
            </a:pPr>
            <a:r>
              <a:rPr lang="en-GB" sz="1800" b="1" dirty="0">
                <a:solidFill>
                  <a:schemeClr val="dk1"/>
                </a:solidFill>
                <a:latin typeface="Calibri"/>
                <a:ea typeface="Calibri"/>
                <a:cs typeface="Calibri"/>
                <a:sym typeface="Calibri"/>
              </a:rPr>
              <a:t>Priority Leads </a:t>
            </a:r>
          </a:p>
          <a:p>
            <a:pPr marL="285750" marR="0" lvl="0" indent="-285750" algn="l" rtl="0">
              <a:spcBef>
                <a:spcPts val="0"/>
              </a:spcBef>
              <a:spcAft>
                <a:spcPts val="0"/>
              </a:spcAft>
              <a:buClr>
                <a:schemeClr val="dk1"/>
              </a:buClr>
              <a:buSzPts val="1800"/>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Aurora Todisco</a:t>
            </a:r>
          </a:p>
          <a:p>
            <a:pPr marL="285750" indent="-285750">
              <a:lnSpc>
                <a:spcPct val="150000"/>
              </a:lnSpc>
              <a:buClr>
                <a:schemeClr val="dk1"/>
              </a:buClr>
              <a:buSzPts val="1800"/>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Jay Gee </a:t>
            </a:r>
          </a:p>
          <a:p>
            <a:pPr marL="285750" lvl="0" indent="-285750">
              <a:lnSpc>
                <a:spcPct val="150000"/>
              </a:lnSpc>
              <a:buClr>
                <a:schemeClr val="dk1"/>
              </a:buClr>
              <a:buSzPts val="1800"/>
              <a:buFont typeface="Arial" panose="020B0604020202020204" pitchFamily="34" charset="0"/>
              <a:buChar char="•"/>
            </a:pPr>
            <a:r>
              <a:rPr lang="en-GB" sz="1800" dirty="0">
                <a:solidFill>
                  <a:schemeClr val="tx1"/>
                </a:solidFill>
                <a:latin typeface="Calibri" panose="020F0502020204030204" pitchFamily="34" charset="0"/>
                <a:ea typeface="Calibri"/>
                <a:cs typeface="Calibri" panose="020F0502020204030204" pitchFamily="34" charset="0"/>
                <a:sym typeface="Calibri"/>
              </a:rPr>
              <a:t>Natalya Fisher</a:t>
            </a:r>
          </a:p>
          <a:p>
            <a:pPr marL="285750" indent="-285750">
              <a:lnSpc>
                <a:spcPct val="150000"/>
              </a:lnSpc>
              <a:buClr>
                <a:schemeClr val="dk1"/>
              </a:buClr>
              <a:buSzPts val="1800"/>
              <a:buFont typeface="Arial" panose="020B0604020202020204" pitchFamily="34" charset="0"/>
              <a:buChar char="•"/>
            </a:pPr>
            <a:r>
              <a:rPr lang="en-GB" sz="1800" dirty="0">
                <a:solidFill>
                  <a:schemeClr val="tx1"/>
                </a:solidFill>
                <a:latin typeface="Calibri" panose="020F0502020204030204" pitchFamily="34" charset="0"/>
                <a:cs typeface="Calibri" panose="020F0502020204030204" pitchFamily="34" charset="0"/>
              </a:rPr>
              <a:t>Shantell Thomas</a:t>
            </a:r>
          </a:p>
          <a:p>
            <a:pPr marL="285750" lvl="0" indent="-285750">
              <a:lnSpc>
                <a:spcPct val="150000"/>
              </a:lnSpc>
              <a:buClr>
                <a:schemeClr val="dk1"/>
              </a:buClr>
              <a:buSzPts val="1800"/>
              <a:buFont typeface="Arial" panose="020B0604020202020204" pitchFamily="34" charset="0"/>
              <a:buChar char="•"/>
            </a:pPr>
            <a:r>
              <a:rPr lang="en-GB" sz="1800" dirty="0">
                <a:solidFill>
                  <a:srgbClr val="FF0000"/>
                </a:solidFill>
                <a:latin typeface="Calibri" panose="020F0502020204030204" pitchFamily="34" charset="0"/>
                <a:ea typeface="Calibri"/>
                <a:cs typeface="Calibri" panose="020F0502020204030204" pitchFamily="34" charset="0"/>
                <a:sym typeface="Calibri"/>
              </a:rPr>
              <a:t>2x more Priority Leads needed</a:t>
            </a:r>
          </a:p>
          <a:p>
            <a:pPr marL="285750" lvl="0" indent="-285750">
              <a:lnSpc>
                <a:spcPct val="150000"/>
              </a:lnSpc>
              <a:buClr>
                <a:schemeClr val="dk1"/>
              </a:buClr>
              <a:buSzPts val="1800"/>
              <a:buFont typeface="Arial" panose="020B0604020202020204" pitchFamily="34" charset="0"/>
              <a:buChar char="•"/>
            </a:pPr>
            <a:endParaRPr lang="en-GB" sz="1800" dirty="0">
              <a:solidFill>
                <a:schemeClr val="tx1"/>
              </a:solidFill>
              <a:latin typeface="Calibri" panose="020F0502020204030204" pitchFamily="34" charset="0"/>
              <a:ea typeface="Calibri"/>
              <a:cs typeface="Calibri" panose="020F0502020204030204" pitchFamily="34" charset="0"/>
              <a:sym typeface="Calibri"/>
            </a:endParaRPr>
          </a:p>
          <a:p>
            <a:pPr lvl="0">
              <a:lnSpc>
                <a:spcPct val="150000"/>
              </a:lnSpc>
              <a:buClr>
                <a:schemeClr val="dk1"/>
              </a:buClr>
              <a:buSzPts val="1800"/>
            </a:pPr>
            <a:r>
              <a:rPr lang="en-GB" sz="1800" b="1" dirty="0">
                <a:solidFill>
                  <a:schemeClr val="dk1"/>
                </a:solidFill>
                <a:latin typeface="Calibri"/>
                <a:ea typeface="Calibri"/>
                <a:cs typeface="Calibri"/>
                <a:sym typeface="Calibri"/>
              </a:rPr>
              <a:t>Action Leads applications</a:t>
            </a:r>
          </a:p>
          <a:p>
            <a:pPr marL="285750" lvl="0" indent="-285750">
              <a:lnSpc>
                <a:spcPct val="150000"/>
              </a:lnSpc>
              <a:buClr>
                <a:schemeClr val="dk1"/>
              </a:buClr>
              <a:buSzPts val="1800"/>
              <a:buFont typeface="Arial" panose="020B0604020202020204" pitchFamily="34" charset="0"/>
              <a:buChar char="•"/>
            </a:pPr>
            <a:r>
              <a:rPr lang="en-GB" sz="1800" dirty="0">
                <a:solidFill>
                  <a:srgbClr val="FF0000"/>
                </a:solidFill>
                <a:latin typeface="Calibri" panose="020F0502020204030204" pitchFamily="34" charset="0"/>
                <a:ea typeface="Calibri"/>
                <a:cs typeface="Calibri" panose="020F0502020204030204" pitchFamily="34" charset="0"/>
                <a:sym typeface="Calibri"/>
              </a:rPr>
              <a:t>More Action Leads needed</a:t>
            </a:r>
            <a:endParaRPr sz="1800" dirty="0">
              <a:solidFill>
                <a:srgbClr val="FF0000"/>
              </a:solidFill>
              <a:latin typeface="Calibri" panose="020F0502020204030204" pitchFamily="34" charset="0"/>
              <a:ea typeface="Calibri"/>
              <a:cs typeface="Calibri" panose="020F0502020204030204" pitchFamily="34" charset="0"/>
              <a:sym typeface="Calibri"/>
            </a:endParaRPr>
          </a:p>
        </p:txBody>
      </p:sp>
      <p:sp>
        <p:nvSpPr>
          <p:cNvPr id="2" name="TextBox 1"/>
          <p:cNvSpPr txBox="1"/>
          <p:nvPr/>
        </p:nvSpPr>
        <p:spPr>
          <a:xfrm>
            <a:off x="5953226" y="2249587"/>
            <a:ext cx="5618386" cy="2534027"/>
          </a:xfrm>
          <a:prstGeom prst="rect">
            <a:avLst/>
          </a:prstGeom>
          <a:solidFill>
            <a:schemeClr val="accent6">
              <a:lumMod val="20000"/>
              <a:lumOff val="80000"/>
            </a:schemeClr>
          </a:solidFill>
          <a:ln>
            <a:noFill/>
          </a:ln>
        </p:spPr>
        <p:txBody>
          <a:bodyPr wrap="square" rtlCol="0">
            <a:spAutoFit/>
          </a:bodyPr>
          <a:lstStyle/>
          <a:p>
            <a:pPr>
              <a:lnSpc>
                <a:spcPct val="150000"/>
              </a:lnSpc>
            </a:pPr>
            <a:r>
              <a:rPr lang="en-GB" sz="1800" b="1" dirty="0"/>
              <a:t>To apply:</a:t>
            </a:r>
          </a:p>
          <a:p>
            <a:pPr marL="285750" indent="-285750">
              <a:lnSpc>
                <a:spcPct val="150000"/>
              </a:lnSpc>
              <a:buFont typeface="Arial" panose="020B0604020202020204" pitchFamily="34" charset="0"/>
              <a:buChar char="•"/>
            </a:pPr>
            <a:r>
              <a:rPr lang="en-GB" sz="1800" dirty="0"/>
              <a:t>See email ‘</a:t>
            </a:r>
            <a:r>
              <a:rPr lang="en-GB" sz="1800" i="1" dirty="0"/>
              <a:t>ARAG Roles explained’</a:t>
            </a:r>
            <a:br>
              <a:rPr lang="en-GB" sz="1800" i="1" dirty="0"/>
            </a:br>
            <a:r>
              <a:rPr lang="en-GB" sz="1800" dirty="0"/>
              <a:t>(this will be resent to ARAG members again today)</a:t>
            </a:r>
          </a:p>
          <a:p>
            <a:pPr marL="285750" indent="-285750">
              <a:lnSpc>
                <a:spcPct val="150000"/>
              </a:lnSpc>
              <a:buFont typeface="Arial" panose="020B0604020202020204" pitchFamily="34" charset="0"/>
              <a:buChar char="•"/>
            </a:pPr>
            <a:r>
              <a:rPr lang="en-GB" sz="1800" i="1" dirty="0"/>
              <a:t>Send your application to:</a:t>
            </a:r>
            <a:endParaRPr lang="en-GB" sz="1800" b="1" dirty="0"/>
          </a:p>
          <a:p>
            <a:pPr marL="355600">
              <a:lnSpc>
                <a:spcPct val="150000"/>
              </a:lnSpc>
            </a:pPr>
            <a:r>
              <a:rPr lang="en-GB" sz="1800" b="1" dirty="0"/>
              <a:t>Email</a:t>
            </a:r>
            <a:r>
              <a:rPr lang="en-GB" sz="1800" dirty="0"/>
              <a:t>: </a:t>
            </a:r>
            <a:r>
              <a:rPr lang="en-GB" sz="1800" u="sng" dirty="0">
                <a:hlinkClick r:id="rId3"/>
              </a:rPr>
              <a:t>Autism.Commissioning@newham.gov.uk</a:t>
            </a:r>
            <a:r>
              <a:rPr lang="en-GB" sz="1800" dirty="0"/>
              <a:t> </a:t>
            </a:r>
          </a:p>
          <a:p>
            <a:pPr marL="355600">
              <a:lnSpc>
                <a:spcPct val="150000"/>
              </a:lnSpc>
            </a:pPr>
            <a:r>
              <a:rPr lang="en-GB" sz="1800" b="1" dirty="0"/>
              <a:t>subject:</a:t>
            </a:r>
            <a:r>
              <a:rPr lang="en-GB" sz="1800" dirty="0"/>
              <a:t> ARAG Priority/Action Lead Roles</a:t>
            </a:r>
          </a:p>
        </p:txBody>
      </p:sp>
    </p:spTree>
    <p:extLst>
      <p:ext uri="{BB962C8B-B14F-4D97-AF65-F5344CB8AC3E}">
        <p14:creationId xmlns:p14="http://schemas.microsoft.com/office/powerpoint/2010/main" val="223194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86074" y="5136344"/>
            <a:ext cx="1761356" cy="977054"/>
          </a:xfrm>
          <a:prstGeom prst="rect">
            <a:avLst/>
          </a:prstGeom>
        </p:spPr>
      </p:pic>
      <p:pic>
        <p:nvPicPr>
          <p:cNvPr id="2" name="Picture 1"/>
          <p:cNvPicPr>
            <a:picLocks noChangeAspect="1"/>
          </p:cNvPicPr>
          <p:nvPr/>
        </p:nvPicPr>
        <p:blipFill>
          <a:blip r:embed="rId3"/>
          <a:stretch>
            <a:fillRect/>
          </a:stretch>
        </p:blipFill>
        <p:spPr>
          <a:xfrm>
            <a:off x="3010715" y="1710373"/>
            <a:ext cx="3753374" cy="4534533"/>
          </a:xfrm>
          <a:prstGeom prst="rect">
            <a:avLst/>
          </a:prstGeom>
        </p:spPr>
      </p:pic>
      <p:sp>
        <p:nvSpPr>
          <p:cNvPr id="6" name="Google Shape;359;p27"/>
          <p:cNvSpPr txBox="1">
            <a:spLocks/>
          </p:cNvSpPr>
          <p:nvPr/>
        </p:nvSpPr>
        <p:spPr>
          <a:xfrm>
            <a:off x="496492" y="433809"/>
            <a:ext cx="9144000" cy="882612"/>
          </a:xfrm>
          <a:prstGeom prst="rect">
            <a:avLst/>
          </a:prstGeom>
          <a:noFill/>
          <a:ln>
            <a:noFill/>
          </a:ln>
        </p:spPr>
        <p:txBody>
          <a:bodyPr spcFirstLastPara="1" wrap="square" lIns="91425" tIns="45700" rIns="91425" bIns="45700" anchor="b"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6B6F"/>
              </a:buClr>
              <a:buSzPts val="4000"/>
              <a:buFont typeface="Arial"/>
              <a:buNone/>
              <a:defRPr sz="4000" b="1" i="0" u="none" strike="noStrike" cap="none">
                <a:solidFill>
                  <a:srgbClr val="006B6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GB" sz="4400"/>
              <a:t>ARAG member appointments</a:t>
            </a:r>
            <a:br>
              <a:rPr lang="en-GB"/>
            </a:br>
            <a:r>
              <a:rPr lang="en-GB" sz="2200" b="0"/>
              <a:t>Linda Wan</a:t>
            </a:r>
            <a:endParaRPr lang="en-GB" dirty="0"/>
          </a:p>
        </p:txBody>
      </p:sp>
    </p:spTree>
    <p:extLst>
      <p:ext uri="{BB962C8B-B14F-4D97-AF65-F5344CB8AC3E}">
        <p14:creationId xmlns:p14="http://schemas.microsoft.com/office/powerpoint/2010/main" val="3238624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d0ba50024a_0_364"/>
          <p:cNvSpPr txBox="1"/>
          <p:nvPr/>
        </p:nvSpPr>
        <p:spPr>
          <a:xfrm>
            <a:off x="935244" y="1242830"/>
            <a:ext cx="10321500" cy="17468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B6F"/>
              </a:buClr>
              <a:buSzPts val="4000"/>
              <a:buFont typeface="Arial"/>
              <a:buNone/>
            </a:pPr>
            <a:r>
              <a:rPr lang="en-GB" sz="4000" b="1" dirty="0">
                <a:solidFill>
                  <a:schemeClr val="lt1"/>
                </a:solidFill>
              </a:rPr>
              <a:t>Autism Strategy Action Plan</a:t>
            </a:r>
            <a:endParaRPr sz="4000" b="1" dirty="0">
              <a:solidFill>
                <a:schemeClr val="lt1"/>
              </a:solidFill>
            </a:endParaRPr>
          </a:p>
        </p:txBody>
      </p:sp>
      <p:sp>
        <p:nvSpPr>
          <p:cNvPr id="3" name="Google Shape;53;p1"/>
          <p:cNvSpPr txBox="1"/>
          <p:nvPr/>
        </p:nvSpPr>
        <p:spPr>
          <a:xfrm>
            <a:off x="971058" y="2989690"/>
            <a:ext cx="1024987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lt1"/>
                </a:solidFill>
                <a:latin typeface="Calibri"/>
                <a:cs typeface="Calibri"/>
                <a:sym typeface="Calibri"/>
              </a:rPr>
              <a:t>Linda Wan</a:t>
            </a:r>
            <a:endParaRPr dirty="0"/>
          </a:p>
        </p:txBody>
      </p:sp>
    </p:spTree>
    <p:extLst>
      <p:ext uri="{BB962C8B-B14F-4D97-AF65-F5344CB8AC3E}">
        <p14:creationId xmlns:p14="http://schemas.microsoft.com/office/powerpoint/2010/main" val="1900588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7"/>
          <p:cNvSpPr txBox="1">
            <a:spLocks noGrp="1"/>
          </p:cNvSpPr>
          <p:nvPr>
            <p:ph type="ctrTitle"/>
          </p:nvPr>
        </p:nvSpPr>
        <p:spPr>
          <a:xfrm>
            <a:off x="496492" y="433809"/>
            <a:ext cx="9144000" cy="88261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6B6F"/>
              </a:buClr>
              <a:buSzPct val="100000"/>
              <a:buFont typeface="Arial"/>
              <a:buNone/>
            </a:pPr>
            <a:r>
              <a:rPr lang="en-GB" sz="4400" dirty="0"/>
              <a:t>Autism Strategy Action Plan</a:t>
            </a:r>
            <a:br>
              <a:rPr lang="en-GB" dirty="0"/>
            </a:br>
            <a:r>
              <a:rPr lang="en-GB" sz="2200" b="0" dirty="0"/>
              <a:t>Linda Wan</a:t>
            </a:r>
            <a:endParaRPr dirty="0"/>
          </a:p>
        </p:txBody>
      </p:sp>
      <p:sp>
        <p:nvSpPr>
          <p:cNvPr id="360" name="Google Shape;360;p27"/>
          <p:cNvSpPr txBox="1"/>
          <p:nvPr/>
        </p:nvSpPr>
        <p:spPr>
          <a:xfrm>
            <a:off x="709192" y="1316421"/>
            <a:ext cx="8718600" cy="5493771"/>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1800"/>
            </a:pPr>
            <a:r>
              <a:rPr lang="en-GB" sz="1800" b="1" dirty="0">
                <a:solidFill>
                  <a:schemeClr val="dk1"/>
                </a:solidFill>
                <a:latin typeface="Calibri"/>
                <a:ea typeface="Calibri"/>
                <a:cs typeface="Calibri"/>
                <a:sym typeface="Calibri"/>
              </a:rPr>
              <a:t>Governance structures </a:t>
            </a:r>
            <a:r>
              <a:rPr lang="en-GB" sz="1800" dirty="0">
                <a:solidFill>
                  <a:schemeClr val="dk1"/>
                </a:solidFill>
                <a:latin typeface="Calibri"/>
                <a:ea typeface="Calibri"/>
                <a:cs typeface="Calibri"/>
                <a:sym typeface="Calibri"/>
              </a:rPr>
              <a:t>(slide 31)</a:t>
            </a:r>
          </a:p>
          <a:p>
            <a:pPr marL="285750" marR="0" lvl="0" indent="-285750" algn="l" rtl="0">
              <a:lnSpc>
                <a:spcPct val="150000"/>
              </a:lnSpc>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How will everything work with Action Leads, Priority Leads and Working Groups?</a:t>
            </a:r>
          </a:p>
          <a:p>
            <a:pPr marL="285750" marR="0" lvl="0" indent="-285750" algn="l" rtl="0">
              <a:lnSpc>
                <a:spcPct val="150000"/>
              </a:lnSpc>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Who reports to who?</a:t>
            </a:r>
          </a:p>
          <a:p>
            <a:pPr marL="285750" marR="0" lvl="0" indent="-285750" algn="l" rtl="0">
              <a:lnSpc>
                <a:spcPct val="150000"/>
              </a:lnSpc>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Will a diagram help?</a:t>
            </a:r>
          </a:p>
          <a:p>
            <a:pPr lvl="0">
              <a:lnSpc>
                <a:spcPct val="150000"/>
              </a:lnSpc>
              <a:buClr>
                <a:schemeClr val="dk1"/>
              </a:buClr>
              <a:buSzPts val="1800"/>
            </a:pPr>
            <a:r>
              <a:rPr lang="en-GB" sz="1800" b="1" dirty="0">
                <a:solidFill>
                  <a:schemeClr val="dk1"/>
                </a:solidFill>
                <a:latin typeface="Calibri"/>
                <a:ea typeface="Calibri"/>
                <a:cs typeface="Calibri"/>
                <a:sym typeface="Calibri"/>
              </a:rPr>
              <a:t>Role of ARAG members</a:t>
            </a:r>
            <a:endParaRPr lang="en-GB" sz="1800" dirty="0">
              <a:solidFill>
                <a:schemeClr val="dk1"/>
              </a:solidFill>
              <a:latin typeface="Calibri"/>
              <a:ea typeface="Calibri"/>
              <a:cs typeface="Calibri"/>
              <a:sym typeface="Calibri"/>
            </a:endParaRPr>
          </a:p>
          <a:p>
            <a:pPr marL="285750" lvl="0" indent="-285750">
              <a:lnSpc>
                <a:spcPct val="150000"/>
              </a:lnSpc>
              <a:buClr>
                <a:schemeClr val="dk1"/>
              </a:buClr>
              <a:buSzPts val="1800"/>
              <a:buFont typeface="Arial"/>
              <a:buChar char="•"/>
            </a:pPr>
            <a:r>
              <a:rPr lang="en-GB" sz="1800" dirty="0">
                <a:solidFill>
                  <a:schemeClr val="dk1"/>
                </a:solidFill>
                <a:latin typeface="Calibri"/>
                <a:ea typeface="Calibri"/>
                <a:cs typeface="Calibri"/>
                <a:sym typeface="Calibri"/>
              </a:rPr>
              <a:t>Monitoring progress of actions (unofficial role)</a:t>
            </a:r>
          </a:p>
          <a:p>
            <a:pPr marL="285750" marR="0" lvl="0" indent="-285750" algn="l" rtl="0">
              <a:lnSpc>
                <a:spcPct val="150000"/>
              </a:lnSpc>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Request updates from working groups via Priority Leads</a:t>
            </a:r>
          </a:p>
          <a:p>
            <a:pPr marL="285750" marR="0" lvl="0" indent="-285750" algn="l" rtl="0">
              <a:lnSpc>
                <a:spcPct val="150000"/>
              </a:lnSpc>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Receive progress reports from Autism Lead Commissioner</a:t>
            </a:r>
          </a:p>
          <a:p>
            <a:pPr marL="285750" marR="0" lvl="0" indent="-285750" algn="l" rtl="0">
              <a:lnSpc>
                <a:spcPct val="150000"/>
              </a:lnSpc>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Open for discussion</a:t>
            </a:r>
            <a:endParaRPr lang="en-GB" sz="1800" b="1" dirty="0">
              <a:solidFill>
                <a:schemeClr val="dk1"/>
              </a:solidFill>
              <a:latin typeface="Calibri"/>
              <a:ea typeface="Calibri"/>
              <a:cs typeface="Calibri"/>
              <a:sym typeface="Calibri"/>
            </a:endParaRPr>
          </a:p>
          <a:p>
            <a:pPr lvl="0">
              <a:lnSpc>
                <a:spcPct val="150000"/>
              </a:lnSpc>
              <a:buClr>
                <a:schemeClr val="dk1"/>
              </a:buClr>
              <a:buSzPts val="1800"/>
            </a:pPr>
            <a:r>
              <a:rPr lang="en-GB" sz="1800" b="1" dirty="0">
                <a:solidFill>
                  <a:schemeClr val="dk1"/>
                </a:solidFill>
                <a:latin typeface="Calibri"/>
                <a:ea typeface="Calibri"/>
                <a:cs typeface="Calibri"/>
                <a:sym typeface="Calibri"/>
              </a:rPr>
              <a:t>Review of co-produced actions</a:t>
            </a:r>
          </a:p>
          <a:p>
            <a:pPr marL="285750" lvl="0" indent="-285750">
              <a:lnSpc>
                <a:spcPct val="150000"/>
              </a:lnSpc>
              <a:buClr>
                <a:schemeClr val="dk1"/>
              </a:buClr>
              <a:buSzPts val="1800"/>
              <a:buFont typeface="Arial"/>
              <a:buChar char="•"/>
            </a:pPr>
            <a:r>
              <a:rPr lang="en-GB" sz="1800" dirty="0">
                <a:solidFill>
                  <a:schemeClr val="dk1"/>
                </a:solidFill>
                <a:latin typeface="Calibri"/>
                <a:ea typeface="Calibri"/>
                <a:cs typeface="Calibri"/>
                <a:sym typeface="Calibri"/>
              </a:rPr>
              <a:t>Print out to share</a:t>
            </a:r>
          </a:p>
          <a:p>
            <a:pPr marR="0" lvl="0" algn="l" rtl="0">
              <a:spcBef>
                <a:spcPts val="0"/>
              </a:spcBef>
              <a:spcAft>
                <a:spcPts val="0"/>
              </a:spcAft>
              <a:buClr>
                <a:schemeClr val="dk1"/>
              </a:buClr>
              <a:buSzPts val="1800"/>
            </a:pPr>
            <a:endParaRPr sz="1800" b="1"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rgbClr val="FF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2114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86074" y="5136344"/>
            <a:ext cx="1761356" cy="977054"/>
          </a:xfrm>
          <a:prstGeom prst="rect">
            <a:avLst/>
          </a:prstGeom>
        </p:spPr>
      </p:pic>
      <p:pic>
        <p:nvPicPr>
          <p:cNvPr id="2" name="Picture 1"/>
          <p:cNvPicPr>
            <a:picLocks noChangeAspect="1"/>
          </p:cNvPicPr>
          <p:nvPr/>
        </p:nvPicPr>
        <p:blipFill>
          <a:blip r:embed="rId3"/>
          <a:stretch>
            <a:fillRect/>
          </a:stretch>
        </p:blipFill>
        <p:spPr>
          <a:xfrm>
            <a:off x="3010715" y="1710373"/>
            <a:ext cx="3753374" cy="4534533"/>
          </a:xfrm>
          <a:prstGeom prst="rect">
            <a:avLst/>
          </a:prstGeom>
        </p:spPr>
      </p:pic>
      <p:sp>
        <p:nvSpPr>
          <p:cNvPr id="5" name="Google Shape;359;p27"/>
          <p:cNvSpPr txBox="1">
            <a:spLocks noGrp="1"/>
          </p:cNvSpPr>
          <p:nvPr>
            <p:ph type="ctrTitle"/>
          </p:nvPr>
        </p:nvSpPr>
        <p:spPr>
          <a:xfrm>
            <a:off x="496492" y="433809"/>
            <a:ext cx="9144000" cy="88261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6B6F"/>
              </a:buClr>
              <a:buSzPct val="100000"/>
              <a:buFont typeface="Arial"/>
              <a:buNone/>
            </a:pPr>
            <a:r>
              <a:rPr lang="en-GB" sz="4400" dirty="0"/>
              <a:t>Autism Strategy Action Plan</a:t>
            </a:r>
            <a:br>
              <a:rPr lang="en-GB" dirty="0"/>
            </a:br>
            <a:r>
              <a:rPr lang="en-GB" sz="2200" b="0" dirty="0"/>
              <a:t>Linda Wan</a:t>
            </a:r>
            <a:endParaRPr dirty="0"/>
          </a:p>
        </p:txBody>
      </p:sp>
    </p:spTree>
    <p:extLst>
      <p:ext uri="{BB962C8B-B14F-4D97-AF65-F5344CB8AC3E}">
        <p14:creationId xmlns:p14="http://schemas.microsoft.com/office/powerpoint/2010/main" val="1269810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d0ba50024a_0_368"/>
          <p:cNvSpPr txBox="1"/>
          <p:nvPr/>
        </p:nvSpPr>
        <p:spPr>
          <a:xfrm>
            <a:off x="935244" y="1242830"/>
            <a:ext cx="10321500" cy="177866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B6F"/>
              </a:buClr>
              <a:buSzPts val="4000"/>
              <a:buFont typeface="Arial"/>
              <a:buNone/>
            </a:pPr>
            <a:r>
              <a:rPr lang="en-GB" sz="4000" b="1" dirty="0">
                <a:solidFill>
                  <a:schemeClr val="lt1"/>
                </a:solidFill>
              </a:rPr>
              <a:t>Sharing information</a:t>
            </a:r>
            <a:endParaRPr sz="4000" b="1" dirty="0">
              <a:solidFill>
                <a:schemeClr val="l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7"/>
          <p:cNvSpPr txBox="1">
            <a:spLocks noGrp="1"/>
          </p:cNvSpPr>
          <p:nvPr>
            <p:ph type="ctrTitle"/>
          </p:nvPr>
        </p:nvSpPr>
        <p:spPr>
          <a:xfrm>
            <a:off x="496492" y="433809"/>
            <a:ext cx="9144000" cy="88261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6B6F"/>
              </a:buClr>
              <a:buSzPct val="100000"/>
              <a:buFont typeface="Arial"/>
              <a:buNone/>
            </a:pPr>
            <a:r>
              <a:rPr lang="en-GB" sz="4400" dirty="0"/>
              <a:t>Sharing information</a:t>
            </a:r>
            <a:br>
              <a:rPr lang="en-GB" dirty="0"/>
            </a:br>
            <a:r>
              <a:rPr lang="en-GB" sz="2200" b="0" dirty="0"/>
              <a:t>Linda Wan</a:t>
            </a:r>
            <a:endParaRPr dirty="0"/>
          </a:p>
        </p:txBody>
      </p:sp>
      <p:sp>
        <p:nvSpPr>
          <p:cNvPr id="360" name="Google Shape;360;p27"/>
          <p:cNvSpPr txBox="1"/>
          <p:nvPr/>
        </p:nvSpPr>
        <p:spPr>
          <a:xfrm>
            <a:off x="709142" y="1364229"/>
            <a:ext cx="10182737" cy="4662775"/>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1800"/>
            </a:pPr>
            <a:r>
              <a:rPr lang="en-GB" sz="1800" b="1" dirty="0" err="1">
                <a:solidFill>
                  <a:schemeClr val="dk1"/>
                </a:solidFill>
                <a:latin typeface="Calibri"/>
                <a:ea typeface="Calibri"/>
                <a:cs typeface="Calibri"/>
                <a:sym typeface="Calibri"/>
              </a:rPr>
              <a:t>Whats</a:t>
            </a:r>
            <a:r>
              <a:rPr lang="en-GB" sz="1800" b="1" dirty="0">
                <a:solidFill>
                  <a:schemeClr val="dk1"/>
                </a:solidFill>
                <a:latin typeface="Calibri"/>
                <a:ea typeface="Calibri"/>
                <a:cs typeface="Calibri"/>
                <a:sym typeface="Calibri"/>
              </a:rPr>
              <a:t> app broadcast</a:t>
            </a:r>
          </a:p>
          <a:p>
            <a:pPr marL="285750" marR="0" lvl="0" indent="-285750" algn="l" rtl="0">
              <a:lnSpc>
                <a:spcPct val="150000"/>
              </a:lnSpc>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Receive up to date autism related information as and when it comes through to the Council</a:t>
            </a:r>
          </a:p>
          <a:p>
            <a:pPr marL="285750" marR="0" lvl="0" indent="-285750" algn="l" rtl="0">
              <a:lnSpc>
                <a:spcPct val="150000"/>
              </a:lnSpc>
              <a:spcBef>
                <a:spcPts val="0"/>
              </a:spcBef>
              <a:spcAft>
                <a:spcPts val="0"/>
              </a:spcAft>
              <a:buClr>
                <a:schemeClr val="dk1"/>
              </a:buClr>
              <a:buSzPts val="1800"/>
              <a:buFont typeface="Arial"/>
              <a:buChar char="•"/>
            </a:pPr>
            <a:r>
              <a:rPr lang="en-GB" sz="1800" dirty="0">
                <a:solidFill>
                  <a:schemeClr val="dk1"/>
                </a:solidFill>
                <a:latin typeface="Calibri"/>
                <a:ea typeface="Calibri"/>
                <a:cs typeface="Calibri"/>
                <a:sym typeface="Calibri"/>
              </a:rPr>
              <a:t>Contact details and replies to administrator are kept private</a:t>
            </a:r>
          </a:p>
          <a:p>
            <a:pPr marL="285750" marR="0" lvl="0" indent="-285750" algn="l" rtl="0">
              <a:lnSpc>
                <a:spcPct val="150000"/>
              </a:lnSpc>
              <a:spcBef>
                <a:spcPts val="0"/>
              </a:spcBef>
              <a:spcAft>
                <a:spcPts val="0"/>
              </a:spcAft>
              <a:buClr>
                <a:schemeClr val="dk1"/>
              </a:buClr>
              <a:buSzPts val="1800"/>
              <a:buFont typeface="Arial"/>
              <a:buChar char="•"/>
            </a:pPr>
            <a:endParaRPr lang="en-GB" sz="1800" dirty="0">
              <a:solidFill>
                <a:schemeClr val="dk1"/>
              </a:solidFill>
              <a:latin typeface="Calibri"/>
              <a:ea typeface="Calibri"/>
              <a:cs typeface="Calibri"/>
              <a:sym typeface="Calibri"/>
            </a:endParaRPr>
          </a:p>
          <a:p>
            <a:pPr lvl="0">
              <a:lnSpc>
                <a:spcPct val="150000"/>
              </a:lnSpc>
              <a:buClr>
                <a:schemeClr val="dk1"/>
              </a:buClr>
              <a:buSzPts val="1800"/>
            </a:pPr>
            <a:r>
              <a:rPr lang="en-GB" sz="1800" b="1" dirty="0">
                <a:solidFill>
                  <a:schemeClr val="dk1"/>
                </a:solidFill>
                <a:latin typeface="Calibri"/>
                <a:ea typeface="Calibri"/>
                <a:cs typeface="Calibri"/>
                <a:sym typeface="Calibri"/>
              </a:rPr>
              <a:t>Review of venues times &amp; days of ARAG meetings</a:t>
            </a:r>
            <a:endParaRPr lang="en-GB" sz="1800" dirty="0">
              <a:solidFill>
                <a:schemeClr val="dk1"/>
              </a:solidFill>
              <a:latin typeface="Calibri"/>
              <a:ea typeface="Calibri"/>
              <a:cs typeface="Calibri"/>
              <a:sym typeface="Calibri"/>
            </a:endParaRPr>
          </a:p>
          <a:p>
            <a:pPr marL="285750" lvl="0" indent="-285750">
              <a:lnSpc>
                <a:spcPct val="150000"/>
              </a:lnSpc>
              <a:buClr>
                <a:schemeClr val="dk1"/>
              </a:buClr>
              <a:buSzPts val="1800"/>
              <a:buFont typeface="Arial"/>
              <a:buChar char="•"/>
            </a:pPr>
            <a:r>
              <a:rPr lang="en-GB" sz="1800" dirty="0">
                <a:solidFill>
                  <a:schemeClr val="dk1"/>
                </a:solidFill>
                <a:latin typeface="Calibri"/>
                <a:ea typeface="Calibri"/>
                <a:cs typeface="Calibri"/>
                <a:sym typeface="Calibri"/>
              </a:rPr>
              <a:t>Survey link to review preferences</a:t>
            </a:r>
            <a:br>
              <a:rPr lang="en-GB" sz="1800" dirty="0">
                <a:solidFill>
                  <a:schemeClr val="dk1"/>
                </a:solidFill>
                <a:latin typeface="Calibri"/>
                <a:ea typeface="Calibri"/>
                <a:cs typeface="Calibri"/>
                <a:sym typeface="Calibri"/>
              </a:rPr>
            </a:br>
            <a:endParaRPr lang="en-GB" sz="1800" b="1" dirty="0">
              <a:solidFill>
                <a:schemeClr val="dk1"/>
              </a:solidFill>
              <a:latin typeface="Calibri"/>
              <a:ea typeface="Calibri"/>
              <a:cs typeface="Calibri"/>
              <a:sym typeface="Calibri"/>
            </a:endParaRPr>
          </a:p>
          <a:p>
            <a:pPr lvl="0">
              <a:lnSpc>
                <a:spcPct val="150000"/>
              </a:lnSpc>
              <a:buClr>
                <a:schemeClr val="dk1"/>
              </a:buClr>
              <a:buSzPts val="1800"/>
            </a:pPr>
            <a:r>
              <a:rPr lang="en-GB" sz="1800" b="1" dirty="0">
                <a:solidFill>
                  <a:schemeClr val="dk1"/>
                </a:solidFill>
                <a:latin typeface="Calibri"/>
                <a:ea typeface="Calibri"/>
                <a:cs typeface="Calibri"/>
                <a:sym typeface="Calibri"/>
              </a:rPr>
              <a:t>Developing a list of support resources</a:t>
            </a:r>
          </a:p>
          <a:p>
            <a:pPr marL="285750" lvl="0" indent="-285750">
              <a:lnSpc>
                <a:spcPct val="150000"/>
              </a:lnSpc>
              <a:buClr>
                <a:schemeClr val="dk1"/>
              </a:buClr>
              <a:buSzPts val="1800"/>
              <a:buFont typeface="Arial"/>
              <a:buChar char="•"/>
            </a:pPr>
            <a:r>
              <a:rPr lang="en-GB" sz="1800" dirty="0">
                <a:solidFill>
                  <a:schemeClr val="dk1"/>
                </a:solidFill>
                <a:latin typeface="Calibri"/>
                <a:ea typeface="Calibri"/>
                <a:cs typeface="Calibri"/>
                <a:sym typeface="Calibri"/>
              </a:rPr>
              <a:t>Print out to share</a:t>
            </a:r>
          </a:p>
          <a:p>
            <a:pPr marR="0" lvl="0" algn="l" rtl="0">
              <a:spcBef>
                <a:spcPts val="0"/>
              </a:spcBef>
              <a:spcAft>
                <a:spcPts val="0"/>
              </a:spcAft>
              <a:buClr>
                <a:schemeClr val="dk1"/>
              </a:buClr>
              <a:buSzPts val="1800"/>
            </a:pPr>
            <a:endParaRPr sz="1800" b="1"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rgbClr val="FF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521494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86074" y="5136344"/>
            <a:ext cx="1761356" cy="977054"/>
          </a:xfrm>
          <a:prstGeom prst="rect">
            <a:avLst/>
          </a:prstGeom>
        </p:spPr>
      </p:pic>
      <p:pic>
        <p:nvPicPr>
          <p:cNvPr id="2" name="Picture 1"/>
          <p:cNvPicPr>
            <a:picLocks noChangeAspect="1"/>
          </p:cNvPicPr>
          <p:nvPr/>
        </p:nvPicPr>
        <p:blipFill>
          <a:blip r:embed="rId3"/>
          <a:stretch>
            <a:fillRect/>
          </a:stretch>
        </p:blipFill>
        <p:spPr>
          <a:xfrm>
            <a:off x="3010715" y="1710373"/>
            <a:ext cx="3753374" cy="4534533"/>
          </a:xfrm>
          <a:prstGeom prst="rect">
            <a:avLst/>
          </a:prstGeom>
        </p:spPr>
      </p:pic>
      <p:sp>
        <p:nvSpPr>
          <p:cNvPr id="6" name="Google Shape;359;p27"/>
          <p:cNvSpPr txBox="1">
            <a:spLocks/>
          </p:cNvSpPr>
          <p:nvPr/>
        </p:nvSpPr>
        <p:spPr>
          <a:xfrm>
            <a:off x="496492" y="433809"/>
            <a:ext cx="9144000" cy="882612"/>
          </a:xfrm>
          <a:prstGeom prst="rect">
            <a:avLst/>
          </a:prstGeom>
          <a:noFill/>
          <a:ln>
            <a:noFill/>
          </a:ln>
        </p:spPr>
        <p:txBody>
          <a:bodyPr spcFirstLastPara="1" wrap="square" lIns="91425" tIns="45700" rIns="91425" bIns="45700" anchor="b"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6B6F"/>
              </a:buClr>
              <a:buSzPts val="4000"/>
              <a:buFont typeface="Arial"/>
              <a:buNone/>
              <a:defRPr sz="4000" b="1" i="0" u="none" strike="noStrike" cap="none">
                <a:solidFill>
                  <a:srgbClr val="006B6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GB" sz="4400"/>
              <a:t>Sharing information</a:t>
            </a:r>
            <a:br>
              <a:rPr lang="en-GB"/>
            </a:br>
            <a:r>
              <a:rPr lang="en-GB" sz="2200" b="0"/>
              <a:t>Linda Wan</a:t>
            </a:r>
            <a:endParaRPr lang="en-GB" dirty="0"/>
          </a:p>
        </p:txBody>
      </p:sp>
    </p:spTree>
    <p:extLst>
      <p:ext uri="{BB962C8B-B14F-4D97-AF65-F5344CB8AC3E}">
        <p14:creationId xmlns:p14="http://schemas.microsoft.com/office/powerpoint/2010/main" val="405166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a:spLocks noGrp="1"/>
          </p:cNvSpPr>
          <p:nvPr>
            <p:ph type="ctrTitle"/>
          </p:nvPr>
        </p:nvSpPr>
        <p:spPr>
          <a:xfrm>
            <a:off x="496492" y="433809"/>
            <a:ext cx="9144000" cy="74458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6B6F"/>
              </a:buClr>
              <a:buSzPct val="100000"/>
              <a:buFont typeface="Arial"/>
              <a:buNone/>
            </a:pPr>
            <a:r>
              <a:rPr lang="en-GB" dirty="0"/>
              <a:t>Meeting Rules</a:t>
            </a:r>
            <a:br>
              <a:rPr lang="en-GB" dirty="0"/>
            </a:br>
            <a:r>
              <a:rPr lang="en-GB" sz="2200" b="0" dirty="0"/>
              <a:t>Linda Wan</a:t>
            </a:r>
            <a:endParaRPr dirty="0"/>
          </a:p>
        </p:txBody>
      </p:sp>
      <p:grpSp>
        <p:nvGrpSpPr>
          <p:cNvPr id="65" name="Google Shape;65;p3"/>
          <p:cNvGrpSpPr/>
          <p:nvPr/>
        </p:nvGrpSpPr>
        <p:grpSpPr>
          <a:xfrm>
            <a:off x="1326242" y="1178394"/>
            <a:ext cx="10693289" cy="4951720"/>
            <a:chOff x="1334125" y="1022888"/>
            <a:chExt cx="10693289" cy="4951720"/>
          </a:xfrm>
        </p:grpSpPr>
        <p:sp>
          <p:nvSpPr>
            <p:cNvPr id="66" name="Google Shape;66;p3"/>
            <p:cNvSpPr txBox="1"/>
            <p:nvPr/>
          </p:nvSpPr>
          <p:spPr>
            <a:xfrm>
              <a:off x="3004705" y="2264297"/>
              <a:ext cx="4678045" cy="107886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  </a:t>
              </a:r>
              <a:r>
                <a:rPr lang="en-GB" sz="2800" b="1">
                  <a:solidFill>
                    <a:schemeClr val="dk1"/>
                  </a:solidFill>
                  <a:latin typeface="Century Gothic"/>
                  <a:ea typeface="Century Gothic"/>
                  <a:cs typeface="Century Gothic"/>
                  <a:sym typeface="Century Gothic"/>
                </a:rPr>
                <a:t>No jargon to be used </a:t>
              </a:r>
              <a:endParaRPr sz="1600" b="1">
                <a:solidFill>
                  <a:schemeClr val="dk1"/>
                </a:solidFill>
                <a:latin typeface="Arial"/>
                <a:ea typeface="Arial"/>
                <a:cs typeface="Arial"/>
                <a:sym typeface="Arial"/>
              </a:endParaRPr>
            </a:p>
          </p:txBody>
        </p:sp>
        <p:sp>
          <p:nvSpPr>
            <p:cNvPr id="67" name="Google Shape;67;p3"/>
            <p:cNvSpPr txBox="1"/>
            <p:nvPr/>
          </p:nvSpPr>
          <p:spPr>
            <a:xfrm>
              <a:off x="3057092" y="1227199"/>
              <a:ext cx="6831491" cy="107886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2800" b="1">
                  <a:solidFill>
                    <a:schemeClr val="dk1"/>
                  </a:solidFill>
                  <a:latin typeface="Century Gothic"/>
                  <a:ea typeface="Century Gothic"/>
                  <a:cs typeface="Century Gothic"/>
                  <a:sym typeface="Century Gothic"/>
                </a:rPr>
                <a:t>Please speak slowly with easy words </a:t>
              </a:r>
              <a:endParaRPr sz="2800" b="1">
                <a:solidFill>
                  <a:schemeClr val="dk1"/>
                </a:solidFill>
                <a:latin typeface="Century Gothic"/>
                <a:ea typeface="Century Gothic"/>
                <a:cs typeface="Century Gothic"/>
                <a:sym typeface="Century Gothic"/>
              </a:endParaRPr>
            </a:p>
          </p:txBody>
        </p:sp>
        <p:sp>
          <p:nvSpPr>
            <p:cNvPr id="68" name="Google Shape;68;p3"/>
            <p:cNvSpPr txBox="1"/>
            <p:nvPr/>
          </p:nvSpPr>
          <p:spPr>
            <a:xfrm>
              <a:off x="3057092" y="3547473"/>
              <a:ext cx="7563011" cy="85937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2800" b="1">
                  <a:solidFill>
                    <a:schemeClr val="dk1"/>
                  </a:solidFill>
                  <a:latin typeface="Century Gothic"/>
                  <a:ea typeface="Century Gothic"/>
                  <a:cs typeface="Century Gothic"/>
                  <a:sym typeface="Century Gothic"/>
                </a:rPr>
                <a:t>Stop if people show they don’t understand </a:t>
              </a:r>
              <a:endParaRPr/>
            </a:p>
          </p:txBody>
        </p:sp>
        <p:sp>
          <p:nvSpPr>
            <p:cNvPr id="69" name="Google Shape;69;p3"/>
            <p:cNvSpPr txBox="1"/>
            <p:nvPr/>
          </p:nvSpPr>
          <p:spPr>
            <a:xfrm>
              <a:off x="3057092" y="4815811"/>
              <a:ext cx="8970322" cy="107886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2800" b="1">
                  <a:solidFill>
                    <a:schemeClr val="dk1"/>
                  </a:solidFill>
                  <a:latin typeface="Century Gothic"/>
                  <a:ea typeface="Century Gothic"/>
                  <a:cs typeface="Century Gothic"/>
                  <a:sym typeface="Century Gothic"/>
                </a:rPr>
                <a:t>Use you communication cards if you want to speak </a:t>
              </a:r>
              <a:endParaRPr sz="2800" b="1">
                <a:solidFill>
                  <a:schemeClr val="dk1"/>
                </a:solidFill>
                <a:latin typeface="Century Gothic"/>
                <a:ea typeface="Century Gothic"/>
                <a:cs typeface="Century Gothic"/>
                <a:sym typeface="Century Gothic"/>
              </a:endParaRPr>
            </a:p>
          </p:txBody>
        </p:sp>
        <p:pic>
          <p:nvPicPr>
            <p:cNvPr id="70" name="Google Shape;70;p3" descr="Form Easy vs Jargon"/>
            <p:cNvPicPr preferRelativeResize="0"/>
            <p:nvPr/>
          </p:nvPicPr>
          <p:blipFill rotWithShape="1">
            <a:blip r:embed="rId3">
              <a:alphaModFix/>
            </a:blip>
            <a:srcRect/>
            <a:stretch/>
          </p:blipFill>
          <p:spPr>
            <a:xfrm>
              <a:off x="1459910" y="2140822"/>
              <a:ext cx="1325817" cy="1325817"/>
            </a:xfrm>
            <a:prstGeom prst="rect">
              <a:avLst/>
            </a:prstGeom>
            <a:noFill/>
            <a:ln>
              <a:noFill/>
            </a:ln>
          </p:spPr>
        </p:pic>
        <p:pic>
          <p:nvPicPr>
            <p:cNvPr id="71" name="Google Shape;71;p3" descr="Speak"/>
            <p:cNvPicPr preferRelativeResize="0"/>
            <p:nvPr/>
          </p:nvPicPr>
          <p:blipFill rotWithShape="1">
            <a:blip r:embed="rId4">
              <a:alphaModFix/>
            </a:blip>
            <a:srcRect/>
            <a:stretch/>
          </p:blipFill>
          <p:spPr>
            <a:xfrm>
              <a:off x="1698366" y="1022888"/>
              <a:ext cx="1250762" cy="1250762"/>
            </a:xfrm>
            <a:prstGeom prst="rect">
              <a:avLst/>
            </a:prstGeom>
            <a:noFill/>
            <a:ln>
              <a:noFill/>
            </a:ln>
          </p:spPr>
        </p:pic>
        <p:pic>
          <p:nvPicPr>
            <p:cNvPr id="72" name="Google Shape;72;p3" descr="Yellow card"/>
            <p:cNvPicPr preferRelativeResize="0"/>
            <p:nvPr/>
          </p:nvPicPr>
          <p:blipFill rotWithShape="1">
            <a:blip r:embed="rId5">
              <a:alphaModFix/>
            </a:blip>
            <a:srcRect/>
            <a:stretch/>
          </p:blipFill>
          <p:spPr>
            <a:xfrm>
              <a:off x="1612837" y="4735881"/>
              <a:ext cx="1238727" cy="1238727"/>
            </a:xfrm>
            <a:prstGeom prst="rect">
              <a:avLst/>
            </a:prstGeom>
            <a:noFill/>
            <a:ln>
              <a:noFill/>
            </a:ln>
          </p:spPr>
        </p:pic>
        <p:pic>
          <p:nvPicPr>
            <p:cNvPr id="73" name="Google Shape;73;p3" descr="Dont know man1"/>
            <p:cNvPicPr preferRelativeResize="0"/>
            <p:nvPr/>
          </p:nvPicPr>
          <p:blipFill rotWithShape="1">
            <a:blip r:embed="rId6">
              <a:alphaModFix/>
            </a:blip>
            <a:srcRect/>
            <a:stretch/>
          </p:blipFill>
          <p:spPr>
            <a:xfrm>
              <a:off x="1334125" y="3218442"/>
              <a:ext cx="1517439" cy="1517439"/>
            </a:xfrm>
            <a:prstGeom prst="rect">
              <a:avLst/>
            </a:prstGeom>
            <a:noFill/>
            <a:ln>
              <a:noFill/>
            </a:ln>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d0ba50024a_0_368"/>
          <p:cNvSpPr txBox="1"/>
          <p:nvPr/>
        </p:nvSpPr>
        <p:spPr>
          <a:xfrm>
            <a:off x="935244" y="1242830"/>
            <a:ext cx="10321500" cy="2437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B6F"/>
              </a:buClr>
              <a:buSzPts val="4000"/>
              <a:buFont typeface="Arial"/>
              <a:buNone/>
            </a:pPr>
            <a:r>
              <a:rPr lang="en-GB" sz="4000" b="1">
                <a:solidFill>
                  <a:schemeClr val="lt1"/>
                </a:solidFill>
              </a:rPr>
              <a:t>AOB</a:t>
            </a:r>
            <a:endParaRPr sz="4000" b="1">
              <a:solidFill>
                <a:schemeClr val="lt1"/>
              </a:solidFill>
            </a:endParaRPr>
          </a:p>
        </p:txBody>
      </p:sp>
    </p:spTree>
    <p:extLst>
      <p:ext uri="{BB962C8B-B14F-4D97-AF65-F5344CB8AC3E}">
        <p14:creationId xmlns:p14="http://schemas.microsoft.com/office/powerpoint/2010/main" val="493515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80" name="Google Shape;380;g2d0ba50024a_0_375"/>
          <p:cNvSpPr txBox="1"/>
          <p:nvPr/>
        </p:nvSpPr>
        <p:spPr>
          <a:xfrm>
            <a:off x="396148" y="1581070"/>
            <a:ext cx="10457382" cy="3000781"/>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2400"/>
              <a:buFont typeface="Arial" panose="020B0604020202020204" pitchFamily="34" charset="0"/>
              <a:buChar char="•"/>
            </a:pPr>
            <a:r>
              <a:rPr lang="en-GB" sz="2400" b="1" dirty="0"/>
              <a:t>Oliver McGowan </a:t>
            </a:r>
            <a:r>
              <a:rPr lang="en-GB" sz="2400" b="1" dirty="0" err="1"/>
              <a:t>EbE</a:t>
            </a:r>
            <a:r>
              <a:rPr lang="en-GB" sz="2400" b="1" dirty="0"/>
              <a:t> Trainers (Experts by Experience)</a:t>
            </a:r>
          </a:p>
          <a:p>
            <a:pPr marL="742950" marR="0" lvl="0" indent="-285750" algn="l" rtl="0">
              <a:lnSpc>
                <a:spcPct val="150000"/>
              </a:lnSpc>
              <a:spcBef>
                <a:spcPts val="0"/>
              </a:spcBef>
              <a:spcAft>
                <a:spcPts val="0"/>
              </a:spcAft>
              <a:buFontTx/>
              <a:buChar char="-"/>
            </a:pPr>
            <a:r>
              <a:rPr lang="en-GB" sz="1800" dirty="0">
                <a:solidFill>
                  <a:srgbClr val="242424"/>
                </a:solidFill>
                <a:highlight>
                  <a:srgbClr val="FFFFFF"/>
                </a:highlight>
                <a:latin typeface="Calibri"/>
                <a:ea typeface="Calibri"/>
                <a:cs typeface="Calibri"/>
                <a:sym typeface="Calibri"/>
              </a:rPr>
              <a:t>Work with NHS staff </a:t>
            </a:r>
          </a:p>
          <a:p>
            <a:pPr marL="742950" marR="0" lvl="0" indent="-285750" algn="l" rtl="0">
              <a:lnSpc>
                <a:spcPct val="150000"/>
              </a:lnSpc>
              <a:spcBef>
                <a:spcPts val="0"/>
              </a:spcBef>
              <a:spcAft>
                <a:spcPts val="0"/>
              </a:spcAft>
              <a:buFontTx/>
              <a:buChar char="-"/>
            </a:pPr>
            <a:r>
              <a:rPr lang="en-GB" sz="1800" dirty="0">
                <a:solidFill>
                  <a:srgbClr val="242424"/>
                </a:solidFill>
                <a:highlight>
                  <a:srgbClr val="FFFFFF"/>
                </a:highlight>
                <a:latin typeface="Calibri"/>
                <a:ea typeface="Calibri"/>
                <a:cs typeface="Calibri"/>
                <a:sym typeface="Calibri"/>
              </a:rPr>
              <a:t>Get training to deliver to NHS staff</a:t>
            </a:r>
            <a:endParaRPr sz="1800" dirty="0">
              <a:solidFill>
                <a:srgbClr val="242424"/>
              </a:solidFill>
              <a:highlight>
                <a:srgbClr val="FFFFFF"/>
              </a:highlight>
              <a:latin typeface="Calibri"/>
              <a:ea typeface="Calibri"/>
              <a:cs typeface="Calibri"/>
              <a:sym typeface="Calibri"/>
            </a:endParaRPr>
          </a:p>
          <a:p>
            <a:pPr marL="457200" marR="0" lvl="0" indent="0" algn="l" rtl="0">
              <a:lnSpc>
                <a:spcPct val="150000"/>
              </a:lnSpc>
              <a:spcBef>
                <a:spcPts val="0"/>
              </a:spcBef>
              <a:spcAft>
                <a:spcPts val="0"/>
              </a:spcAft>
              <a:buNone/>
            </a:pPr>
            <a:endParaRPr sz="1800" dirty="0">
              <a:solidFill>
                <a:schemeClr val="dk1"/>
              </a:solidFill>
              <a:highlight>
                <a:srgbClr val="FFFFFF"/>
              </a:highlight>
              <a:latin typeface="Calibri"/>
              <a:ea typeface="Calibri"/>
              <a:cs typeface="Calibri"/>
              <a:sym typeface="Calibri"/>
            </a:endParaRPr>
          </a:p>
          <a:p>
            <a:pPr marL="357188">
              <a:buClr>
                <a:schemeClr val="dk1"/>
              </a:buClr>
              <a:buSzPts val="2400"/>
            </a:pPr>
            <a:r>
              <a:rPr lang="en-GB" sz="2400" dirty="0"/>
              <a:t>email </a:t>
            </a:r>
            <a:r>
              <a:rPr lang="en-GB" sz="2400" dirty="0">
                <a:hlinkClick r:id="rId3"/>
              </a:rPr>
              <a:t>autism.commissioning@newham.gov.uk</a:t>
            </a:r>
            <a:r>
              <a:rPr lang="en-GB" sz="2400" dirty="0"/>
              <a:t>  </a:t>
            </a:r>
          </a:p>
          <a:p>
            <a:pPr marL="357188">
              <a:buClr>
                <a:schemeClr val="dk1"/>
              </a:buClr>
              <a:buSzPts val="2400"/>
            </a:pPr>
            <a:r>
              <a:rPr lang="en-GB" sz="2400" dirty="0"/>
              <a:t>Subject title: </a:t>
            </a:r>
            <a:r>
              <a:rPr lang="en-GB" sz="2400" dirty="0">
                <a:solidFill>
                  <a:srgbClr val="0070C0"/>
                </a:solidFill>
              </a:rPr>
              <a:t>OM </a:t>
            </a:r>
            <a:r>
              <a:rPr lang="en-GB" sz="2400" dirty="0" err="1">
                <a:solidFill>
                  <a:srgbClr val="0070C0"/>
                </a:solidFill>
              </a:rPr>
              <a:t>EbE</a:t>
            </a:r>
            <a:endParaRPr lang="en-GB" sz="1600" dirty="0">
              <a:solidFill>
                <a:srgbClr val="0070C0"/>
              </a:solidFill>
              <a:highlight>
                <a:srgbClr val="FFFFFF"/>
              </a:highlight>
              <a:latin typeface="Calibri"/>
              <a:ea typeface="Calibri"/>
              <a:cs typeface="Calibri"/>
              <a:sym typeface="Calibri"/>
            </a:endParaRPr>
          </a:p>
          <a:p>
            <a:pPr marL="285750" marR="0" lvl="0" indent="-133350" algn="l" rtl="0">
              <a:lnSpc>
                <a:spcPct val="150000"/>
              </a:lnSpc>
              <a:spcBef>
                <a:spcPts val="0"/>
              </a:spcBef>
              <a:spcAft>
                <a:spcPts val="0"/>
              </a:spcAft>
              <a:buClr>
                <a:schemeClr val="dk1"/>
              </a:buClr>
              <a:buSzPts val="2400"/>
              <a:buFont typeface="Arial"/>
              <a:buNone/>
            </a:pPr>
            <a:endParaRPr sz="2400" dirty="0">
              <a:solidFill>
                <a:schemeClr val="dk1"/>
              </a:solidFill>
              <a:latin typeface="Calibri"/>
              <a:ea typeface="Calibri"/>
              <a:cs typeface="Calibri"/>
              <a:sym typeface="Calibri"/>
            </a:endParaRPr>
          </a:p>
        </p:txBody>
      </p:sp>
      <p:sp>
        <p:nvSpPr>
          <p:cNvPr id="12" name="Google Shape;370;p28"/>
          <p:cNvSpPr txBox="1">
            <a:spLocks noGrp="1"/>
          </p:cNvSpPr>
          <p:nvPr>
            <p:ph type="ctrTitle"/>
          </p:nvPr>
        </p:nvSpPr>
        <p:spPr>
          <a:xfrm>
            <a:off x="307709" y="495243"/>
            <a:ext cx="9144000" cy="744585"/>
          </a:xfrm>
          <a:prstGeom prst="rect">
            <a:avLst/>
          </a:prstGeom>
          <a:noFill/>
          <a:ln>
            <a:noFill/>
          </a:ln>
        </p:spPr>
        <p:txBody>
          <a:bodyPr spcFirstLastPara="1" wrap="square" lIns="91425" tIns="45700" rIns="91425" bIns="45700" anchor="b" anchorCtr="0">
            <a:normAutofit fontScale="90000"/>
          </a:bodyPr>
          <a:lstStyle/>
          <a:p>
            <a:pPr lvl="0"/>
            <a:r>
              <a:rPr lang="en-GB" sz="4400" dirty="0"/>
              <a:t>AOB</a:t>
            </a:r>
            <a:br>
              <a:rPr lang="en-GB" dirty="0"/>
            </a:br>
            <a:r>
              <a:rPr lang="en-GB" sz="2200" b="0" dirty="0"/>
              <a:t>Linda Wan</a:t>
            </a:r>
            <a:endParaRPr sz="2200" dirty="0"/>
          </a:p>
        </p:txBody>
      </p:sp>
    </p:spTree>
    <p:extLst>
      <p:ext uri="{BB962C8B-B14F-4D97-AF65-F5344CB8AC3E}">
        <p14:creationId xmlns:p14="http://schemas.microsoft.com/office/powerpoint/2010/main" val="346208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80" name="Google Shape;380;g2d0ba50024a_0_375"/>
          <p:cNvSpPr txBox="1"/>
          <p:nvPr/>
        </p:nvSpPr>
        <p:spPr>
          <a:xfrm>
            <a:off x="396148" y="1581070"/>
            <a:ext cx="4382586" cy="4478109"/>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2400"/>
              <a:buFont typeface="Arial" panose="020B0604020202020204" pitchFamily="34" charset="0"/>
              <a:buChar char="•"/>
            </a:pPr>
            <a:r>
              <a:rPr lang="en-GB" sz="2400" b="1" dirty="0"/>
              <a:t>Newham Libraries</a:t>
            </a:r>
            <a:endParaRPr lang="en-GB" sz="1600" dirty="0">
              <a:solidFill>
                <a:srgbClr val="0070C0"/>
              </a:solidFill>
              <a:highlight>
                <a:srgbClr val="FFFFFF"/>
              </a:highlight>
              <a:latin typeface="Calibri"/>
              <a:ea typeface="Calibri"/>
              <a:cs typeface="Calibri"/>
              <a:sym typeface="Calibri"/>
            </a:endParaRPr>
          </a:p>
          <a:p>
            <a:endParaRPr lang="en-GB" sz="1800" dirty="0"/>
          </a:p>
          <a:p>
            <a:r>
              <a:rPr lang="en-GB" sz="1800" dirty="0"/>
              <a:t>Keyword search </a:t>
            </a:r>
          </a:p>
          <a:p>
            <a:r>
              <a:rPr lang="en-GB" sz="1800" dirty="0"/>
              <a:t>autistic: </a:t>
            </a:r>
            <a:r>
              <a:rPr lang="en-GB" sz="1800" u="sng" dirty="0">
                <a:hlinkClick r:id="rId3"/>
              </a:rPr>
              <a:t>https://libraries.newham.gov.uk/search?term=autistic&amp;field=&amp;facets=&amp;listview=false&amp;sort=PUBDATE_desc&amp;limit=203&amp;page</a:t>
            </a:r>
            <a:r>
              <a:rPr lang="en-GB" sz="1800" dirty="0"/>
              <a:t>= </a:t>
            </a:r>
          </a:p>
          <a:p>
            <a:r>
              <a:rPr lang="en-GB" sz="1800" dirty="0"/>
              <a:t> </a:t>
            </a:r>
          </a:p>
          <a:p>
            <a:r>
              <a:rPr lang="en-GB" sz="1800" dirty="0"/>
              <a:t>Autism:  </a:t>
            </a:r>
            <a:r>
              <a:rPr lang="en-GB" sz="1800" u="sng" dirty="0">
                <a:hlinkClick r:id="rId4"/>
              </a:rPr>
              <a:t>https://libraries.newham.gov.uk/search?term=autism&amp;field=&amp;facets=&amp;listview=false&amp;sort=PUBDATE_desc&amp;limit=203&amp;page</a:t>
            </a:r>
            <a:r>
              <a:rPr lang="en-GB" sz="1800" dirty="0"/>
              <a:t>= </a:t>
            </a:r>
          </a:p>
          <a:p>
            <a:pPr marL="285750" marR="0" lvl="0" indent="-133350" algn="l" rtl="0">
              <a:lnSpc>
                <a:spcPct val="150000"/>
              </a:lnSpc>
              <a:spcBef>
                <a:spcPts val="0"/>
              </a:spcBef>
              <a:spcAft>
                <a:spcPts val="0"/>
              </a:spcAft>
              <a:buClr>
                <a:schemeClr val="dk1"/>
              </a:buClr>
              <a:buSzPts val="2400"/>
              <a:buFont typeface="Arial"/>
              <a:buNone/>
            </a:pPr>
            <a:endParaRPr sz="1800" dirty="0">
              <a:solidFill>
                <a:schemeClr val="dk1"/>
              </a:solidFill>
              <a:latin typeface="Calibri"/>
              <a:ea typeface="Calibri"/>
              <a:cs typeface="Calibri"/>
              <a:sym typeface="Calibri"/>
            </a:endParaRPr>
          </a:p>
        </p:txBody>
      </p:sp>
      <p:sp>
        <p:nvSpPr>
          <p:cNvPr id="12" name="Google Shape;370;p28"/>
          <p:cNvSpPr txBox="1">
            <a:spLocks noGrp="1"/>
          </p:cNvSpPr>
          <p:nvPr>
            <p:ph type="ctrTitle"/>
          </p:nvPr>
        </p:nvSpPr>
        <p:spPr>
          <a:xfrm>
            <a:off x="307709" y="495243"/>
            <a:ext cx="9144000" cy="744585"/>
          </a:xfrm>
          <a:prstGeom prst="rect">
            <a:avLst/>
          </a:prstGeom>
          <a:noFill/>
          <a:ln>
            <a:noFill/>
          </a:ln>
        </p:spPr>
        <p:txBody>
          <a:bodyPr spcFirstLastPara="1" wrap="square" lIns="91425" tIns="45700" rIns="91425" bIns="45700" anchor="b" anchorCtr="0">
            <a:normAutofit fontScale="90000"/>
          </a:bodyPr>
          <a:lstStyle/>
          <a:p>
            <a:pPr lvl="0"/>
            <a:r>
              <a:rPr lang="en-GB" sz="4400" dirty="0"/>
              <a:t>AOB</a:t>
            </a:r>
            <a:br>
              <a:rPr lang="en-GB" dirty="0"/>
            </a:br>
            <a:r>
              <a:rPr lang="en-GB" sz="2200" b="0" dirty="0"/>
              <a:t>Linda Wan</a:t>
            </a:r>
            <a:endParaRPr sz="2200" dirty="0"/>
          </a:p>
        </p:txBody>
      </p:sp>
      <p:pic>
        <p:nvPicPr>
          <p:cNvPr id="2" name="Picture 1"/>
          <p:cNvPicPr>
            <a:picLocks noChangeAspect="1"/>
          </p:cNvPicPr>
          <p:nvPr/>
        </p:nvPicPr>
        <p:blipFill>
          <a:blip r:embed="rId5"/>
          <a:stretch>
            <a:fillRect/>
          </a:stretch>
        </p:blipFill>
        <p:spPr>
          <a:xfrm>
            <a:off x="5238131" y="1795169"/>
            <a:ext cx="6608810" cy="3635571"/>
          </a:xfrm>
          <a:prstGeom prst="rect">
            <a:avLst/>
          </a:prstGeom>
        </p:spPr>
      </p:pic>
    </p:spTree>
    <p:extLst>
      <p:ext uri="{BB962C8B-B14F-4D97-AF65-F5344CB8AC3E}">
        <p14:creationId xmlns:p14="http://schemas.microsoft.com/office/powerpoint/2010/main" val="3781307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80" name="Google Shape;380;g2d0ba50024a_0_375"/>
          <p:cNvSpPr txBox="1"/>
          <p:nvPr/>
        </p:nvSpPr>
        <p:spPr>
          <a:xfrm>
            <a:off x="396148" y="1581070"/>
            <a:ext cx="5678649" cy="3647112"/>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2400"/>
              <a:buFont typeface="Arial" panose="020B0604020202020204" pitchFamily="34" charset="0"/>
              <a:buChar char="•"/>
            </a:pPr>
            <a:r>
              <a:rPr lang="en-GB" sz="2400" b="1" dirty="0"/>
              <a:t>National Autistic Society e-learning modules</a:t>
            </a:r>
          </a:p>
          <a:p>
            <a:pPr marL="357188">
              <a:buClr>
                <a:schemeClr val="dk1"/>
              </a:buClr>
              <a:buSzPts val="2400"/>
            </a:pPr>
            <a:endParaRPr lang="en-GB" sz="2400" dirty="0"/>
          </a:p>
          <a:p>
            <a:pPr marL="357188">
              <a:buClr>
                <a:schemeClr val="dk1"/>
              </a:buClr>
              <a:buSzPts val="2400"/>
            </a:pPr>
            <a:r>
              <a:rPr lang="en-GB" sz="2400" dirty="0">
                <a:hlinkClick r:id="rId3"/>
              </a:rPr>
              <a:t>E-learning (autism.org.uk)</a:t>
            </a:r>
            <a:endParaRPr lang="en-GB" sz="2400" dirty="0"/>
          </a:p>
          <a:p>
            <a:pPr marL="357188">
              <a:buClr>
                <a:schemeClr val="dk1"/>
              </a:buClr>
              <a:buSzPts val="2400"/>
            </a:pPr>
            <a:endParaRPr lang="en-GB" sz="2400" dirty="0"/>
          </a:p>
          <a:p>
            <a:pPr marL="357188">
              <a:buClr>
                <a:schemeClr val="dk1"/>
              </a:buClr>
              <a:buSzPts val="2400"/>
            </a:pPr>
            <a:endParaRPr lang="en-GB" sz="2400" dirty="0"/>
          </a:p>
          <a:p>
            <a:pPr marL="457200" marR="0" lvl="0" indent="0" algn="l" rtl="0">
              <a:lnSpc>
                <a:spcPct val="150000"/>
              </a:lnSpc>
              <a:spcBef>
                <a:spcPts val="0"/>
              </a:spcBef>
              <a:spcAft>
                <a:spcPts val="0"/>
              </a:spcAft>
              <a:buNone/>
            </a:pPr>
            <a:endParaRPr sz="1600" dirty="0">
              <a:solidFill>
                <a:srgbClr val="242424"/>
              </a:solidFill>
              <a:highlight>
                <a:srgbClr val="FFFFFF"/>
              </a:highlight>
              <a:latin typeface="Calibri"/>
              <a:ea typeface="Calibri"/>
              <a:cs typeface="Calibri"/>
              <a:sym typeface="Calibri"/>
            </a:endParaRPr>
          </a:p>
          <a:p>
            <a:pPr marL="457200" marR="0" lvl="0" indent="0" algn="l" rtl="0">
              <a:lnSpc>
                <a:spcPct val="150000"/>
              </a:lnSpc>
              <a:spcBef>
                <a:spcPts val="0"/>
              </a:spcBef>
              <a:spcAft>
                <a:spcPts val="0"/>
              </a:spcAft>
              <a:buNone/>
            </a:pPr>
            <a:endParaRPr sz="1800" dirty="0">
              <a:solidFill>
                <a:schemeClr val="dk1"/>
              </a:solidFill>
              <a:highlight>
                <a:srgbClr val="FFFFFF"/>
              </a:highlight>
              <a:latin typeface="Calibri"/>
              <a:ea typeface="Calibri"/>
              <a:cs typeface="Calibri"/>
              <a:sym typeface="Calibri"/>
            </a:endParaRPr>
          </a:p>
          <a:p>
            <a:pPr marL="285750" marR="0" lvl="0" indent="-133350" algn="l" rtl="0">
              <a:lnSpc>
                <a:spcPct val="150000"/>
              </a:lnSpc>
              <a:spcBef>
                <a:spcPts val="0"/>
              </a:spcBef>
              <a:spcAft>
                <a:spcPts val="0"/>
              </a:spcAft>
              <a:buClr>
                <a:schemeClr val="dk1"/>
              </a:buClr>
              <a:buSzPts val="2400"/>
              <a:buFont typeface="Arial"/>
              <a:buNone/>
            </a:pPr>
            <a:endParaRPr sz="2400" dirty="0">
              <a:solidFill>
                <a:schemeClr val="dk1"/>
              </a:solidFill>
              <a:latin typeface="Calibri"/>
              <a:ea typeface="Calibri"/>
              <a:cs typeface="Calibri"/>
              <a:sym typeface="Calibri"/>
            </a:endParaRPr>
          </a:p>
        </p:txBody>
      </p:sp>
      <p:sp>
        <p:nvSpPr>
          <p:cNvPr id="12" name="Google Shape;370;p28"/>
          <p:cNvSpPr txBox="1">
            <a:spLocks noGrp="1"/>
          </p:cNvSpPr>
          <p:nvPr>
            <p:ph type="ctrTitle"/>
          </p:nvPr>
        </p:nvSpPr>
        <p:spPr>
          <a:xfrm>
            <a:off x="307709" y="495243"/>
            <a:ext cx="9144000" cy="744585"/>
          </a:xfrm>
          <a:prstGeom prst="rect">
            <a:avLst/>
          </a:prstGeom>
          <a:noFill/>
          <a:ln>
            <a:noFill/>
          </a:ln>
        </p:spPr>
        <p:txBody>
          <a:bodyPr spcFirstLastPara="1" wrap="square" lIns="91425" tIns="45700" rIns="91425" bIns="45700" anchor="b" anchorCtr="0">
            <a:normAutofit fontScale="90000"/>
          </a:bodyPr>
          <a:lstStyle/>
          <a:p>
            <a:pPr lvl="0"/>
            <a:r>
              <a:rPr lang="en-GB" sz="4400" dirty="0"/>
              <a:t>AOB</a:t>
            </a:r>
            <a:br>
              <a:rPr lang="en-GB" dirty="0"/>
            </a:br>
            <a:r>
              <a:rPr lang="en-GB" sz="2200" b="0" dirty="0"/>
              <a:t>Linda Wan</a:t>
            </a:r>
            <a:endParaRPr sz="2200" dirty="0"/>
          </a:p>
        </p:txBody>
      </p:sp>
      <p:pic>
        <p:nvPicPr>
          <p:cNvPr id="2" name="Picture 1"/>
          <p:cNvPicPr>
            <a:picLocks noChangeAspect="1"/>
          </p:cNvPicPr>
          <p:nvPr/>
        </p:nvPicPr>
        <p:blipFill>
          <a:blip r:embed="rId4"/>
          <a:stretch>
            <a:fillRect/>
          </a:stretch>
        </p:blipFill>
        <p:spPr>
          <a:xfrm>
            <a:off x="6491677" y="771277"/>
            <a:ext cx="5234109" cy="5339106"/>
          </a:xfrm>
          <a:prstGeom prst="rect">
            <a:avLst/>
          </a:prstGeom>
        </p:spPr>
      </p:pic>
    </p:spTree>
    <p:extLst>
      <p:ext uri="{BB962C8B-B14F-4D97-AF65-F5344CB8AC3E}">
        <p14:creationId xmlns:p14="http://schemas.microsoft.com/office/powerpoint/2010/main" val="602857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80" name="Google Shape;380;g2d0ba50024a_0_375"/>
          <p:cNvSpPr txBox="1"/>
          <p:nvPr/>
        </p:nvSpPr>
        <p:spPr>
          <a:xfrm>
            <a:off x="396148" y="1310726"/>
            <a:ext cx="10457382" cy="5863103"/>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2400"/>
              <a:buFont typeface="Arial" panose="020B0604020202020204" pitchFamily="34" charset="0"/>
              <a:buChar char="•"/>
            </a:pPr>
            <a:r>
              <a:rPr lang="en-GB" sz="2400" b="1" dirty="0"/>
              <a:t>Autism Research – monthly roundup</a:t>
            </a:r>
          </a:p>
          <a:p>
            <a:pPr marL="357188">
              <a:buClr>
                <a:schemeClr val="dk1"/>
              </a:buClr>
              <a:buSzPts val="2400"/>
            </a:pPr>
            <a:endParaRPr lang="en-GB" sz="2400" dirty="0"/>
          </a:p>
          <a:p>
            <a:pPr marL="357188">
              <a:buClr>
                <a:schemeClr val="dk1"/>
              </a:buClr>
              <a:buSzPts val="2400"/>
            </a:pPr>
            <a:r>
              <a:rPr lang="en-GB" sz="2400" dirty="0">
                <a:hlinkClick r:id="rId3"/>
              </a:rPr>
              <a:t>Autism Research—What’s New in May — </a:t>
            </a:r>
            <a:r>
              <a:rPr lang="en-GB" sz="2400" dirty="0" err="1">
                <a:hlinkClick r:id="rId3"/>
              </a:rPr>
              <a:t>Neurodiverse</a:t>
            </a:r>
            <a:r>
              <a:rPr lang="en-GB" sz="2400" dirty="0">
                <a:hlinkClick r:id="rId3"/>
              </a:rPr>
              <a:t> Connection (ndconnection.co.uk)</a:t>
            </a:r>
            <a:endParaRPr lang="en-GB" sz="2400" dirty="0"/>
          </a:p>
          <a:p>
            <a:pPr marL="357188">
              <a:buClr>
                <a:schemeClr val="dk1"/>
              </a:buClr>
              <a:buSzPts val="2400"/>
            </a:pPr>
            <a:endParaRPr lang="en-GB" sz="2400" dirty="0"/>
          </a:p>
          <a:p>
            <a:pPr marL="742950" indent="-285750">
              <a:lnSpc>
                <a:spcPct val="150000"/>
              </a:lnSpc>
              <a:buFont typeface="Arial" panose="020B0604020202020204" pitchFamily="34" charset="0"/>
              <a:buChar char="•"/>
            </a:pPr>
            <a:r>
              <a:rPr lang="en-GB" sz="1600" dirty="0">
                <a:latin typeface="Calibri" panose="020F0502020204030204" pitchFamily="34" charset="0"/>
                <a:cs typeface="Calibri" panose="020F0502020204030204" pitchFamily="34" charset="0"/>
                <a:hlinkClick r:id="rId4"/>
              </a:rPr>
              <a:t>Autistic people can communicate well with one another—further evidence</a:t>
            </a:r>
            <a:r>
              <a:rPr lang="en-GB" sz="1600" dirty="0">
                <a:latin typeface="Calibri" panose="020F0502020204030204" pitchFamily="34" charset="0"/>
                <a:cs typeface="Calibri" panose="020F0502020204030204" pitchFamily="34" charset="0"/>
              </a:rPr>
              <a:t>?</a:t>
            </a:r>
          </a:p>
          <a:p>
            <a:pPr marL="742950" indent="-285750">
              <a:lnSpc>
                <a:spcPct val="150000"/>
              </a:lnSpc>
              <a:buFont typeface="Arial" panose="020B0604020202020204" pitchFamily="34" charset="0"/>
              <a:buChar char="•"/>
            </a:pPr>
            <a:r>
              <a:rPr lang="en-GB" sz="1600" dirty="0">
                <a:latin typeface="Calibri" panose="020F0502020204030204" pitchFamily="34" charset="0"/>
                <a:cs typeface="Calibri" panose="020F0502020204030204" pitchFamily="34" charset="0"/>
                <a:hlinkClick r:id="rId5"/>
              </a:rPr>
              <a:t>Who decides the ‘right’ way to learn to speak?</a:t>
            </a:r>
            <a:endParaRPr lang="en-GB" sz="1600" dirty="0">
              <a:latin typeface="Calibri" panose="020F0502020204030204" pitchFamily="34" charset="0"/>
              <a:cs typeface="Calibri" panose="020F0502020204030204" pitchFamily="34" charset="0"/>
            </a:endParaRPr>
          </a:p>
          <a:p>
            <a:pPr marL="742950" indent="-285750">
              <a:lnSpc>
                <a:spcPct val="150000"/>
              </a:lnSpc>
              <a:buFont typeface="Arial" panose="020B0604020202020204" pitchFamily="34" charset="0"/>
              <a:buChar char="•"/>
            </a:pPr>
            <a:r>
              <a:rPr lang="en-GB" sz="1600" dirty="0">
                <a:latin typeface="Calibri" panose="020F0502020204030204" pitchFamily="34" charset="0"/>
                <a:cs typeface="Calibri" panose="020F0502020204030204" pitchFamily="34" charset="0"/>
                <a:hlinkClick r:id="rId6"/>
              </a:rPr>
              <a:t>Does masking mean better friendships and relationships?</a:t>
            </a:r>
            <a:endParaRPr lang="en-GB" sz="1600" dirty="0">
              <a:latin typeface="Calibri" panose="020F0502020204030204" pitchFamily="34" charset="0"/>
              <a:cs typeface="Calibri" panose="020F0502020204030204" pitchFamily="34" charset="0"/>
            </a:endParaRPr>
          </a:p>
          <a:p>
            <a:pPr marL="742950" indent="-285750">
              <a:lnSpc>
                <a:spcPct val="150000"/>
              </a:lnSpc>
              <a:buFont typeface="Arial" panose="020B0604020202020204" pitchFamily="34" charset="0"/>
              <a:buChar char="•"/>
            </a:pPr>
            <a:r>
              <a:rPr lang="en-GB" sz="1600" dirty="0">
                <a:latin typeface="Calibri" panose="020F0502020204030204" pitchFamily="34" charset="0"/>
                <a:cs typeface="Calibri" panose="020F0502020204030204" pitchFamily="34" charset="0"/>
                <a:hlinkClick r:id="rId7"/>
              </a:rPr>
              <a:t>Autonomy and Autistic people with learning disabilities</a:t>
            </a:r>
            <a:endParaRPr lang="en-GB" sz="1600" dirty="0">
              <a:latin typeface="Calibri" panose="020F0502020204030204" pitchFamily="34" charset="0"/>
              <a:cs typeface="Calibri" panose="020F0502020204030204" pitchFamily="34" charset="0"/>
            </a:endParaRPr>
          </a:p>
          <a:p>
            <a:pPr marL="742950" indent="-285750">
              <a:lnSpc>
                <a:spcPct val="150000"/>
              </a:lnSpc>
              <a:buFont typeface="Arial" panose="020B0604020202020204" pitchFamily="34" charset="0"/>
              <a:buChar char="•"/>
            </a:pPr>
            <a:r>
              <a:rPr lang="en-GB" sz="1600" dirty="0">
                <a:latin typeface="Calibri" panose="020F0502020204030204" pitchFamily="34" charset="0"/>
                <a:cs typeface="Calibri" panose="020F0502020204030204" pitchFamily="34" charset="0"/>
                <a:hlinkClick r:id="rId8"/>
              </a:rPr>
              <a:t>Morality and Autistic people</a:t>
            </a:r>
            <a:endParaRPr lang="en-GB" sz="1600" dirty="0">
              <a:latin typeface="Calibri" panose="020F0502020204030204" pitchFamily="34" charset="0"/>
              <a:cs typeface="Calibri" panose="020F0502020204030204" pitchFamily="34" charset="0"/>
            </a:endParaRPr>
          </a:p>
          <a:p>
            <a:pPr marL="742950" indent="-285750">
              <a:lnSpc>
                <a:spcPct val="150000"/>
              </a:lnSpc>
              <a:buFont typeface="Arial" panose="020B0604020202020204" pitchFamily="34" charset="0"/>
              <a:buChar char="•"/>
            </a:pPr>
            <a:r>
              <a:rPr lang="en-GB" sz="1600" dirty="0">
                <a:latin typeface="Calibri" panose="020F0502020204030204" pitchFamily="34" charset="0"/>
                <a:cs typeface="Calibri" panose="020F0502020204030204" pitchFamily="34" charset="0"/>
                <a:hlinkClick r:id="rId9"/>
              </a:rPr>
              <a:t>Negative views of autistic people in research journals?</a:t>
            </a:r>
            <a:endParaRPr sz="1600" dirty="0">
              <a:solidFill>
                <a:srgbClr val="242424"/>
              </a:solidFill>
              <a:highlight>
                <a:srgbClr val="FFFFFF"/>
              </a:highlight>
              <a:latin typeface="Calibri" panose="020F0502020204030204" pitchFamily="34" charset="0"/>
              <a:ea typeface="Calibri"/>
              <a:cs typeface="Calibri" panose="020F0502020204030204" pitchFamily="34" charset="0"/>
              <a:sym typeface="Calibri"/>
            </a:endParaRPr>
          </a:p>
          <a:p>
            <a:pPr marL="742950" indent="-285750">
              <a:lnSpc>
                <a:spcPct val="150000"/>
              </a:lnSpc>
              <a:buFont typeface="Arial" panose="020B0604020202020204" pitchFamily="34" charset="0"/>
              <a:buChar char="•"/>
            </a:pPr>
            <a:r>
              <a:rPr lang="en-GB" sz="1600" dirty="0">
                <a:latin typeface="Calibri" panose="020F0502020204030204" pitchFamily="34" charset="0"/>
                <a:cs typeface="Calibri" panose="020F0502020204030204" pitchFamily="34" charset="0"/>
                <a:hlinkClick r:id="rId10"/>
              </a:rPr>
              <a:t>OCD Versus Autism?</a:t>
            </a:r>
            <a:endParaRPr lang="en-GB" sz="1600" dirty="0">
              <a:latin typeface="Calibri" panose="020F0502020204030204" pitchFamily="34" charset="0"/>
              <a:cs typeface="Calibri" panose="020F0502020204030204" pitchFamily="34" charset="0"/>
            </a:endParaRPr>
          </a:p>
          <a:p>
            <a:pPr marL="742950" indent="-285750">
              <a:lnSpc>
                <a:spcPct val="150000"/>
              </a:lnSpc>
              <a:buFont typeface="Arial" panose="020B0604020202020204" pitchFamily="34" charset="0"/>
              <a:buChar char="•"/>
            </a:pPr>
            <a:r>
              <a:rPr lang="en-GB" sz="1600" dirty="0">
                <a:latin typeface="Calibri" panose="020F0502020204030204" pitchFamily="34" charset="0"/>
                <a:cs typeface="Calibri" panose="020F0502020204030204" pitchFamily="34" charset="0"/>
                <a:hlinkClick r:id="rId11"/>
              </a:rPr>
              <a:t>Stimming (repeated movement/sound): purposeless for who?</a:t>
            </a:r>
            <a:endParaRPr lang="en-GB" sz="1600" dirty="0">
              <a:latin typeface="Calibri" panose="020F0502020204030204" pitchFamily="34" charset="0"/>
              <a:cs typeface="Calibri" panose="020F0502020204030204" pitchFamily="34" charset="0"/>
            </a:endParaRPr>
          </a:p>
          <a:p>
            <a:pPr marL="457200" marR="0" lvl="0" indent="0" algn="l" rtl="0">
              <a:lnSpc>
                <a:spcPct val="150000"/>
              </a:lnSpc>
              <a:spcBef>
                <a:spcPts val="0"/>
              </a:spcBef>
              <a:spcAft>
                <a:spcPts val="0"/>
              </a:spcAft>
              <a:buNone/>
            </a:pPr>
            <a:endParaRPr sz="1800" dirty="0">
              <a:solidFill>
                <a:schemeClr val="dk1"/>
              </a:solidFill>
              <a:highlight>
                <a:srgbClr val="FFFFFF"/>
              </a:highlight>
              <a:latin typeface="Calibri"/>
              <a:ea typeface="Calibri"/>
              <a:cs typeface="Calibri"/>
              <a:sym typeface="Calibri"/>
            </a:endParaRPr>
          </a:p>
          <a:p>
            <a:pPr marL="285750" marR="0" lvl="0" indent="-133350" algn="l" rtl="0">
              <a:lnSpc>
                <a:spcPct val="150000"/>
              </a:lnSpc>
              <a:spcBef>
                <a:spcPts val="0"/>
              </a:spcBef>
              <a:spcAft>
                <a:spcPts val="0"/>
              </a:spcAft>
              <a:buClr>
                <a:schemeClr val="dk1"/>
              </a:buClr>
              <a:buSzPts val="2400"/>
              <a:buFont typeface="Arial"/>
              <a:buNone/>
            </a:pPr>
            <a:endParaRPr sz="2400" dirty="0">
              <a:solidFill>
                <a:schemeClr val="dk1"/>
              </a:solidFill>
              <a:latin typeface="Calibri"/>
              <a:ea typeface="Calibri"/>
              <a:cs typeface="Calibri"/>
              <a:sym typeface="Calibri"/>
            </a:endParaRPr>
          </a:p>
        </p:txBody>
      </p:sp>
      <p:sp>
        <p:nvSpPr>
          <p:cNvPr id="12" name="Google Shape;370;p28"/>
          <p:cNvSpPr txBox="1">
            <a:spLocks noGrp="1"/>
          </p:cNvSpPr>
          <p:nvPr>
            <p:ph type="ctrTitle"/>
          </p:nvPr>
        </p:nvSpPr>
        <p:spPr>
          <a:xfrm>
            <a:off x="307709" y="495243"/>
            <a:ext cx="9144000" cy="744585"/>
          </a:xfrm>
          <a:prstGeom prst="rect">
            <a:avLst/>
          </a:prstGeom>
          <a:noFill/>
          <a:ln>
            <a:noFill/>
          </a:ln>
        </p:spPr>
        <p:txBody>
          <a:bodyPr spcFirstLastPara="1" wrap="square" lIns="91425" tIns="45700" rIns="91425" bIns="45700" anchor="b" anchorCtr="0">
            <a:normAutofit fontScale="90000"/>
          </a:bodyPr>
          <a:lstStyle/>
          <a:p>
            <a:pPr lvl="0"/>
            <a:r>
              <a:rPr lang="en-GB" sz="4400" dirty="0"/>
              <a:t>AOB</a:t>
            </a:r>
            <a:br>
              <a:rPr lang="en-GB" dirty="0"/>
            </a:br>
            <a:r>
              <a:rPr lang="en-GB" sz="2200" b="0" dirty="0"/>
              <a:t>Linda Wan</a:t>
            </a:r>
            <a:endParaRPr sz="2200" dirty="0"/>
          </a:p>
        </p:txBody>
      </p:sp>
    </p:spTree>
    <p:extLst>
      <p:ext uri="{BB962C8B-B14F-4D97-AF65-F5344CB8AC3E}">
        <p14:creationId xmlns:p14="http://schemas.microsoft.com/office/powerpoint/2010/main" val="2532840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80" name="Google Shape;380;g2d0ba50024a_0_375"/>
          <p:cNvSpPr txBox="1"/>
          <p:nvPr/>
        </p:nvSpPr>
        <p:spPr>
          <a:xfrm>
            <a:off x="396148" y="1581070"/>
            <a:ext cx="10457382" cy="4001055"/>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en-GB" sz="2400" b="1" dirty="0"/>
              <a:t>MH Elf Question Time  29 June 2024</a:t>
            </a:r>
          </a:p>
          <a:p>
            <a:endParaRPr lang="en-GB" dirty="0"/>
          </a:p>
          <a:p>
            <a:pPr>
              <a:lnSpc>
                <a:spcPct val="150000"/>
              </a:lnSpc>
            </a:pPr>
            <a:r>
              <a:rPr lang="en-GB" sz="1800" dirty="0"/>
              <a:t>You can watch the live stream again on the Mental Elf YouTube channel: </a:t>
            </a:r>
            <a:r>
              <a:rPr lang="en-GB" sz="1800" u="sng" dirty="0">
                <a:hlinkClick r:id="rId3"/>
              </a:rPr>
              <a:t>https://elfi.sh/mhqt-autism</a:t>
            </a:r>
            <a:endParaRPr lang="en-GB" sz="1800" dirty="0"/>
          </a:p>
          <a:p>
            <a:pPr>
              <a:lnSpc>
                <a:spcPct val="150000"/>
              </a:lnSpc>
            </a:pPr>
            <a:r>
              <a:rPr lang="en-GB" sz="1800" dirty="0"/>
              <a:t>Read the live tweets sent by the Mental Elf: </a:t>
            </a:r>
            <a:r>
              <a:rPr lang="en-GB" sz="1800" u="sng" dirty="0">
                <a:hlinkClick r:id="rId4"/>
              </a:rPr>
              <a:t>https://x.com/Mental_Elf/status/1798027854724399180</a:t>
            </a:r>
            <a:endParaRPr lang="en-GB" sz="1800" dirty="0"/>
          </a:p>
          <a:p>
            <a:pPr>
              <a:lnSpc>
                <a:spcPct val="150000"/>
              </a:lnSpc>
            </a:pPr>
            <a:endParaRPr lang="en-GB" sz="1800" dirty="0"/>
          </a:p>
          <a:p>
            <a:pPr>
              <a:lnSpc>
                <a:spcPct val="150000"/>
              </a:lnSpc>
            </a:pPr>
            <a:r>
              <a:rPr lang="en-GB" sz="1800" dirty="0"/>
              <a:t>Read the two systematic reviews produced by the NIHR Mental Health Policy Research Unit</a:t>
            </a:r>
          </a:p>
          <a:p>
            <a:pPr marL="285750" lvl="0" indent="-285750">
              <a:lnSpc>
                <a:spcPct val="150000"/>
              </a:lnSpc>
              <a:buFont typeface="Arial" panose="020B0604020202020204" pitchFamily="34" charset="0"/>
              <a:buChar char="•"/>
            </a:pPr>
            <a:r>
              <a:rPr lang="en-GB" sz="1800" dirty="0"/>
              <a:t>Approaches to improving mental health care for autistic children and young people </a:t>
            </a:r>
            <a:r>
              <a:rPr lang="en-GB" sz="1800" u="sng" dirty="0">
                <a:hlinkClick r:id="rId5"/>
              </a:rPr>
              <a:t>https://doi.org/10.1017/S0033291724001089</a:t>
            </a:r>
            <a:r>
              <a:rPr lang="en-GB" sz="1800" dirty="0"/>
              <a:t> </a:t>
            </a:r>
          </a:p>
          <a:p>
            <a:pPr marL="285750" lvl="0" indent="-285750">
              <a:lnSpc>
                <a:spcPct val="150000"/>
              </a:lnSpc>
              <a:buFont typeface="Arial" panose="020B0604020202020204" pitchFamily="34" charset="0"/>
              <a:buChar char="•"/>
            </a:pPr>
            <a:r>
              <a:rPr lang="en-GB" sz="1800" dirty="0"/>
              <a:t>Approaches to improving mental health care for autistic people: a systematic review </a:t>
            </a:r>
            <a:r>
              <a:rPr lang="en-GB" sz="1800" u="sng" dirty="0">
                <a:hlinkClick r:id="rId6"/>
              </a:rPr>
              <a:t>https://www.medrxiv.org/content/10.1101/2023.03.10.23287101v1</a:t>
            </a:r>
            <a:r>
              <a:rPr lang="en-GB" sz="1800" dirty="0"/>
              <a:t> (pre-publication) </a:t>
            </a:r>
          </a:p>
        </p:txBody>
      </p:sp>
      <p:sp>
        <p:nvSpPr>
          <p:cNvPr id="12" name="Google Shape;370;p28"/>
          <p:cNvSpPr txBox="1">
            <a:spLocks noGrp="1"/>
          </p:cNvSpPr>
          <p:nvPr>
            <p:ph type="ctrTitle"/>
          </p:nvPr>
        </p:nvSpPr>
        <p:spPr>
          <a:xfrm>
            <a:off x="307709" y="495243"/>
            <a:ext cx="9144000" cy="744585"/>
          </a:xfrm>
          <a:prstGeom prst="rect">
            <a:avLst/>
          </a:prstGeom>
          <a:noFill/>
          <a:ln>
            <a:noFill/>
          </a:ln>
        </p:spPr>
        <p:txBody>
          <a:bodyPr spcFirstLastPara="1" wrap="square" lIns="91425" tIns="45700" rIns="91425" bIns="45700" anchor="b" anchorCtr="0">
            <a:normAutofit fontScale="90000"/>
          </a:bodyPr>
          <a:lstStyle/>
          <a:p>
            <a:pPr lvl="0"/>
            <a:r>
              <a:rPr lang="en-GB" sz="4400" dirty="0"/>
              <a:t>AOB</a:t>
            </a:r>
            <a:br>
              <a:rPr lang="en-GB" dirty="0"/>
            </a:br>
            <a:r>
              <a:rPr lang="en-GB" sz="2200" b="0" dirty="0"/>
              <a:t>Linda Wan</a:t>
            </a:r>
            <a:endParaRPr sz="2200" dirty="0"/>
          </a:p>
        </p:txBody>
      </p:sp>
    </p:spTree>
    <p:extLst>
      <p:ext uri="{BB962C8B-B14F-4D97-AF65-F5344CB8AC3E}">
        <p14:creationId xmlns:p14="http://schemas.microsoft.com/office/powerpoint/2010/main" val="991168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80" name="Google Shape;380;g2d0ba50024a_0_375"/>
          <p:cNvSpPr txBox="1"/>
          <p:nvPr/>
        </p:nvSpPr>
        <p:spPr>
          <a:xfrm>
            <a:off x="396148" y="1581070"/>
            <a:ext cx="10457382" cy="3416279"/>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2400"/>
              <a:buFont typeface="Arial" panose="020B0604020202020204" pitchFamily="34" charset="0"/>
              <a:buChar char="•"/>
            </a:pPr>
            <a:r>
              <a:rPr lang="en-GB" sz="2400" b="1" dirty="0"/>
              <a:t>Our Newham WORK</a:t>
            </a:r>
          </a:p>
          <a:p>
            <a:pPr marL="356870">
              <a:buClr>
                <a:schemeClr val="dk1"/>
              </a:buClr>
              <a:buSzPts val="2400"/>
            </a:pPr>
            <a:endParaRPr lang="en-GB" sz="2400" dirty="0"/>
          </a:p>
          <a:p>
            <a:pPr marL="356870">
              <a:buClr>
                <a:schemeClr val="dk1"/>
              </a:buClr>
              <a:buSzPts val="2400"/>
            </a:pPr>
            <a:r>
              <a:rPr lang="en-GB" sz="2400" dirty="0"/>
              <a:t>2x volunteer Ambassadors </a:t>
            </a:r>
          </a:p>
          <a:p>
            <a:pPr marL="814070" indent="-457200">
              <a:buClr>
                <a:schemeClr val="dk1"/>
              </a:buClr>
              <a:buSzPts val="2400"/>
              <a:buAutoNum type="arabicPeriod"/>
            </a:pPr>
            <a:r>
              <a:rPr lang="en-GB" sz="2400" dirty="0"/>
              <a:t>Support with SEND internships – a wage will be paid </a:t>
            </a:r>
          </a:p>
          <a:p>
            <a:pPr marL="814070" indent="-457200">
              <a:buClr>
                <a:schemeClr val="dk1"/>
              </a:buClr>
              <a:buSzPts val="2400"/>
              <a:buAutoNum type="arabicPeriod"/>
            </a:pPr>
            <a:r>
              <a:rPr lang="en-GB" sz="2400" dirty="0"/>
              <a:t>Ambassador to look at workplaces – reward and recognition paid</a:t>
            </a:r>
          </a:p>
          <a:p>
            <a:pPr marL="356870">
              <a:buClr>
                <a:schemeClr val="dk1"/>
              </a:buClr>
              <a:buSzPts val="2400"/>
            </a:pPr>
            <a:endParaRPr lang="en-GB" sz="2400" dirty="0"/>
          </a:p>
          <a:p>
            <a:pPr marL="356870">
              <a:buClr>
                <a:schemeClr val="dk1"/>
              </a:buClr>
              <a:buSzPts val="2400"/>
            </a:pPr>
            <a:r>
              <a:rPr lang="en-GB" sz="2400" dirty="0"/>
              <a:t>email </a:t>
            </a:r>
            <a:r>
              <a:rPr lang="en-GB" sz="2400" dirty="0">
                <a:hlinkClick r:id="rId3"/>
              </a:rPr>
              <a:t>ournewhamwork.engagementteam@newham.gov.uk</a:t>
            </a:r>
            <a:r>
              <a:rPr lang="en-GB" sz="2400" dirty="0"/>
              <a:t>  </a:t>
            </a:r>
          </a:p>
          <a:p>
            <a:pPr marL="356870">
              <a:buClr>
                <a:schemeClr val="dk1"/>
              </a:buClr>
              <a:buSzPts val="2400"/>
            </a:pPr>
            <a:r>
              <a:rPr lang="en-GB" sz="2400" dirty="0"/>
              <a:t>Subject title: </a:t>
            </a:r>
            <a:r>
              <a:rPr lang="en-GB" sz="2400" dirty="0">
                <a:solidFill>
                  <a:srgbClr val="0070C0"/>
                </a:solidFill>
              </a:rPr>
              <a:t>Ambassador</a:t>
            </a:r>
            <a:endParaRPr sz="1600" dirty="0">
              <a:solidFill>
                <a:srgbClr val="0070C0"/>
              </a:solidFill>
              <a:highlight>
                <a:srgbClr val="FFFFFF"/>
              </a:highlight>
              <a:latin typeface="Calibri"/>
              <a:ea typeface="Calibri"/>
              <a:cs typeface="Calibri"/>
            </a:endParaRPr>
          </a:p>
          <a:p>
            <a:pPr marL="457200" marR="0" lvl="0" indent="0" algn="l" rtl="0">
              <a:lnSpc>
                <a:spcPct val="150000"/>
              </a:lnSpc>
              <a:spcBef>
                <a:spcPts val="0"/>
              </a:spcBef>
              <a:spcAft>
                <a:spcPts val="0"/>
              </a:spcAft>
              <a:buNone/>
            </a:pPr>
            <a:endParaRPr sz="1600" dirty="0">
              <a:solidFill>
                <a:srgbClr val="242424"/>
              </a:solidFill>
              <a:highlight>
                <a:srgbClr val="FFFFFF"/>
              </a:highlight>
              <a:latin typeface="Calibri"/>
              <a:ea typeface="Calibri"/>
              <a:cs typeface="Calibri"/>
              <a:sym typeface="Calibri"/>
            </a:endParaRPr>
          </a:p>
        </p:txBody>
      </p:sp>
      <p:sp>
        <p:nvSpPr>
          <p:cNvPr id="12" name="Google Shape;370;p28"/>
          <p:cNvSpPr txBox="1">
            <a:spLocks noGrp="1"/>
          </p:cNvSpPr>
          <p:nvPr>
            <p:ph type="ctrTitle"/>
          </p:nvPr>
        </p:nvSpPr>
        <p:spPr>
          <a:xfrm>
            <a:off x="307709" y="495243"/>
            <a:ext cx="9144000" cy="744585"/>
          </a:xfrm>
          <a:prstGeom prst="rect">
            <a:avLst/>
          </a:prstGeom>
          <a:noFill/>
          <a:ln>
            <a:noFill/>
          </a:ln>
        </p:spPr>
        <p:txBody>
          <a:bodyPr spcFirstLastPara="1" wrap="square" lIns="91425" tIns="45700" rIns="91425" bIns="45700" anchor="b" anchorCtr="0">
            <a:normAutofit fontScale="90000"/>
          </a:bodyPr>
          <a:lstStyle/>
          <a:p>
            <a:pPr lvl="0"/>
            <a:r>
              <a:rPr lang="en-GB" sz="4400" dirty="0"/>
              <a:t>AOB</a:t>
            </a:r>
            <a:br>
              <a:rPr lang="en-GB" dirty="0"/>
            </a:br>
            <a:r>
              <a:rPr lang="en-GB" sz="2200" b="0" dirty="0"/>
              <a:t>Linda Wan</a:t>
            </a:r>
            <a:endParaRPr sz="2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8"/>
          <p:cNvSpPr txBox="1">
            <a:spLocks noGrp="1"/>
          </p:cNvSpPr>
          <p:nvPr>
            <p:ph type="ctrTitle"/>
          </p:nvPr>
        </p:nvSpPr>
        <p:spPr>
          <a:xfrm>
            <a:off x="307709" y="495243"/>
            <a:ext cx="9144000" cy="744585"/>
          </a:xfrm>
          <a:prstGeom prst="rect">
            <a:avLst/>
          </a:prstGeom>
          <a:noFill/>
          <a:ln>
            <a:noFill/>
          </a:ln>
        </p:spPr>
        <p:txBody>
          <a:bodyPr spcFirstLastPara="1" wrap="square" lIns="91425" tIns="45700" rIns="91425" bIns="45700" anchor="b" anchorCtr="0">
            <a:normAutofit fontScale="90000"/>
          </a:bodyPr>
          <a:lstStyle/>
          <a:p>
            <a:pPr lvl="0"/>
            <a:r>
              <a:rPr lang="en-GB" sz="4400" dirty="0"/>
              <a:t>AOB</a:t>
            </a:r>
            <a:br>
              <a:rPr lang="en-GB" dirty="0"/>
            </a:br>
            <a:r>
              <a:rPr lang="en-GB" sz="2200" b="0" dirty="0"/>
              <a:t>Linda Wan</a:t>
            </a:r>
            <a:endParaRPr sz="2200" dirty="0"/>
          </a:p>
        </p:txBody>
      </p:sp>
      <p:sp>
        <p:nvSpPr>
          <p:cNvPr id="372" name="Google Shape;372;p28"/>
          <p:cNvSpPr txBox="1"/>
          <p:nvPr/>
        </p:nvSpPr>
        <p:spPr>
          <a:xfrm>
            <a:off x="307709" y="1456562"/>
            <a:ext cx="7500472" cy="5216772"/>
          </a:xfrm>
          <a:prstGeom prst="rect">
            <a:avLst/>
          </a:prstGeom>
          <a:noFill/>
          <a:ln>
            <a:noFill/>
          </a:ln>
        </p:spPr>
        <p:txBody>
          <a:bodyPr spcFirstLastPara="1" wrap="square" lIns="91425" tIns="45700" rIns="91425" bIns="45700" anchor="t" anchorCtr="0">
            <a:spAutoFit/>
          </a:bodyPr>
          <a:lstStyle/>
          <a:p>
            <a:pPr marL="285750" lvl="0" indent="-285750">
              <a:lnSpc>
                <a:spcPct val="150000"/>
              </a:lnSpc>
              <a:buClr>
                <a:schemeClr val="dk1"/>
              </a:buClr>
              <a:buSzPts val="2400"/>
              <a:buFont typeface="Arial"/>
              <a:buChar char="•"/>
            </a:pPr>
            <a:r>
              <a:rPr lang="en-GB" sz="2400" dirty="0">
                <a:solidFill>
                  <a:schemeClr val="dk1"/>
                </a:solidFill>
                <a:latin typeface="Calibri"/>
                <a:ea typeface="Calibri"/>
                <a:cs typeface="Calibri"/>
                <a:sym typeface="Calibri"/>
              </a:rPr>
              <a:t>Ageing Well Residents Advisory Group (aged 50+)</a:t>
            </a:r>
            <a:br>
              <a:rPr lang="en-GB" sz="2400" dirty="0">
                <a:solidFill>
                  <a:schemeClr val="dk1"/>
                </a:solidFill>
                <a:latin typeface="Calibri"/>
                <a:ea typeface="Calibri"/>
                <a:cs typeface="Calibri"/>
                <a:sym typeface="Calibri"/>
              </a:rPr>
            </a:br>
            <a:r>
              <a:rPr lang="en-GB" sz="1800" dirty="0">
                <a:hlinkClick r:id="rId3"/>
              </a:rPr>
              <a:t> The Ageing Well Resident Advisory Group (RAG) – Ageing Well in Newham – Newham Council</a:t>
            </a:r>
            <a:br>
              <a:rPr lang="en-GB" sz="1800" b="1" u="sng"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a:p>
            <a:pPr marL="285750" lvl="0" indent="-285750">
              <a:lnSpc>
                <a:spcPct val="150000"/>
              </a:lnSpc>
              <a:buClr>
                <a:schemeClr val="dk1"/>
              </a:buClr>
              <a:buSzPts val="2400"/>
              <a:buFont typeface="Calibri"/>
              <a:buChar char="•"/>
            </a:pPr>
            <a:r>
              <a:rPr lang="en-GB" sz="2400" dirty="0">
                <a:solidFill>
                  <a:schemeClr val="dk1"/>
                </a:solidFill>
                <a:highlight>
                  <a:srgbClr val="FFFFFF"/>
                </a:highlight>
                <a:latin typeface="Calibri"/>
                <a:ea typeface="Calibri"/>
                <a:cs typeface="Calibri"/>
                <a:sym typeface="Calibri"/>
              </a:rPr>
              <a:t>Ageing Well Festival </a:t>
            </a:r>
            <a:endParaRPr lang="en-GB" sz="1800" dirty="0">
              <a:solidFill>
                <a:schemeClr val="dk1"/>
              </a:solidFill>
              <a:highlight>
                <a:srgbClr val="FFFFFF"/>
              </a:highlight>
              <a:latin typeface="Calibri"/>
              <a:ea typeface="Calibri"/>
              <a:cs typeface="Calibri"/>
              <a:sym typeface="Calibri"/>
            </a:endParaRPr>
          </a:p>
          <a:p>
            <a:pPr marL="357188" lvl="2">
              <a:lnSpc>
                <a:spcPct val="150000"/>
              </a:lnSpc>
            </a:pPr>
            <a:r>
              <a:rPr lang="en-GB" sz="2400" dirty="0">
                <a:latin typeface="Calibri" panose="020F0502020204030204" pitchFamily="34" charset="0"/>
                <a:cs typeface="Calibri" panose="020F0502020204030204" pitchFamily="34" charset="0"/>
              </a:rPr>
              <a:t>Saturday 5</a:t>
            </a:r>
            <a:r>
              <a:rPr lang="en-GB" sz="2400" baseline="30000" dirty="0">
                <a:latin typeface="Calibri" panose="020F0502020204030204" pitchFamily="34" charset="0"/>
                <a:cs typeface="Calibri" panose="020F0502020204030204" pitchFamily="34" charset="0"/>
              </a:rPr>
              <a:t>th</a:t>
            </a:r>
            <a:r>
              <a:rPr lang="en-GB" sz="2400" dirty="0">
                <a:latin typeface="Calibri" panose="020F0502020204030204" pitchFamily="34" charset="0"/>
                <a:cs typeface="Calibri" panose="020F0502020204030204" pitchFamily="34" charset="0"/>
              </a:rPr>
              <a:t> October 2024, 10am to 4pm</a:t>
            </a:r>
          </a:p>
          <a:p>
            <a:pPr marL="357188" lvl="2">
              <a:lnSpc>
                <a:spcPct val="150000"/>
              </a:lnSpc>
            </a:pPr>
            <a:r>
              <a:rPr lang="en-GB" sz="2400" dirty="0">
                <a:latin typeface="Calibri" panose="020F0502020204030204" pitchFamily="34" charset="0"/>
                <a:cs typeface="Calibri" panose="020F0502020204030204" pitchFamily="34" charset="0"/>
              </a:rPr>
              <a:t>Forest Gate Community School, Forest Lane, E7 9BB</a:t>
            </a:r>
          </a:p>
          <a:p>
            <a:pPr marL="357188">
              <a:lnSpc>
                <a:spcPct val="150000"/>
              </a:lnSpc>
            </a:pPr>
            <a:r>
              <a:rPr lang="en-GB" sz="1800" dirty="0">
                <a:hlinkClick r:id="rId4"/>
              </a:rPr>
              <a:t>Ageing Well Festival – Ageing Well in Newham – Newham Council</a:t>
            </a:r>
            <a:endParaRPr lang="en-GB" sz="1800" dirty="0">
              <a:solidFill>
                <a:schemeClr val="dk1"/>
              </a:solidFill>
              <a:highlight>
                <a:srgbClr val="FFFFFF"/>
              </a:highlight>
              <a:latin typeface="Calibri"/>
              <a:ea typeface="Calibri"/>
              <a:cs typeface="Calibri"/>
              <a:sym typeface="Calibri"/>
            </a:endParaRPr>
          </a:p>
          <a:p>
            <a:pPr marL="285750" lvl="0" indent="-285750">
              <a:lnSpc>
                <a:spcPct val="150000"/>
              </a:lnSpc>
              <a:buClr>
                <a:schemeClr val="dk1"/>
              </a:buClr>
              <a:buSzPts val="2400"/>
              <a:buFont typeface="Calibri"/>
              <a:buChar char="•"/>
            </a:pPr>
            <a:endParaRPr lang="en-GB" sz="2400" dirty="0">
              <a:solidFill>
                <a:schemeClr val="dk1"/>
              </a:solidFill>
              <a:highlight>
                <a:srgbClr val="FFFFFF"/>
              </a:highlight>
              <a:latin typeface="Calibri" panose="020F0502020204030204" pitchFamily="34" charset="0"/>
              <a:ea typeface="Calibri"/>
              <a:cs typeface="Calibri" panose="020F0502020204030204" pitchFamily="34" charset="0"/>
              <a:sym typeface="Calibri"/>
            </a:endParaRPr>
          </a:p>
          <a:p>
            <a:pPr marL="285750" marR="0" lvl="0" indent="-133350" algn="l" rtl="0">
              <a:lnSpc>
                <a:spcPct val="150000"/>
              </a:lnSpc>
              <a:spcBef>
                <a:spcPts val="0"/>
              </a:spcBef>
              <a:spcAft>
                <a:spcPts val="0"/>
              </a:spcAft>
              <a:buClr>
                <a:schemeClr val="dk1"/>
              </a:buClr>
              <a:buSzPts val="2400"/>
              <a:buFont typeface="Arial"/>
              <a:buNone/>
            </a:pPr>
            <a:endParaRPr sz="240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5"/>
          <a:stretch>
            <a:fillRect/>
          </a:stretch>
        </p:blipFill>
        <p:spPr>
          <a:xfrm>
            <a:off x="7867691" y="1357061"/>
            <a:ext cx="4153480" cy="419158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d0ba50024a_0_368"/>
          <p:cNvSpPr txBox="1"/>
          <p:nvPr/>
        </p:nvSpPr>
        <p:spPr>
          <a:xfrm>
            <a:off x="935244" y="1242830"/>
            <a:ext cx="10321500" cy="17627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6B6F"/>
              </a:buClr>
              <a:buSzPts val="4000"/>
              <a:buFont typeface="Arial"/>
              <a:buNone/>
            </a:pPr>
            <a:r>
              <a:rPr lang="en-GB" sz="4000" b="1" dirty="0">
                <a:solidFill>
                  <a:schemeClr val="lt1"/>
                </a:solidFill>
              </a:rPr>
              <a:t>Meeting Rules Review </a:t>
            </a:r>
            <a:endParaRPr sz="4000" b="1" dirty="0">
              <a:solidFill>
                <a:schemeClr val="lt1"/>
              </a:solidFill>
            </a:endParaRPr>
          </a:p>
        </p:txBody>
      </p:sp>
    </p:spTree>
    <p:extLst>
      <p:ext uri="{BB962C8B-B14F-4D97-AF65-F5344CB8AC3E}">
        <p14:creationId xmlns:p14="http://schemas.microsoft.com/office/powerpoint/2010/main" val="325223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a:spLocks noGrp="1"/>
          </p:cNvSpPr>
          <p:nvPr>
            <p:ph type="ctrTitle"/>
          </p:nvPr>
        </p:nvSpPr>
        <p:spPr>
          <a:xfrm>
            <a:off x="496492" y="433809"/>
            <a:ext cx="9144000" cy="74458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6B6F"/>
              </a:buClr>
              <a:buSzPct val="100000"/>
              <a:buFont typeface="Arial"/>
              <a:buNone/>
            </a:pPr>
            <a:r>
              <a:rPr lang="en-GB" dirty="0"/>
              <a:t>Meeting Rules</a:t>
            </a:r>
            <a:br>
              <a:rPr lang="en-GB" dirty="0"/>
            </a:br>
            <a:r>
              <a:rPr lang="en-GB" sz="2200" b="0" dirty="0"/>
              <a:t>Linda Wan</a:t>
            </a:r>
            <a:endParaRPr dirty="0"/>
          </a:p>
        </p:txBody>
      </p:sp>
      <p:grpSp>
        <p:nvGrpSpPr>
          <p:cNvPr id="65" name="Google Shape;65;p3"/>
          <p:cNvGrpSpPr/>
          <p:nvPr/>
        </p:nvGrpSpPr>
        <p:grpSpPr>
          <a:xfrm>
            <a:off x="1326242" y="1178394"/>
            <a:ext cx="10693289" cy="4951720"/>
            <a:chOff x="1334125" y="1022888"/>
            <a:chExt cx="10693289" cy="4951720"/>
          </a:xfrm>
        </p:grpSpPr>
        <p:sp>
          <p:nvSpPr>
            <p:cNvPr id="66" name="Google Shape;66;p3"/>
            <p:cNvSpPr txBox="1"/>
            <p:nvPr/>
          </p:nvSpPr>
          <p:spPr>
            <a:xfrm>
              <a:off x="3004705" y="2264297"/>
              <a:ext cx="4678045" cy="107886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  </a:t>
              </a:r>
              <a:r>
                <a:rPr lang="en-GB" sz="2800" b="1">
                  <a:solidFill>
                    <a:schemeClr val="dk1"/>
                  </a:solidFill>
                  <a:latin typeface="Century Gothic"/>
                  <a:ea typeface="Century Gothic"/>
                  <a:cs typeface="Century Gothic"/>
                  <a:sym typeface="Century Gothic"/>
                </a:rPr>
                <a:t>No jargon to be used </a:t>
              </a:r>
              <a:endParaRPr sz="1600" b="1">
                <a:solidFill>
                  <a:schemeClr val="dk1"/>
                </a:solidFill>
                <a:latin typeface="Arial"/>
                <a:ea typeface="Arial"/>
                <a:cs typeface="Arial"/>
                <a:sym typeface="Arial"/>
              </a:endParaRPr>
            </a:p>
          </p:txBody>
        </p:sp>
        <p:sp>
          <p:nvSpPr>
            <p:cNvPr id="67" name="Google Shape;67;p3"/>
            <p:cNvSpPr txBox="1"/>
            <p:nvPr/>
          </p:nvSpPr>
          <p:spPr>
            <a:xfrm>
              <a:off x="3057092" y="1227199"/>
              <a:ext cx="6831491" cy="107886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2800" b="1">
                  <a:solidFill>
                    <a:schemeClr val="dk1"/>
                  </a:solidFill>
                  <a:latin typeface="Century Gothic"/>
                  <a:ea typeface="Century Gothic"/>
                  <a:cs typeface="Century Gothic"/>
                  <a:sym typeface="Century Gothic"/>
                </a:rPr>
                <a:t>Please speak slowly with easy words </a:t>
              </a:r>
              <a:endParaRPr sz="2800" b="1">
                <a:solidFill>
                  <a:schemeClr val="dk1"/>
                </a:solidFill>
                <a:latin typeface="Century Gothic"/>
                <a:ea typeface="Century Gothic"/>
                <a:cs typeface="Century Gothic"/>
                <a:sym typeface="Century Gothic"/>
              </a:endParaRPr>
            </a:p>
          </p:txBody>
        </p:sp>
        <p:sp>
          <p:nvSpPr>
            <p:cNvPr id="68" name="Google Shape;68;p3"/>
            <p:cNvSpPr txBox="1"/>
            <p:nvPr/>
          </p:nvSpPr>
          <p:spPr>
            <a:xfrm>
              <a:off x="3057092" y="3547473"/>
              <a:ext cx="7563011" cy="85937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2800" b="1">
                  <a:solidFill>
                    <a:schemeClr val="dk1"/>
                  </a:solidFill>
                  <a:latin typeface="Century Gothic"/>
                  <a:ea typeface="Century Gothic"/>
                  <a:cs typeface="Century Gothic"/>
                  <a:sym typeface="Century Gothic"/>
                </a:rPr>
                <a:t>Stop if people show they don’t understand </a:t>
              </a:r>
              <a:endParaRPr/>
            </a:p>
          </p:txBody>
        </p:sp>
        <p:sp>
          <p:nvSpPr>
            <p:cNvPr id="69" name="Google Shape;69;p3"/>
            <p:cNvSpPr txBox="1"/>
            <p:nvPr/>
          </p:nvSpPr>
          <p:spPr>
            <a:xfrm>
              <a:off x="3057092" y="4815811"/>
              <a:ext cx="8970322" cy="107886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2800" b="1">
                  <a:solidFill>
                    <a:schemeClr val="dk1"/>
                  </a:solidFill>
                  <a:latin typeface="Century Gothic"/>
                  <a:ea typeface="Century Gothic"/>
                  <a:cs typeface="Century Gothic"/>
                  <a:sym typeface="Century Gothic"/>
                </a:rPr>
                <a:t>Use you communication cards if you want to speak </a:t>
              </a:r>
              <a:endParaRPr sz="2800" b="1">
                <a:solidFill>
                  <a:schemeClr val="dk1"/>
                </a:solidFill>
                <a:latin typeface="Century Gothic"/>
                <a:ea typeface="Century Gothic"/>
                <a:cs typeface="Century Gothic"/>
                <a:sym typeface="Century Gothic"/>
              </a:endParaRPr>
            </a:p>
          </p:txBody>
        </p:sp>
        <p:pic>
          <p:nvPicPr>
            <p:cNvPr id="70" name="Google Shape;70;p3" descr="Form Easy vs Jargon"/>
            <p:cNvPicPr preferRelativeResize="0"/>
            <p:nvPr/>
          </p:nvPicPr>
          <p:blipFill rotWithShape="1">
            <a:blip r:embed="rId3">
              <a:alphaModFix/>
            </a:blip>
            <a:srcRect/>
            <a:stretch/>
          </p:blipFill>
          <p:spPr>
            <a:xfrm>
              <a:off x="1459910" y="2140822"/>
              <a:ext cx="1325817" cy="1325817"/>
            </a:xfrm>
            <a:prstGeom prst="rect">
              <a:avLst/>
            </a:prstGeom>
            <a:noFill/>
            <a:ln>
              <a:noFill/>
            </a:ln>
          </p:spPr>
        </p:pic>
        <p:pic>
          <p:nvPicPr>
            <p:cNvPr id="71" name="Google Shape;71;p3" descr="Speak"/>
            <p:cNvPicPr preferRelativeResize="0"/>
            <p:nvPr/>
          </p:nvPicPr>
          <p:blipFill rotWithShape="1">
            <a:blip r:embed="rId4">
              <a:alphaModFix/>
            </a:blip>
            <a:srcRect/>
            <a:stretch/>
          </p:blipFill>
          <p:spPr>
            <a:xfrm>
              <a:off x="1698366" y="1022888"/>
              <a:ext cx="1250762" cy="1250762"/>
            </a:xfrm>
            <a:prstGeom prst="rect">
              <a:avLst/>
            </a:prstGeom>
            <a:noFill/>
            <a:ln>
              <a:noFill/>
            </a:ln>
          </p:spPr>
        </p:pic>
        <p:pic>
          <p:nvPicPr>
            <p:cNvPr id="72" name="Google Shape;72;p3" descr="Yellow card"/>
            <p:cNvPicPr preferRelativeResize="0"/>
            <p:nvPr/>
          </p:nvPicPr>
          <p:blipFill rotWithShape="1">
            <a:blip r:embed="rId5">
              <a:alphaModFix/>
            </a:blip>
            <a:srcRect/>
            <a:stretch/>
          </p:blipFill>
          <p:spPr>
            <a:xfrm>
              <a:off x="1612837" y="4735881"/>
              <a:ext cx="1238727" cy="1238727"/>
            </a:xfrm>
            <a:prstGeom prst="rect">
              <a:avLst/>
            </a:prstGeom>
            <a:noFill/>
            <a:ln>
              <a:noFill/>
            </a:ln>
          </p:spPr>
        </p:pic>
        <p:pic>
          <p:nvPicPr>
            <p:cNvPr id="73" name="Google Shape;73;p3" descr="Dont know man1"/>
            <p:cNvPicPr preferRelativeResize="0"/>
            <p:nvPr/>
          </p:nvPicPr>
          <p:blipFill rotWithShape="1">
            <a:blip r:embed="rId6">
              <a:alphaModFix/>
            </a:blip>
            <a:srcRect/>
            <a:stretch/>
          </p:blipFill>
          <p:spPr>
            <a:xfrm>
              <a:off x="1334125" y="3218442"/>
              <a:ext cx="1517439" cy="1517439"/>
            </a:xfrm>
            <a:prstGeom prst="rect">
              <a:avLst/>
            </a:prstGeom>
            <a:noFill/>
            <a:ln>
              <a:noFill/>
            </a:ln>
          </p:spPr>
        </p:pic>
      </p:grpSp>
    </p:spTree>
    <p:extLst>
      <p:ext uri="{BB962C8B-B14F-4D97-AF65-F5344CB8AC3E}">
        <p14:creationId xmlns:p14="http://schemas.microsoft.com/office/powerpoint/2010/main" val="53084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pSp>
        <p:nvGrpSpPr>
          <p:cNvPr id="78" name="Google Shape;78;p4"/>
          <p:cNvGrpSpPr/>
          <p:nvPr/>
        </p:nvGrpSpPr>
        <p:grpSpPr>
          <a:xfrm>
            <a:off x="1294101" y="1277764"/>
            <a:ext cx="10423281" cy="4898340"/>
            <a:chOff x="1294101" y="1175288"/>
            <a:chExt cx="10423281" cy="4898340"/>
          </a:xfrm>
        </p:grpSpPr>
        <p:sp>
          <p:nvSpPr>
            <p:cNvPr id="79" name="Google Shape;79;p4"/>
            <p:cNvSpPr txBox="1"/>
            <p:nvPr/>
          </p:nvSpPr>
          <p:spPr>
            <a:xfrm>
              <a:off x="2694649" y="1486802"/>
              <a:ext cx="8043020" cy="107886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2800" b="1">
                  <a:solidFill>
                    <a:schemeClr val="dk1"/>
                  </a:solidFill>
                  <a:latin typeface="Century Gothic"/>
                  <a:ea typeface="Century Gothic"/>
                  <a:cs typeface="Century Gothic"/>
                  <a:sym typeface="Century Gothic"/>
                </a:rPr>
                <a:t> please give us a chance to ask questions </a:t>
              </a:r>
              <a:endParaRPr sz="2800" b="1">
                <a:solidFill>
                  <a:schemeClr val="dk1"/>
                </a:solidFill>
                <a:latin typeface="Century Gothic"/>
                <a:ea typeface="Century Gothic"/>
                <a:cs typeface="Century Gothic"/>
                <a:sym typeface="Century Gothic"/>
              </a:endParaRPr>
            </a:p>
          </p:txBody>
        </p:sp>
        <p:sp>
          <p:nvSpPr>
            <p:cNvPr id="80" name="Google Shape;80;p4"/>
            <p:cNvSpPr txBox="1"/>
            <p:nvPr/>
          </p:nvSpPr>
          <p:spPr>
            <a:xfrm>
              <a:off x="3112931" y="2939426"/>
              <a:ext cx="8604451" cy="107886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2800" b="1">
                  <a:solidFill>
                    <a:schemeClr val="dk1"/>
                  </a:solidFill>
                  <a:latin typeface="Century Gothic"/>
                  <a:ea typeface="Century Gothic"/>
                  <a:cs typeface="Century Gothic"/>
                  <a:sym typeface="Century Gothic"/>
                </a:rPr>
                <a:t>make sure everyone has time to understand what is Being said </a:t>
              </a:r>
              <a:endParaRPr sz="2800" b="1">
                <a:solidFill>
                  <a:schemeClr val="dk1"/>
                </a:solidFill>
                <a:latin typeface="Century Gothic"/>
                <a:ea typeface="Century Gothic"/>
                <a:cs typeface="Century Gothic"/>
                <a:sym typeface="Century Gothic"/>
              </a:endParaRPr>
            </a:p>
          </p:txBody>
        </p:sp>
        <p:pic>
          <p:nvPicPr>
            <p:cNvPr id="81" name="Google Shape;81;p4" descr="Question"/>
            <p:cNvPicPr preferRelativeResize="0"/>
            <p:nvPr/>
          </p:nvPicPr>
          <p:blipFill rotWithShape="1">
            <a:blip r:embed="rId3">
              <a:alphaModFix/>
            </a:blip>
            <a:srcRect/>
            <a:stretch/>
          </p:blipFill>
          <p:spPr>
            <a:xfrm>
              <a:off x="1294101" y="1175288"/>
              <a:ext cx="1531556" cy="1531556"/>
            </a:xfrm>
            <a:prstGeom prst="rect">
              <a:avLst/>
            </a:prstGeom>
            <a:noFill/>
            <a:ln>
              <a:noFill/>
            </a:ln>
          </p:spPr>
        </p:pic>
        <p:pic>
          <p:nvPicPr>
            <p:cNvPr id="82" name="Google Shape;82;p4" descr="Timer people 2"/>
            <p:cNvPicPr preferRelativeResize="0"/>
            <p:nvPr/>
          </p:nvPicPr>
          <p:blipFill rotWithShape="1">
            <a:blip r:embed="rId4">
              <a:alphaModFix/>
            </a:blip>
            <a:srcRect/>
            <a:stretch/>
          </p:blipFill>
          <p:spPr>
            <a:xfrm>
              <a:off x="1472624" y="2706844"/>
              <a:ext cx="1467398" cy="1467398"/>
            </a:xfrm>
            <a:prstGeom prst="rect">
              <a:avLst/>
            </a:prstGeom>
            <a:noFill/>
            <a:ln>
              <a:noFill/>
            </a:ln>
          </p:spPr>
        </p:pic>
        <p:pic>
          <p:nvPicPr>
            <p:cNvPr id="83" name="Google Shape;83;p4" descr="Talk Over You 1"/>
            <p:cNvPicPr preferRelativeResize="0"/>
            <p:nvPr/>
          </p:nvPicPr>
          <p:blipFill rotWithShape="1">
            <a:blip r:embed="rId5">
              <a:alphaModFix/>
            </a:blip>
            <a:srcRect/>
            <a:stretch/>
          </p:blipFill>
          <p:spPr>
            <a:xfrm>
              <a:off x="1472624" y="4174242"/>
              <a:ext cx="1899386" cy="1899386"/>
            </a:xfrm>
            <a:prstGeom prst="rect">
              <a:avLst/>
            </a:prstGeom>
            <a:noFill/>
            <a:ln>
              <a:noFill/>
            </a:ln>
          </p:spPr>
        </p:pic>
        <p:sp>
          <p:nvSpPr>
            <p:cNvPr id="84" name="Google Shape;84;p4"/>
            <p:cNvSpPr txBox="1"/>
            <p:nvPr/>
          </p:nvSpPr>
          <p:spPr>
            <a:xfrm>
              <a:off x="3430495" y="4646881"/>
              <a:ext cx="69022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entury Gothic"/>
                  <a:ea typeface="Century Gothic"/>
                  <a:cs typeface="Century Gothic"/>
                  <a:sym typeface="Century Gothic"/>
                </a:rPr>
                <a:t>Don`t speak over each other </a:t>
              </a:r>
              <a:endParaRPr/>
            </a:p>
          </p:txBody>
        </p:sp>
      </p:grpSp>
      <p:sp>
        <p:nvSpPr>
          <p:cNvPr id="85" name="Google Shape;85;p4"/>
          <p:cNvSpPr txBox="1">
            <a:spLocks noGrp="1"/>
          </p:cNvSpPr>
          <p:nvPr>
            <p:ph type="ctrTitle"/>
          </p:nvPr>
        </p:nvSpPr>
        <p:spPr>
          <a:xfrm>
            <a:off x="496492" y="433809"/>
            <a:ext cx="9144000" cy="74458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6B6F"/>
              </a:buClr>
              <a:buSzPct val="100000"/>
              <a:buFont typeface="Arial"/>
              <a:buNone/>
            </a:pPr>
            <a:r>
              <a:rPr lang="en-GB" dirty="0"/>
              <a:t>Meeting Rules</a:t>
            </a:r>
            <a:br>
              <a:rPr lang="en-GB" dirty="0"/>
            </a:br>
            <a:r>
              <a:rPr lang="en-GB" sz="2200" b="0" dirty="0"/>
              <a:t>Linda Wan</a:t>
            </a:r>
            <a:endParaRPr dirty="0"/>
          </a:p>
        </p:txBody>
      </p:sp>
    </p:spTree>
    <p:extLst>
      <p:ext uri="{BB962C8B-B14F-4D97-AF65-F5344CB8AC3E}">
        <p14:creationId xmlns:p14="http://schemas.microsoft.com/office/powerpoint/2010/main" val="1547830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pSp>
        <p:nvGrpSpPr>
          <p:cNvPr id="78" name="Google Shape;78;p4"/>
          <p:cNvGrpSpPr/>
          <p:nvPr/>
        </p:nvGrpSpPr>
        <p:grpSpPr>
          <a:xfrm>
            <a:off x="1294101" y="1277764"/>
            <a:ext cx="10423281" cy="4898340"/>
            <a:chOff x="1294101" y="1175288"/>
            <a:chExt cx="10423281" cy="4898340"/>
          </a:xfrm>
        </p:grpSpPr>
        <p:sp>
          <p:nvSpPr>
            <p:cNvPr id="79" name="Google Shape;79;p4"/>
            <p:cNvSpPr txBox="1"/>
            <p:nvPr/>
          </p:nvSpPr>
          <p:spPr>
            <a:xfrm>
              <a:off x="2694649" y="1486802"/>
              <a:ext cx="8043020" cy="107886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2800" b="1">
                  <a:solidFill>
                    <a:schemeClr val="dk1"/>
                  </a:solidFill>
                  <a:latin typeface="Century Gothic"/>
                  <a:ea typeface="Century Gothic"/>
                  <a:cs typeface="Century Gothic"/>
                  <a:sym typeface="Century Gothic"/>
                </a:rPr>
                <a:t> please give us a chance to ask questions </a:t>
              </a:r>
              <a:endParaRPr sz="2800" b="1">
                <a:solidFill>
                  <a:schemeClr val="dk1"/>
                </a:solidFill>
                <a:latin typeface="Century Gothic"/>
                <a:ea typeface="Century Gothic"/>
                <a:cs typeface="Century Gothic"/>
                <a:sym typeface="Century Gothic"/>
              </a:endParaRPr>
            </a:p>
          </p:txBody>
        </p:sp>
        <p:sp>
          <p:nvSpPr>
            <p:cNvPr id="80" name="Google Shape;80;p4"/>
            <p:cNvSpPr txBox="1"/>
            <p:nvPr/>
          </p:nvSpPr>
          <p:spPr>
            <a:xfrm>
              <a:off x="3112931" y="2939426"/>
              <a:ext cx="8604451" cy="107886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2800" b="1">
                  <a:solidFill>
                    <a:schemeClr val="dk1"/>
                  </a:solidFill>
                  <a:latin typeface="Century Gothic"/>
                  <a:ea typeface="Century Gothic"/>
                  <a:cs typeface="Century Gothic"/>
                  <a:sym typeface="Century Gothic"/>
                </a:rPr>
                <a:t>make sure everyone has time to understand what is Being said </a:t>
              </a:r>
              <a:endParaRPr sz="2800" b="1">
                <a:solidFill>
                  <a:schemeClr val="dk1"/>
                </a:solidFill>
                <a:latin typeface="Century Gothic"/>
                <a:ea typeface="Century Gothic"/>
                <a:cs typeface="Century Gothic"/>
                <a:sym typeface="Century Gothic"/>
              </a:endParaRPr>
            </a:p>
          </p:txBody>
        </p:sp>
        <p:pic>
          <p:nvPicPr>
            <p:cNvPr id="81" name="Google Shape;81;p4" descr="Question"/>
            <p:cNvPicPr preferRelativeResize="0"/>
            <p:nvPr/>
          </p:nvPicPr>
          <p:blipFill rotWithShape="1">
            <a:blip r:embed="rId3">
              <a:alphaModFix/>
            </a:blip>
            <a:srcRect/>
            <a:stretch/>
          </p:blipFill>
          <p:spPr>
            <a:xfrm>
              <a:off x="1294101" y="1175288"/>
              <a:ext cx="1531556" cy="1531556"/>
            </a:xfrm>
            <a:prstGeom prst="rect">
              <a:avLst/>
            </a:prstGeom>
            <a:noFill/>
            <a:ln>
              <a:noFill/>
            </a:ln>
          </p:spPr>
        </p:pic>
        <p:pic>
          <p:nvPicPr>
            <p:cNvPr id="82" name="Google Shape;82;p4" descr="Timer people 2"/>
            <p:cNvPicPr preferRelativeResize="0"/>
            <p:nvPr/>
          </p:nvPicPr>
          <p:blipFill rotWithShape="1">
            <a:blip r:embed="rId4">
              <a:alphaModFix/>
            </a:blip>
            <a:srcRect/>
            <a:stretch/>
          </p:blipFill>
          <p:spPr>
            <a:xfrm>
              <a:off x="1472624" y="2706844"/>
              <a:ext cx="1467398" cy="1467398"/>
            </a:xfrm>
            <a:prstGeom prst="rect">
              <a:avLst/>
            </a:prstGeom>
            <a:noFill/>
            <a:ln>
              <a:noFill/>
            </a:ln>
          </p:spPr>
        </p:pic>
        <p:pic>
          <p:nvPicPr>
            <p:cNvPr id="83" name="Google Shape;83;p4" descr="Talk Over You 1"/>
            <p:cNvPicPr preferRelativeResize="0"/>
            <p:nvPr/>
          </p:nvPicPr>
          <p:blipFill rotWithShape="1">
            <a:blip r:embed="rId5">
              <a:alphaModFix/>
            </a:blip>
            <a:srcRect/>
            <a:stretch/>
          </p:blipFill>
          <p:spPr>
            <a:xfrm>
              <a:off x="1472624" y="4174242"/>
              <a:ext cx="1899386" cy="1899386"/>
            </a:xfrm>
            <a:prstGeom prst="rect">
              <a:avLst/>
            </a:prstGeom>
            <a:noFill/>
            <a:ln>
              <a:noFill/>
            </a:ln>
          </p:spPr>
        </p:pic>
        <p:sp>
          <p:nvSpPr>
            <p:cNvPr id="84" name="Google Shape;84;p4"/>
            <p:cNvSpPr txBox="1"/>
            <p:nvPr/>
          </p:nvSpPr>
          <p:spPr>
            <a:xfrm>
              <a:off x="3430495" y="4646881"/>
              <a:ext cx="69022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entury Gothic"/>
                  <a:ea typeface="Century Gothic"/>
                  <a:cs typeface="Century Gothic"/>
                  <a:sym typeface="Century Gothic"/>
                </a:rPr>
                <a:t>Don`t speak over each other </a:t>
              </a:r>
              <a:endParaRPr/>
            </a:p>
          </p:txBody>
        </p:sp>
      </p:grpSp>
      <p:sp>
        <p:nvSpPr>
          <p:cNvPr id="85" name="Google Shape;85;p4"/>
          <p:cNvSpPr txBox="1">
            <a:spLocks noGrp="1"/>
          </p:cNvSpPr>
          <p:nvPr>
            <p:ph type="ctrTitle"/>
          </p:nvPr>
        </p:nvSpPr>
        <p:spPr>
          <a:xfrm>
            <a:off x="496492" y="433809"/>
            <a:ext cx="9144000" cy="74458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6B6F"/>
              </a:buClr>
              <a:buSzPct val="100000"/>
              <a:buFont typeface="Arial"/>
              <a:buNone/>
            </a:pPr>
            <a:r>
              <a:rPr lang="en-GB" dirty="0"/>
              <a:t>Meeting Rules</a:t>
            </a:r>
            <a:br>
              <a:rPr lang="en-GB" dirty="0"/>
            </a:br>
            <a:r>
              <a:rPr lang="en-GB" sz="2200" b="0" dirty="0"/>
              <a:t>Linda Wan</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9"/>
          <p:cNvSpPr txBox="1">
            <a:spLocks noGrp="1"/>
          </p:cNvSpPr>
          <p:nvPr>
            <p:ph type="ctrTitle"/>
          </p:nvPr>
        </p:nvSpPr>
        <p:spPr>
          <a:xfrm>
            <a:off x="386133" y="278303"/>
            <a:ext cx="9144000" cy="7445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6B6F"/>
              </a:buClr>
              <a:buSzPts val="4000"/>
              <a:buFont typeface="Arial"/>
              <a:buNone/>
            </a:pPr>
            <a:r>
              <a:rPr lang="en-GB" dirty="0"/>
              <a:t>Thank You</a:t>
            </a:r>
            <a:endParaRPr dirty="0"/>
          </a:p>
        </p:txBody>
      </p:sp>
      <p:pic>
        <p:nvPicPr>
          <p:cNvPr id="2" name="Picture 1"/>
          <p:cNvPicPr>
            <a:picLocks noChangeAspect="1"/>
          </p:cNvPicPr>
          <p:nvPr/>
        </p:nvPicPr>
        <p:blipFill>
          <a:blip r:embed="rId3"/>
          <a:stretch>
            <a:fillRect/>
          </a:stretch>
        </p:blipFill>
        <p:spPr>
          <a:xfrm>
            <a:off x="6133510" y="1352606"/>
            <a:ext cx="5728910" cy="3917563"/>
          </a:xfrm>
          <a:prstGeom prst="rect">
            <a:avLst/>
          </a:prstGeom>
        </p:spPr>
      </p:pic>
      <p:sp>
        <p:nvSpPr>
          <p:cNvPr id="4" name="TextBox 3"/>
          <p:cNvSpPr txBox="1"/>
          <p:nvPr/>
        </p:nvSpPr>
        <p:spPr>
          <a:xfrm>
            <a:off x="922492" y="1925904"/>
            <a:ext cx="4790485" cy="2585323"/>
          </a:xfrm>
          <a:prstGeom prst="rect">
            <a:avLst/>
          </a:prstGeom>
          <a:noFill/>
        </p:spPr>
        <p:txBody>
          <a:bodyPr wrap="square" rtlCol="0">
            <a:spAutoFit/>
          </a:bodyPr>
          <a:lstStyle/>
          <a:p>
            <a:pPr>
              <a:lnSpc>
                <a:spcPct val="150000"/>
              </a:lnSpc>
            </a:pPr>
            <a:r>
              <a:rPr lang="en-GB" sz="1800" b="1" dirty="0"/>
              <a:t>ARAG Co-chair</a:t>
            </a:r>
          </a:p>
          <a:p>
            <a:pPr>
              <a:lnSpc>
                <a:spcPct val="150000"/>
              </a:lnSpc>
            </a:pPr>
            <a:r>
              <a:rPr lang="en-GB" sz="1800" b="1" dirty="0"/>
              <a:t>July 2023 – July 2024</a:t>
            </a:r>
            <a:br>
              <a:rPr lang="en-GB" sz="1800" b="1" dirty="0"/>
            </a:br>
            <a:endParaRPr lang="en-GB" sz="1800" b="1" dirty="0"/>
          </a:p>
          <a:p>
            <a:pPr marL="285750" indent="-285750">
              <a:lnSpc>
                <a:spcPct val="150000"/>
              </a:lnSpc>
              <a:buFont typeface="Arial" panose="020B0604020202020204" pitchFamily="34" charset="0"/>
              <a:buChar char="•"/>
            </a:pPr>
            <a:r>
              <a:rPr lang="en-GB" sz="1800" dirty="0"/>
              <a:t>Focus group sessions</a:t>
            </a:r>
          </a:p>
          <a:p>
            <a:pPr marL="285750" indent="-285750">
              <a:lnSpc>
                <a:spcPct val="150000"/>
              </a:lnSpc>
              <a:buFont typeface="Arial" panose="020B0604020202020204" pitchFamily="34" charset="0"/>
              <a:buChar char="•"/>
            </a:pPr>
            <a:r>
              <a:rPr lang="en-GB" sz="1800" dirty="0"/>
              <a:t>ASDB member</a:t>
            </a:r>
          </a:p>
          <a:p>
            <a:pPr marL="285750" indent="-285750">
              <a:lnSpc>
                <a:spcPct val="150000"/>
              </a:lnSpc>
              <a:buFont typeface="Arial" panose="020B0604020202020204" pitchFamily="34" charset="0"/>
              <a:buChar char="•"/>
            </a:pPr>
            <a:r>
              <a:rPr lang="en-GB" sz="1800" dirty="0"/>
              <a:t>Autism Video </a:t>
            </a:r>
            <a:r>
              <a:rPr lang="en-GB" sz="1800" dirty="0">
                <a:hlinkClick r:id="rId4"/>
              </a:rPr>
              <a:t>Talking Autism - YouTube</a:t>
            </a:r>
            <a:endParaRPr lang="en-GB" sz="1800" dirty="0"/>
          </a:p>
        </p:txBody>
      </p:sp>
    </p:spTree>
    <p:extLst>
      <p:ext uri="{BB962C8B-B14F-4D97-AF65-F5344CB8AC3E}">
        <p14:creationId xmlns:p14="http://schemas.microsoft.com/office/powerpoint/2010/main" val="1437718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9"/>
          <p:cNvSpPr txBox="1">
            <a:spLocks noGrp="1"/>
          </p:cNvSpPr>
          <p:nvPr>
            <p:ph type="ctrTitle"/>
          </p:nvPr>
        </p:nvSpPr>
        <p:spPr>
          <a:xfrm>
            <a:off x="386133" y="278303"/>
            <a:ext cx="9144000" cy="7445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6B6F"/>
              </a:buClr>
              <a:buSzPts val="4000"/>
              <a:buFont typeface="Arial"/>
              <a:buNone/>
            </a:pPr>
            <a:r>
              <a:rPr lang="en-GB" dirty="0"/>
              <a:t>Dates of next meeting</a:t>
            </a:r>
            <a:endParaRPr dirty="0"/>
          </a:p>
        </p:txBody>
      </p:sp>
      <p:pic>
        <p:nvPicPr>
          <p:cNvPr id="3" name="Picture 2"/>
          <p:cNvPicPr>
            <a:picLocks noChangeAspect="1"/>
          </p:cNvPicPr>
          <p:nvPr/>
        </p:nvPicPr>
        <p:blipFill>
          <a:blip r:embed="rId3"/>
          <a:stretch>
            <a:fillRect/>
          </a:stretch>
        </p:blipFill>
        <p:spPr>
          <a:xfrm>
            <a:off x="742483" y="1429703"/>
            <a:ext cx="9069066" cy="3553321"/>
          </a:xfrm>
          <a:prstGeom prst="rect">
            <a:avLst/>
          </a:prstGeom>
        </p:spPr>
      </p:pic>
    </p:spTree>
    <p:extLst>
      <p:ext uri="{BB962C8B-B14F-4D97-AF65-F5344CB8AC3E}">
        <p14:creationId xmlns:p14="http://schemas.microsoft.com/office/powerpoint/2010/main" val="983732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0"/>
          <p:cNvSpPr txBox="1">
            <a:spLocks noGrp="1"/>
          </p:cNvSpPr>
          <p:nvPr>
            <p:ph type="ctrTitle"/>
          </p:nvPr>
        </p:nvSpPr>
        <p:spPr>
          <a:xfrm>
            <a:off x="386133" y="278303"/>
            <a:ext cx="9144000" cy="7445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6B6F"/>
              </a:buClr>
              <a:buSzPts val="4000"/>
              <a:buFont typeface="Arial"/>
              <a:buNone/>
            </a:pPr>
            <a:r>
              <a:rPr lang="en-GB"/>
              <a:t>THANK YOU</a:t>
            </a:r>
            <a:endParaRPr/>
          </a:p>
        </p:txBody>
      </p:sp>
      <p:pic>
        <p:nvPicPr>
          <p:cNvPr id="435" name="Google Shape;435;p30"/>
          <p:cNvPicPr preferRelativeResize="0"/>
          <p:nvPr/>
        </p:nvPicPr>
        <p:blipFill rotWithShape="1">
          <a:blip r:embed="rId3">
            <a:alphaModFix/>
          </a:blip>
          <a:srcRect/>
          <a:stretch/>
        </p:blipFill>
        <p:spPr>
          <a:xfrm>
            <a:off x="1252330" y="1107772"/>
            <a:ext cx="9431068" cy="45078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p:nvPr/>
        </p:nvSpPr>
        <p:spPr>
          <a:xfrm>
            <a:off x="958794" y="1242880"/>
            <a:ext cx="10321433" cy="150827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000"/>
              <a:buFont typeface="Arial"/>
              <a:buNone/>
            </a:pPr>
            <a:r>
              <a:rPr lang="en-GB" sz="4000" b="1" i="0" u="none" strike="noStrike" cap="none" dirty="0">
                <a:solidFill>
                  <a:schemeClr val="lt1"/>
                </a:solidFill>
                <a:latin typeface="Arial"/>
                <a:ea typeface="Arial"/>
                <a:cs typeface="Arial"/>
                <a:sym typeface="Arial"/>
              </a:rPr>
              <a:t>NHS People Participation Team</a:t>
            </a:r>
            <a:endParaRPr sz="2400" b="0" i="0" u="none" strike="noStrike" cap="none" dirty="0">
              <a:solidFill>
                <a:schemeClr val="lt1"/>
              </a:solidFill>
              <a:latin typeface="Arial"/>
              <a:ea typeface="Arial"/>
              <a:cs typeface="Arial"/>
              <a:sym typeface="Arial"/>
            </a:endParaRPr>
          </a:p>
        </p:txBody>
      </p:sp>
      <p:sp>
        <p:nvSpPr>
          <p:cNvPr id="53" name="Google Shape;53;p1"/>
          <p:cNvSpPr txBox="1"/>
          <p:nvPr/>
        </p:nvSpPr>
        <p:spPr>
          <a:xfrm>
            <a:off x="1030356" y="2751151"/>
            <a:ext cx="10249871"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cap="none" dirty="0">
                <a:solidFill>
                  <a:schemeClr val="lt1"/>
                </a:solidFill>
                <a:latin typeface="Calibri"/>
                <a:ea typeface="Calibri"/>
                <a:cs typeface="Calibri"/>
                <a:sym typeface="Calibri"/>
              </a:rPr>
              <a:t>Monday 8 July 2024</a:t>
            </a:r>
            <a:endParaRPr dirty="0"/>
          </a:p>
          <a:p>
            <a:pPr marL="0" marR="0" lvl="0" indent="0" algn="l" rtl="0">
              <a:spcBef>
                <a:spcPts val="0"/>
              </a:spcBef>
              <a:spcAft>
                <a:spcPts val="0"/>
              </a:spcAft>
              <a:buNone/>
            </a:pPr>
            <a:endParaRPr sz="2400" dirty="0">
              <a:solidFill>
                <a:schemeClr val="lt1"/>
              </a:solidFill>
              <a:latin typeface="Calibri"/>
              <a:ea typeface="Calibri"/>
              <a:cs typeface="Calibri"/>
              <a:sym typeface="Calibri"/>
            </a:endParaRPr>
          </a:p>
          <a:p>
            <a:pPr lvl="0"/>
            <a:r>
              <a:rPr lang="en-GB" sz="2400" b="1" dirty="0">
                <a:solidFill>
                  <a:schemeClr val="bg1"/>
                </a:solidFill>
                <a:latin typeface="Calibri" panose="020F0502020204030204" pitchFamily="34" charset="0"/>
                <a:cs typeface="Calibri" panose="020F0502020204030204" pitchFamily="34" charset="0"/>
              </a:rPr>
              <a:t>Mbemba </a:t>
            </a:r>
            <a:r>
              <a:rPr lang="en-GB" sz="2400" b="1" dirty="0" err="1">
                <a:solidFill>
                  <a:schemeClr val="bg1"/>
                </a:solidFill>
                <a:latin typeface="Calibri" panose="020F0502020204030204" pitchFamily="34" charset="0"/>
                <a:cs typeface="Calibri" panose="020F0502020204030204" pitchFamily="34" charset="0"/>
              </a:rPr>
              <a:t>Bojang</a:t>
            </a:r>
            <a:r>
              <a:rPr lang="en-GB" sz="2400" b="1" dirty="0">
                <a:solidFill>
                  <a:schemeClr val="bg1"/>
                </a:solidFill>
                <a:latin typeface="Calibri" panose="020F0502020204030204" pitchFamily="34" charset="0"/>
                <a:cs typeface="Calibri" panose="020F0502020204030204" pitchFamily="34" charset="0"/>
              </a:rPr>
              <a:t> &amp; Anne </a:t>
            </a:r>
            <a:r>
              <a:rPr lang="en-GB" sz="2400" b="1" dirty="0" err="1">
                <a:solidFill>
                  <a:schemeClr val="bg1"/>
                </a:solidFill>
                <a:latin typeface="Calibri" panose="020F0502020204030204" pitchFamily="34" charset="0"/>
                <a:cs typeface="Calibri" panose="020F0502020204030204" pitchFamily="34" charset="0"/>
              </a:rPr>
              <a:t>Sandiford</a:t>
            </a:r>
            <a:endParaRPr lang="en-GB" sz="2400" b="1" dirty="0">
              <a:solidFill>
                <a:schemeClr val="bg1"/>
              </a:solidFill>
              <a:latin typeface="Calibri" panose="020F0502020204030204" pitchFamily="34" charset="0"/>
              <a:cs typeface="Calibri" panose="020F0502020204030204" pitchFamily="34" charset="0"/>
            </a:endParaRPr>
          </a:p>
          <a:p>
            <a:pPr lvl="0"/>
            <a:r>
              <a:rPr lang="en-GB" sz="2400" dirty="0">
                <a:solidFill>
                  <a:schemeClr val="bg1"/>
                </a:solidFill>
                <a:latin typeface="Calibri" panose="020F0502020204030204" pitchFamily="34" charset="0"/>
                <a:cs typeface="Calibri" panose="020F0502020204030204" pitchFamily="34" charset="0"/>
              </a:rPr>
              <a:t>A workshop: designing an autism themed world café </a:t>
            </a:r>
            <a:endParaRPr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297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4313" y="533109"/>
            <a:ext cx="3705225" cy="276999"/>
          </a:xfrm>
          <a:solidFill>
            <a:schemeClr val="bg1">
              <a:lumMod val="95000"/>
            </a:schemeClr>
          </a:solidFill>
        </p:spPr>
        <p:txBody>
          <a:bodyPr/>
          <a:lstStyle/>
          <a:p>
            <a:pPr algn="ctr"/>
            <a:r>
              <a:rPr lang="en-GB" sz="1800" b="1" dirty="0">
                <a:effectLst/>
                <a:latin typeface="Arial" panose="020B0604020202020204" pitchFamily="34" charset="0"/>
                <a:ea typeface="Calibri" panose="020F0502020204030204" pitchFamily="34" charset="0"/>
                <a:cs typeface="Arial" panose="020B0604020202020204" pitchFamily="34" charset="0"/>
              </a:rPr>
              <a:t>What is World Café  Workshop?</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4796AC-28FF-9B66-DF0C-8A9C19293450}"/>
              </a:ext>
            </a:extLst>
          </p:cNvPr>
          <p:cNvSpPr txBox="1"/>
          <p:nvPr/>
        </p:nvSpPr>
        <p:spPr>
          <a:xfrm>
            <a:off x="1752600" y="1200150"/>
            <a:ext cx="8096250" cy="4915192"/>
          </a:xfrm>
          <a:prstGeom prst="rect">
            <a:avLst/>
          </a:prstGeom>
          <a:solidFill>
            <a:schemeClr val="bg2">
              <a:lumMod val="20000"/>
              <a:lumOff val="80000"/>
            </a:schemeClr>
          </a:solidFill>
        </p:spPr>
        <p:txBody>
          <a:bodyPr vert="horz" wrap="square" lIns="0" tIns="0" rIns="0" bIns="0" rtlCol="0">
            <a:spAutoFit/>
          </a:bodyPr>
          <a:lstStyle/>
          <a:p>
            <a:pPr marL="285750" indent="-285750">
              <a:lnSpc>
                <a:spcPct val="115000"/>
              </a:lnSpc>
              <a:spcAft>
                <a:spcPts val="1500"/>
              </a:spcAft>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World Café is</a:t>
            </a:r>
            <a:r>
              <a:rPr lang="en-GB"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great solution for tapping into the collective wisdom and creativity of a group.</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1500"/>
              </a:spcAft>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methodology is a simple, effective, and flexible format for hosting large group dialogue. Each element of the method has a specific purpose and corresponds to the World Café’s  theme.</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1500"/>
              </a:spcAft>
              <a:buFont typeface="Arial" panose="020B0604020202020204" pitchFamily="34" charset="0"/>
              <a:buChar char="•"/>
            </a:pPr>
            <a:r>
              <a:rPr lang="en-GB"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world café usually consists of three rounds (or tables), each between 15-20 minutes long. Participants gather in small groups and each group explores the same question for each round. After a round is complete, one person remains at the table as a facilitator / host while the others travel to new tables and conversations – spreading the insights from previous discussions.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5000"/>
              </a:lnSpc>
              <a:spcAft>
                <a:spcPts val="1500"/>
              </a:spcAft>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idea behind this is to create a space that supports 'good conversation', where anybody can talk about things that matter to them.</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a:buNone/>
              <a:tabLst/>
            </a:pPr>
            <a:endParaRPr kumimoji="0" lang="en-GB" sz="2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4165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B9E7BA-3C1F-A0B7-DD7C-F1B374A46CB7}"/>
              </a:ext>
            </a:extLst>
          </p:cNvPr>
          <p:cNvPicPr>
            <a:picLocks noChangeAspect="1"/>
          </p:cNvPicPr>
          <p:nvPr/>
        </p:nvPicPr>
        <p:blipFill rotWithShape="1">
          <a:blip r:embed="rId2"/>
          <a:srcRect l="1" t="2101" r="194" b="863"/>
          <a:stretch/>
        </p:blipFill>
        <p:spPr>
          <a:xfrm>
            <a:off x="1833765" y="1190625"/>
            <a:ext cx="8126244" cy="4476750"/>
          </a:xfrm>
          <a:prstGeom prst="rect">
            <a:avLst/>
          </a:prstGeom>
        </p:spPr>
      </p:pic>
      <p:sp>
        <p:nvSpPr>
          <p:cNvPr id="7" name="TextBox 6">
            <a:extLst>
              <a:ext uri="{FF2B5EF4-FFF2-40B4-BE49-F238E27FC236}">
                <a16:creationId xmlns:a16="http://schemas.microsoft.com/office/drawing/2014/main" id="{FB67314D-6B4E-9886-B894-F8E384784534}"/>
              </a:ext>
            </a:extLst>
          </p:cNvPr>
          <p:cNvSpPr txBox="1"/>
          <p:nvPr/>
        </p:nvSpPr>
        <p:spPr>
          <a:xfrm>
            <a:off x="8029576" y="5243209"/>
            <a:ext cx="1899123" cy="323165"/>
          </a:xfrm>
          <a:prstGeom prst="rect">
            <a:avLst/>
          </a:prstGeom>
          <a:solidFill>
            <a:schemeClr val="tx1"/>
          </a:solidFill>
        </p:spPr>
        <p:txBody>
          <a:bodyPr vert="horz"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 typeface="Arial"/>
              <a:buNone/>
              <a:tabLst/>
            </a:pPr>
            <a:endParaRPr kumimoji="0" lang="en-GB" sz="21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1" name="Graphic 10" descr="Blog with solid fill">
            <a:extLst>
              <a:ext uri="{FF2B5EF4-FFF2-40B4-BE49-F238E27FC236}">
                <a16:creationId xmlns:a16="http://schemas.microsoft.com/office/drawing/2014/main" id="{339327B9-CE9A-7E07-78D0-BCE992FEA9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9518" y="1816134"/>
            <a:ext cx="914400" cy="914400"/>
          </a:xfrm>
          <a:prstGeom prst="rect">
            <a:avLst/>
          </a:prstGeom>
        </p:spPr>
      </p:pic>
      <p:sp>
        <p:nvSpPr>
          <p:cNvPr id="12" name="TextBox 11">
            <a:extLst>
              <a:ext uri="{FF2B5EF4-FFF2-40B4-BE49-F238E27FC236}">
                <a16:creationId xmlns:a16="http://schemas.microsoft.com/office/drawing/2014/main" id="{75B1E2A9-06A2-6892-2239-273AB3C5068C}"/>
              </a:ext>
            </a:extLst>
          </p:cNvPr>
          <p:cNvSpPr txBox="1"/>
          <p:nvPr/>
        </p:nvSpPr>
        <p:spPr>
          <a:xfrm>
            <a:off x="8972550" y="1293171"/>
            <a:ext cx="866775" cy="342900"/>
          </a:xfrm>
          <a:prstGeom prst="rect">
            <a:avLst/>
          </a:prstGeom>
          <a:solidFill>
            <a:schemeClr val="tx1"/>
          </a:solidFill>
        </p:spPr>
        <p:txBody>
          <a:bodyPr vert="horz"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 typeface="Arial"/>
              <a:buNone/>
              <a:tabLst/>
            </a:pPr>
            <a:endParaRPr kumimoji="0" lang="en-GB" sz="21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BD99C3D9-0F03-018B-24E4-DFC6682D5B24}"/>
              </a:ext>
            </a:extLst>
          </p:cNvPr>
          <p:cNvSpPr txBox="1"/>
          <p:nvPr/>
        </p:nvSpPr>
        <p:spPr>
          <a:xfrm>
            <a:off x="8972548" y="1557337"/>
            <a:ext cx="956150" cy="342900"/>
          </a:xfrm>
          <a:prstGeom prst="rect">
            <a:avLst/>
          </a:prstGeom>
          <a:solidFill>
            <a:schemeClr val="tx1"/>
          </a:solidFill>
        </p:spPr>
        <p:txBody>
          <a:bodyPr vert="horz"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 typeface="Arial"/>
              <a:buNone/>
              <a:tabLst/>
            </a:pPr>
            <a:endParaRPr kumimoji="0" lang="en-GB" sz="21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4728536A-8AD6-7493-87AF-B4A7DE29FE90}"/>
              </a:ext>
            </a:extLst>
          </p:cNvPr>
          <p:cNvSpPr txBox="1"/>
          <p:nvPr/>
        </p:nvSpPr>
        <p:spPr>
          <a:xfrm>
            <a:off x="9093235" y="1900237"/>
            <a:ext cx="793714" cy="342900"/>
          </a:xfrm>
          <a:prstGeom prst="rect">
            <a:avLst/>
          </a:prstGeom>
          <a:solidFill>
            <a:schemeClr val="tx1"/>
          </a:solidFill>
        </p:spPr>
        <p:txBody>
          <a:bodyPr vert="horz"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 typeface="Arial"/>
              <a:buNone/>
              <a:tabLst/>
            </a:pPr>
            <a:endParaRPr kumimoji="0" lang="en-GB" sz="21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8538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327F0-19F0-D619-850F-9A99EB68B9D4}"/>
              </a:ext>
            </a:extLst>
          </p:cNvPr>
          <p:cNvSpPr>
            <a:spLocks noGrp="1"/>
          </p:cNvSpPr>
          <p:nvPr>
            <p:ph type="title"/>
          </p:nvPr>
        </p:nvSpPr>
        <p:spPr>
          <a:xfrm>
            <a:off x="5248275" y="467754"/>
            <a:ext cx="2883180" cy="323165"/>
          </a:xfrm>
        </p:spPr>
        <p:txBody>
          <a:bodyPr/>
          <a:lstStyle/>
          <a:p>
            <a:r>
              <a:rPr lang="en-GB" b="1" dirty="0"/>
              <a:t>Ground rules</a:t>
            </a:r>
          </a:p>
        </p:txBody>
      </p:sp>
      <p:pic>
        <p:nvPicPr>
          <p:cNvPr id="7" name="Picture 6">
            <a:extLst>
              <a:ext uri="{FF2B5EF4-FFF2-40B4-BE49-F238E27FC236}">
                <a16:creationId xmlns:a16="http://schemas.microsoft.com/office/drawing/2014/main" id="{485462C3-DFB6-9F59-B49D-37EAD1577408}"/>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rcRect l="11629" t="17259" r="1551" b="4822"/>
          <a:stretch/>
        </p:blipFill>
        <p:spPr>
          <a:xfrm>
            <a:off x="5233816" y="2529524"/>
            <a:ext cx="2133600" cy="1472606"/>
          </a:xfrm>
          <a:prstGeom prst="rect">
            <a:avLst/>
          </a:prstGeom>
        </p:spPr>
      </p:pic>
      <p:sp>
        <p:nvSpPr>
          <p:cNvPr id="16" name="Thought Bubble: Cloud 15">
            <a:extLst>
              <a:ext uri="{FF2B5EF4-FFF2-40B4-BE49-F238E27FC236}">
                <a16:creationId xmlns:a16="http://schemas.microsoft.com/office/drawing/2014/main" id="{991B20B2-22D5-2B3B-ED8B-BF91081DDF6B}"/>
              </a:ext>
            </a:extLst>
          </p:cNvPr>
          <p:cNvSpPr/>
          <p:nvPr/>
        </p:nvSpPr>
        <p:spPr>
          <a:xfrm>
            <a:off x="5404470" y="790918"/>
            <a:ext cx="1452906" cy="845172"/>
          </a:xfrm>
          <a:prstGeom prst="cloudCallout">
            <a:avLst>
              <a:gd name="adj1" fmla="val -9033"/>
              <a:gd name="adj2" fmla="val 97437"/>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Be kind</a:t>
            </a:r>
          </a:p>
        </p:txBody>
      </p:sp>
      <p:sp>
        <p:nvSpPr>
          <p:cNvPr id="17" name="Thought Bubble: Cloud 16">
            <a:extLst>
              <a:ext uri="{FF2B5EF4-FFF2-40B4-BE49-F238E27FC236}">
                <a16:creationId xmlns:a16="http://schemas.microsoft.com/office/drawing/2014/main" id="{7DBD3242-EBAC-4583-F4EA-0AC211A46151}"/>
              </a:ext>
            </a:extLst>
          </p:cNvPr>
          <p:cNvSpPr/>
          <p:nvPr/>
        </p:nvSpPr>
        <p:spPr>
          <a:xfrm>
            <a:off x="7248043" y="1034554"/>
            <a:ext cx="2133600" cy="1222497"/>
          </a:xfrm>
          <a:prstGeom prst="cloudCallout">
            <a:avLst>
              <a:gd name="adj1" fmla="val -68154"/>
              <a:gd name="adj2" fmla="val 78083"/>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GB" sz="1400" b="1" i="0" dirty="0">
                <a:solidFill>
                  <a:schemeClr val="tx1"/>
                </a:solidFill>
                <a:effectLst/>
                <a:latin typeface="Arial" panose="020B0604020202020204" pitchFamily="34" charset="0"/>
                <a:cs typeface="Arial" panose="020B0604020202020204" pitchFamily="34" charset="0"/>
              </a:rPr>
              <a:t>Value diverse perspectives</a:t>
            </a:r>
          </a:p>
        </p:txBody>
      </p:sp>
      <p:sp>
        <p:nvSpPr>
          <p:cNvPr id="18" name="Thought Bubble: Cloud 17">
            <a:extLst>
              <a:ext uri="{FF2B5EF4-FFF2-40B4-BE49-F238E27FC236}">
                <a16:creationId xmlns:a16="http://schemas.microsoft.com/office/drawing/2014/main" id="{50EF67FA-0E39-7409-3335-7C5204259D20}"/>
              </a:ext>
            </a:extLst>
          </p:cNvPr>
          <p:cNvSpPr/>
          <p:nvPr/>
        </p:nvSpPr>
        <p:spPr>
          <a:xfrm>
            <a:off x="2862919" y="1036311"/>
            <a:ext cx="2081040" cy="1390305"/>
          </a:xfrm>
          <a:prstGeom prst="cloudCallout">
            <a:avLst>
              <a:gd name="adj1" fmla="val 55604"/>
              <a:gd name="adj2" fmla="val 41263"/>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i="0" dirty="0">
                <a:solidFill>
                  <a:srgbClr val="404040"/>
                </a:solidFill>
                <a:effectLst/>
                <a:latin typeface="Arial" panose="020B0604020202020204" pitchFamily="34" charset="0"/>
                <a:cs typeface="Arial" panose="020B0604020202020204" pitchFamily="34" charset="0"/>
              </a:rPr>
              <a:t>Be the crew, not the passenger</a:t>
            </a:r>
            <a:endParaRPr lang="en-GB" sz="1400" b="1" dirty="0">
              <a:latin typeface="Arial" panose="020B0604020202020204" pitchFamily="34" charset="0"/>
              <a:cs typeface="Arial" panose="020B0604020202020204" pitchFamily="34" charset="0"/>
            </a:endParaRPr>
          </a:p>
        </p:txBody>
      </p:sp>
      <p:sp>
        <p:nvSpPr>
          <p:cNvPr id="19" name="Thought Bubble: Cloud 18">
            <a:extLst>
              <a:ext uri="{FF2B5EF4-FFF2-40B4-BE49-F238E27FC236}">
                <a16:creationId xmlns:a16="http://schemas.microsoft.com/office/drawing/2014/main" id="{26FDD180-7A5B-EB3A-EEEC-6F4555B36AA3}"/>
              </a:ext>
            </a:extLst>
          </p:cNvPr>
          <p:cNvSpPr/>
          <p:nvPr/>
        </p:nvSpPr>
        <p:spPr>
          <a:xfrm>
            <a:off x="6328881" y="4448850"/>
            <a:ext cx="1838325" cy="781049"/>
          </a:xfrm>
          <a:prstGeom prst="cloudCallout">
            <a:avLst>
              <a:gd name="adj1" fmla="val -2654"/>
              <a:gd name="adj2" fmla="val -82751"/>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Come prepared</a:t>
            </a:r>
          </a:p>
        </p:txBody>
      </p:sp>
      <p:sp>
        <p:nvSpPr>
          <p:cNvPr id="20" name="Thought Bubble: Cloud 19">
            <a:extLst>
              <a:ext uri="{FF2B5EF4-FFF2-40B4-BE49-F238E27FC236}">
                <a16:creationId xmlns:a16="http://schemas.microsoft.com/office/drawing/2014/main" id="{C56C8306-B936-BE8E-4010-671B3B8114AD}"/>
              </a:ext>
            </a:extLst>
          </p:cNvPr>
          <p:cNvSpPr/>
          <p:nvPr/>
        </p:nvSpPr>
        <p:spPr>
          <a:xfrm>
            <a:off x="7907516" y="2301445"/>
            <a:ext cx="2228850" cy="1495424"/>
          </a:xfrm>
          <a:prstGeom prst="cloudCallout">
            <a:avLst>
              <a:gd name="adj1" fmla="val -74679"/>
              <a:gd name="adj2" fmla="val -1831"/>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GB" sz="1400" b="1" dirty="0">
                <a:solidFill>
                  <a:srgbClr val="220247"/>
                </a:solidFill>
                <a:latin typeface="Arial" panose="020B0604020202020204" pitchFamily="34" charset="0"/>
                <a:cs typeface="Arial" panose="020B0604020202020204" pitchFamily="34" charset="0"/>
              </a:rPr>
              <a:t>Remember it is not personal</a:t>
            </a:r>
            <a:endParaRPr lang="en-GB" sz="1400" b="1" i="0" dirty="0">
              <a:solidFill>
                <a:srgbClr val="220247"/>
              </a:solidFill>
              <a:effectLst/>
              <a:latin typeface="Arial" panose="020B0604020202020204" pitchFamily="34" charset="0"/>
              <a:cs typeface="Arial" panose="020B0604020202020204" pitchFamily="34" charset="0"/>
            </a:endParaRPr>
          </a:p>
        </p:txBody>
      </p:sp>
      <p:sp>
        <p:nvSpPr>
          <p:cNvPr id="21" name="Thought Bubble: Cloud 20">
            <a:extLst>
              <a:ext uri="{FF2B5EF4-FFF2-40B4-BE49-F238E27FC236}">
                <a16:creationId xmlns:a16="http://schemas.microsoft.com/office/drawing/2014/main" id="{4C9BC2AE-B47D-B0C0-1F45-3B7EA099F33D}"/>
              </a:ext>
            </a:extLst>
          </p:cNvPr>
          <p:cNvSpPr/>
          <p:nvPr/>
        </p:nvSpPr>
        <p:spPr>
          <a:xfrm>
            <a:off x="8131455" y="3971898"/>
            <a:ext cx="1828800" cy="1086783"/>
          </a:xfrm>
          <a:prstGeom prst="cloudCallout">
            <a:avLst>
              <a:gd name="adj1" fmla="val -88253"/>
              <a:gd name="adj2" fmla="val -57591"/>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i="0" dirty="0">
                <a:solidFill>
                  <a:srgbClr val="220247"/>
                </a:solidFill>
                <a:effectLst/>
                <a:latin typeface="Inter"/>
              </a:rPr>
              <a:t> </a:t>
            </a:r>
            <a:r>
              <a:rPr lang="en-GB" sz="1400" b="1" dirty="0">
                <a:solidFill>
                  <a:schemeClr val="tx1"/>
                </a:solidFill>
                <a:latin typeface="Arial" panose="020B0604020202020204" pitchFamily="34" charset="0"/>
                <a:cs typeface="Arial" panose="020B0604020202020204" pitchFamily="34" charset="0"/>
              </a:rPr>
              <a:t>Assume Good intent</a:t>
            </a:r>
            <a:endParaRPr lang="en-GB" sz="1400" b="1" i="0" dirty="0">
              <a:solidFill>
                <a:schemeClr val="tx1"/>
              </a:solidFill>
              <a:effectLst/>
              <a:latin typeface="Arial" panose="020B0604020202020204" pitchFamily="34" charset="0"/>
              <a:cs typeface="Arial" panose="020B0604020202020204" pitchFamily="34" charset="0"/>
            </a:endParaRPr>
          </a:p>
        </p:txBody>
      </p:sp>
      <p:sp>
        <p:nvSpPr>
          <p:cNvPr id="22" name="Thought Bubble: Cloud 21">
            <a:extLst>
              <a:ext uri="{FF2B5EF4-FFF2-40B4-BE49-F238E27FC236}">
                <a16:creationId xmlns:a16="http://schemas.microsoft.com/office/drawing/2014/main" id="{B8260CFC-D331-B962-3A4F-C53D829F7229}"/>
              </a:ext>
            </a:extLst>
          </p:cNvPr>
          <p:cNvSpPr/>
          <p:nvPr/>
        </p:nvSpPr>
        <p:spPr>
          <a:xfrm>
            <a:off x="2538716" y="3905457"/>
            <a:ext cx="1906296" cy="1086784"/>
          </a:xfrm>
          <a:prstGeom prst="cloudCallout">
            <a:avLst>
              <a:gd name="adj1" fmla="val 104849"/>
              <a:gd name="adj2" fmla="val -64252"/>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Be respectful to others</a:t>
            </a:r>
          </a:p>
        </p:txBody>
      </p:sp>
      <p:sp>
        <p:nvSpPr>
          <p:cNvPr id="23" name="Thought Bubble: Cloud 22">
            <a:extLst>
              <a:ext uri="{FF2B5EF4-FFF2-40B4-BE49-F238E27FC236}">
                <a16:creationId xmlns:a16="http://schemas.microsoft.com/office/drawing/2014/main" id="{4DC47426-466D-C7E3-EDEF-439A033EAAC3}"/>
              </a:ext>
            </a:extLst>
          </p:cNvPr>
          <p:cNvSpPr/>
          <p:nvPr/>
        </p:nvSpPr>
        <p:spPr>
          <a:xfrm>
            <a:off x="2172823" y="2615133"/>
            <a:ext cx="2638083" cy="1222496"/>
          </a:xfrm>
          <a:prstGeom prst="cloudCallout">
            <a:avLst>
              <a:gd name="adj1" fmla="val 60992"/>
              <a:gd name="adj2" fmla="val -6910"/>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Be non</a:t>
            </a:r>
            <a:r>
              <a:rPr lang="en-GB" sz="1400" b="1" i="0" dirty="0">
                <a:solidFill>
                  <a:schemeClr val="tx1"/>
                </a:solidFill>
                <a:effectLst/>
                <a:latin typeface="Arial" panose="020B0604020202020204" pitchFamily="34" charset="0"/>
                <a:cs typeface="Arial" panose="020B0604020202020204" pitchFamily="34" charset="0"/>
              </a:rPr>
              <a:t> judgemental </a:t>
            </a:r>
          </a:p>
        </p:txBody>
      </p:sp>
      <p:sp>
        <p:nvSpPr>
          <p:cNvPr id="24" name="Thought Bubble: Cloud 23">
            <a:extLst>
              <a:ext uri="{FF2B5EF4-FFF2-40B4-BE49-F238E27FC236}">
                <a16:creationId xmlns:a16="http://schemas.microsoft.com/office/drawing/2014/main" id="{2DD4923D-4235-43E3-0760-6C6332B8B79A}"/>
              </a:ext>
            </a:extLst>
          </p:cNvPr>
          <p:cNvSpPr/>
          <p:nvPr/>
        </p:nvSpPr>
        <p:spPr>
          <a:xfrm>
            <a:off x="4394320" y="4270342"/>
            <a:ext cx="1906296" cy="1086784"/>
          </a:xfrm>
          <a:prstGeom prst="cloudCallout">
            <a:avLst>
              <a:gd name="adj1" fmla="val 81886"/>
              <a:gd name="adj2" fmla="val -23973"/>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One speaker at a time</a:t>
            </a:r>
          </a:p>
        </p:txBody>
      </p:sp>
    </p:spTree>
    <p:extLst>
      <p:ext uri="{BB962C8B-B14F-4D97-AF65-F5344CB8AC3E}">
        <p14:creationId xmlns:p14="http://schemas.microsoft.com/office/powerpoint/2010/main" val="346977442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4FE83B819571468F9B0DEC105307AD" ma:contentTypeVersion="14" ma:contentTypeDescription="Create a new document." ma:contentTypeScope="" ma:versionID="5e44d8e728f0ac0400c3ddfa27a5b775">
  <xsd:schema xmlns:xsd="http://www.w3.org/2001/XMLSchema" xmlns:xs="http://www.w3.org/2001/XMLSchema" xmlns:p="http://schemas.microsoft.com/office/2006/metadata/properties" xmlns:ns2="cb44e0a6-ca89-4854-9a4a-f6de4e1285c2" xmlns:ns3="e57cc219-33d8-47cf-8512-a4c00f217714" targetNamespace="http://schemas.microsoft.com/office/2006/metadata/properties" ma:root="true" ma:fieldsID="9a4c14d27292990e284abb9757ee889a" ns2:_="" ns3:_="">
    <xsd:import namespace="cb44e0a6-ca89-4854-9a4a-f6de4e1285c2"/>
    <xsd:import namespace="e57cc219-33d8-47cf-8512-a4c00f2177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44e0a6-ca89-4854-9a4a-f6de4e1285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7ef2803-65c2-4b30-b947-d41ffc50049e"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7cc219-33d8-47cf-8512-a4c00f2177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46bf6181-c5eb-4c98-90f6-2522a4d8be05}" ma:internalName="TaxCatchAll" ma:showField="CatchAllData" ma:web="e57cc219-33d8-47cf-8512-a4c00f2177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b44e0a6-ca89-4854-9a4a-f6de4e1285c2">
      <Terms xmlns="http://schemas.microsoft.com/office/infopath/2007/PartnerControls"/>
    </lcf76f155ced4ddcb4097134ff3c332f>
    <TaxCatchAll xmlns="e57cc219-33d8-47cf-8512-a4c00f217714" xsi:nil="true"/>
  </documentManagement>
</p:properties>
</file>

<file path=customXml/itemProps1.xml><?xml version="1.0" encoding="utf-8"?>
<ds:datastoreItem xmlns:ds="http://schemas.openxmlformats.org/officeDocument/2006/customXml" ds:itemID="{DAAD67C1-8E63-4FAF-B226-9E5ADBB7C1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44e0a6-ca89-4854-9a4a-f6de4e1285c2"/>
    <ds:schemaRef ds:uri="e57cc219-33d8-47cf-8512-a4c00f217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274081-8774-4AB3-9E6C-26B27ED48A7B}">
  <ds:schemaRefs>
    <ds:schemaRef ds:uri="http://schemas.microsoft.com/sharepoint/v3/contenttype/forms"/>
  </ds:schemaRefs>
</ds:datastoreItem>
</file>

<file path=customXml/itemProps3.xml><?xml version="1.0" encoding="utf-8"?>
<ds:datastoreItem xmlns:ds="http://schemas.openxmlformats.org/officeDocument/2006/customXml" ds:itemID="{9125A008-1786-401D-AC29-1747ED938516}">
  <ds:schemaRefs>
    <ds:schemaRef ds:uri="http://purl.org/dc/terms/"/>
    <ds:schemaRef ds:uri="http://schemas.microsoft.com/office/2006/documentManagement/types"/>
    <ds:schemaRef ds:uri="http://purl.org/dc/dcmitype/"/>
    <ds:schemaRef ds:uri="http://schemas.microsoft.com/office/infopath/2007/PartnerControls"/>
    <ds:schemaRef ds:uri="20859342-0866-4a0b-9e00-9cd32a28a87d"/>
    <ds:schemaRef ds:uri="http://purl.org/dc/elements/1.1/"/>
    <ds:schemaRef ds:uri="http://schemas.microsoft.com/office/2006/metadata/properties"/>
    <ds:schemaRef ds:uri="http://schemas.openxmlformats.org/package/2006/metadata/core-properties"/>
    <ds:schemaRef ds:uri="a89e35df-e4a3-4f1c-a89d-44fe0d2edea7"/>
    <ds:schemaRef ds:uri="http://www.w3.org/XML/1998/namespace"/>
    <ds:schemaRef ds:uri="cb44e0a6-ca89-4854-9a4a-f6de4e1285c2"/>
    <ds:schemaRef ds:uri="e57cc219-33d8-47cf-8512-a4c00f217714"/>
  </ds:schemaRefs>
</ds:datastoreItem>
</file>

<file path=docProps/app.xml><?xml version="1.0" encoding="utf-8"?>
<Properties xmlns="http://schemas.openxmlformats.org/officeDocument/2006/extended-properties" xmlns:vt="http://schemas.openxmlformats.org/officeDocument/2006/docPropsVTypes">
  <TotalTime>428</TotalTime>
  <Words>2409</Words>
  <Application>Microsoft Office PowerPoint</Application>
  <PresentationFormat>Widescreen</PresentationFormat>
  <Paragraphs>369</Paragraphs>
  <Slides>53</Slides>
  <Notes>38</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Office Theme</vt:lpstr>
      <vt:lpstr>Custom Design</vt:lpstr>
      <vt:lpstr>PowerPoint Presentation</vt:lpstr>
      <vt:lpstr>AGENDA</vt:lpstr>
      <vt:lpstr>AGENDA</vt:lpstr>
      <vt:lpstr>Meeting Rules Linda Wan</vt:lpstr>
      <vt:lpstr>Meeting Rules Linda Wan</vt:lpstr>
      <vt:lpstr>PowerPoint Presentation</vt:lpstr>
      <vt:lpstr>What is World Café  Workshop?</vt:lpstr>
      <vt:lpstr>PowerPoint Presentation</vt:lpstr>
      <vt:lpstr>Ground rules</vt:lpstr>
      <vt:lpstr> World cafe</vt:lpstr>
      <vt:lpstr>World café method  3 rounds of conversations</vt:lpstr>
      <vt:lpstr>PowerPoint Presentation</vt:lpstr>
      <vt:lpstr>Questions</vt:lpstr>
      <vt:lpstr>The role of the Host (the main Facilitator)</vt:lpstr>
      <vt:lpstr>Role of table facilitators</vt:lpstr>
      <vt:lpstr>NHS, Hospital People Participation Team Mbemba Bojang &amp; Anna Sandiford</vt:lpstr>
      <vt:lpstr>NHS, Hospital People Participation Team Mbemba Bojang &amp; Anna Sandiford</vt:lpstr>
      <vt:lpstr>NHS, Hospital People Participation Team Mbemba Bojang &amp; Anna Sandiford</vt:lpstr>
      <vt:lpstr>NHS, Hospital People Participation Team Mbemba Bojang &amp; Anna Sandiford</vt:lpstr>
      <vt:lpstr>PowerPoint Presentation</vt:lpstr>
      <vt:lpstr>Minutes &amp; Matters Arising Linda Wan</vt:lpstr>
      <vt:lpstr>Minutes &amp; Matters Arising Linda Wan</vt:lpstr>
      <vt:lpstr>Minutes &amp; Matters Arising Linda Wan</vt:lpstr>
      <vt:lpstr>Minutes &amp; Matters Arising Linda Wan</vt:lpstr>
      <vt:lpstr>PowerPoint Presentation</vt:lpstr>
      <vt:lpstr>PowerPoint Presentation</vt:lpstr>
      <vt:lpstr>PowerPoint Presentation</vt:lpstr>
      <vt:lpstr>ARAG member appointments Linda Wan</vt:lpstr>
      <vt:lpstr>ARAG member appointments Linda Wan</vt:lpstr>
      <vt:lpstr>ARAG member appointments Linda Wan</vt:lpstr>
      <vt:lpstr>ARAG member appointments Linda Wan</vt:lpstr>
      <vt:lpstr>ARAG member appointments Linda Wan</vt:lpstr>
      <vt:lpstr>PowerPoint Presentation</vt:lpstr>
      <vt:lpstr>PowerPoint Presentation</vt:lpstr>
      <vt:lpstr>Autism Strategy Action Plan Linda Wan</vt:lpstr>
      <vt:lpstr>Autism Strategy Action Plan Linda Wan</vt:lpstr>
      <vt:lpstr>PowerPoint Presentation</vt:lpstr>
      <vt:lpstr>Sharing information Linda Wan</vt:lpstr>
      <vt:lpstr>PowerPoint Presentation</vt:lpstr>
      <vt:lpstr>PowerPoint Presentation</vt:lpstr>
      <vt:lpstr>AOB Linda Wan</vt:lpstr>
      <vt:lpstr>AOB Linda Wan</vt:lpstr>
      <vt:lpstr>AOB Linda Wan</vt:lpstr>
      <vt:lpstr>AOB Linda Wan</vt:lpstr>
      <vt:lpstr>AOB Linda Wan</vt:lpstr>
      <vt:lpstr>AOB Linda Wan</vt:lpstr>
      <vt:lpstr>AOB Linda Wan</vt:lpstr>
      <vt:lpstr>PowerPoint Presentation</vt:lpstr>
      <vt:lpstr>Meeting Rules Linda Wan</vt:lpstr>
      <vt:lpstr>Meeting Rules Linda Wan</vt:lpstr>
      <vt:lpstr>Thank You</vt:lpstr>
      <vt:lpstr>Dates of next meeting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Inderjit Puaar</dc:creator>
  <cp:lastModifiedBy>Linda Wan</cp:lastModifiedBy>
  <cp:revision>50</cp:revision>
  <dcterms:created xsi:type="dcterms:W3CDTF">2023-10-09T13:23:20Z</dcterms:created>
  <dcterms:modified xsi:type="dcterms:W3CDTF">2024-08-21T11:59:29Z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0x010100BD4FE83B819571468F9B0DEC105307AD</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