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72" r:id="rId17"/>
    <p:sldId id="268" r:id="rId18"/>
    <p:sldId id="269" r:id="rId19"/>
    <p:sldId id="270" r:id="rId20"/>
    <p:sldId id="271"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81" autoAdjust="0"/>
  </p:normalViewPr>
  <p:slideViewPr>
    <p:cSldViewPr snapToGrid="0">
      <p:cViewPr varScale="1">
        <p:scale>
          <a:sx n="38" d="100"/>
          <a:sy n="38" d="100"/>
        </p:scale>
        <p:origin x="102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100000"/>
              </a:lnSpc>
              <a:defRPr sz="1200" b="1">
                <a:latin typeface="Arial"/>
                <a:ea typeface="Arial"/>
                <a:cs typeface="Arial"/>
                <a:sym typeface="Arial"/>
              </a:defRPr>
            </a:pPr>
            <a:r>
              <a:rPr lang="en-GB" dirty="0" smtClean="0"/>
              <a:t>Hello everyone! Everybody take a big breath in. How does that feel?  </a:t>
            </a:r>
          </a:p>
          <a:p>
            <a:pPr marL="228600" indent="-228600" defTabSz="914400">
              <a:lnSpc>
                <a:spcPct val="100000"/>
              </a:lnSpc>
              <a:buSzPct val="100000"/>
              <a:buChar char="•"/>
              <a:defRPr sz="1200">
                <a:latin typeface="Arial"/>
                <a:ea typeface="Arial"/>
                <a:cs typeface="Arial"/>
                <a:sym typeface="Arial"/>
              </a:defRPr>
            </a:pPr>
            <a:r>
              <a:rPr lang="en-GB" dirty="0" smtClean="0"/>
              <a:t>We breathe all the time but can anyone tell me why we need to breathe?</a:t>
            </a:r>
          </a:p>
          <a:p>
            <a:pPr marL="228600" indent="-228600" defTabSz="914400">
              <a:lnSpc>
                <a:spcPct val="100000"/>
              </a:lnSpc>
              <a:buSzPct val="100000"/>
              <a:buChar char="•"/>
              <a:defRPr sz="1200">
                <a:latin typeface="Arial"/>
                <a:ea typeface="Arial"/>
                <a:cs typeface="Arial"/>
                <a:sym typeface="Arial"/>
              </a:defRPr>
            </a:pPr>
            <a:r>
              <a:rPr lang="en-GB" dirty="0" smtClean="0"/>
              <a:t>What is the air made up of?</a:t>
            </a:r>
          </a:p>
          <a:p>
            <a:pPr marL="228600" indent="-228600" defTabSz="914400">
              <a:lnSpc>
                <a:spcPct val="100000"/>
              </a:lnSpc>
              <a:buSzPct val="100000"/>
              <a:buChar char="•"/>
              <a:defRPr sz="1200">
                <a:latin typeface="Arial"/>
                <a:ea typeface="Arial"/>
                <a:cs typeface="Arial"/>
                <a:sym typeface="Arial"/>
              </a:defRPr>
            </a:pPr>
            <a:r>
              <a:rPr lang="en-GB" dirty="0" smtClean="0"/>
              <a:t>What are we breathing in? (Oxygen / CO2)  </a:t>
            </a:r>
          </a:p>
          <a:p>
            <a:pPr marL="228600" indent="-228600" defTabSz="914400">
              <a:lnSpc>
                <a:spcPct val="100000"/>
              </a:lnSpc>
              <a:buSzPct val="100000"/>
              <a:buChar char="•"/>
              <a:defRPr sz="1200">
                <a:latin typeface="Arial"/>
                <a:ea typeface="Arial"/>
                <a:cs typeface="Arial"/>
                <a:sym typeface="Arial"/>
              </a:defRPr>
            </a:pPr>
            <a:r>
              <a:rPr lang="en-GB" dirty="0" smtClean="0"/>
              <a:t>Does anyone know the names any other gases in the air? (nitrogen makes up most (80%) of the air we breathe. It is a neutral gas. It isn't good for us or bad for us)</a:t>
            </a:r>
          </a:p>
          <a:p>
            <a:pPr marL="228600" indent="-228600" defTabSz="914400">
              <a:lnSpc>
                <a:spcPct val="100000"/>
              </a:lnSpc>
              <a:buSzPct val="100000"/>
              <a:buChar char="•"/>
              <a:defRPr sz="1200">
                <a:latin typeface="Arial"/>
                <a:ea typeface="Arial"/>
                <a:cs typeface="Arial"/>
                <a:sym typeface="Arial"/>
              </a:defRPr>
            </a:pPr>
            <a:r>
              <a:rPr lang="en-GB" dirty="0" smtClean="0"/>
              <a:t>What about pollution and some of the things we breathe in that might be bad for us?</a:t>
            </a:r>
          </a:p>
          <a:p>
            <a:pPr marL="0" marR="0" lvl="0" indent="0" defTabSz="457200" eaLnBrk="1" fontAlgn="auto" latinLnBrk="0" hangingPunct="1">
              <a:lnSpc>
                <a:spcPct val="117999"/>
              </a:lnSpc>
              <a:spcBef>
                <a:spcPts val="0"/>
              </a:spcBef>
              <a:spcAft>
                <a:spcPts val="0"/>
              </a:spcAft>
              <a:buClrTx/>
              <a:buSzTx/>
              <a:buFontTx/>
              <a:buNone/>
              <a:tabLst/>
              <a:defRPr/>
            </a:pPr>
            <a:endParaRPr lang="en-GB" dirty="0" smtClean="0"/>
          </a:p>
          <a:p>
            <a:pPr marL="0" marR="0" lvl="0" indent="0" defTabSz="457200" eaLnBrk="1" fontAlgn="auto" latinLnBrk="0" hangingPunct="1">
              <a:lnSpc>
                <a:spcPct val="117999"/>
              </a:lnSpc>
              <a:spcBef>
                <a:spcPts val="0"/>
              </a:spcBef>
              <a:spcAft>
                <a:spcPts val="0"/>
              </a:spcAft>
              <a:buClrTx/>
              <a:buSzTx/>
              <a:buFontTx/>
              <a:buNone/>
              <a:tabLst/>
              <a:defRPr/>
            </a:pPr>
            <a:r>
              <a:rPr lang="en-GB" dirty="0" smtClean="0"/>
              <a:t>Even</a:t>
            </a:r>
            <a:r>
              <a:rPr lang="en-GB" baseline="0" dirty="0" smtClean="0"/>
              <a:t> s</a:t>
            </a:r>
            <a:r>
              <a:rPr lang="en-GB" dirty="0" smtClean="0"/>
              <a:t>hort-term exposure to pollutants can further exacerbate acute health effects and increase mortality rates, hence taking action on air pollution is even more important now amidst unprecedented circumstances which have highlighted the fragility of respiratory health and the disproportionate impacts of Covid-19 and air pollution on Black, Asian and Minority Ethnic communities, and those living in Newham’s most deprived areas. It is more important than ever that we all take personal responsibility to cut air pollution however we can.</a:t>
            </a:r>
            <a:endParaRPr lang="en-GB" b="0" i="0" kern="1200" dirty="0" smtClean="0">
              <a:effectLst/>
              <a:cs typeface="Calibri"/>
            </a:endParaRPr>
          </a:p>
          <a:p>
            <a:endParaRPr lang="en-GB" dirty="0"/>
          </a:p>
        </p:txBody>
      </p:sp>
    </p:spTree>
    <p:extLst>
      <p:ext uri="{BB962C8B-B14F-4D97-AF65-F5344CB8AC3E}">
        <p14:creationId xmlns:p14="http://schemas.microsoft.com/office/powerpoint/2010/main" val="3701064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rPr dirty="0"/>
              <a:t>What does this map show us? (it is a map of London. It is showing us where the pollution is and the colors show how bad the pollution is. What we really want is this map to be </a:t>
            </a:r>
            <a:r>
              <a:rPr dirty="0" err="1"/>
              <a:t>coloured</a:t>
            </a:r>
            <a:r>
              <a:rPr dirty="0"/>
              <a:t> in either light or even better dark blue).</a:t>
            </a:r>
          </a:p>
          <a:p>
            <a:pPr defTabSz="914400">
              <a:lnSpc>
                <a:spcPct val="100000"/>
              </a:lnSpc>
              <a:defRPr sz="1200">
                <a:latin typeface="Arial"/>
                <a:ea typeface="Arial"/>
                <a:cs typeface="Arial"/>
                <a:sym typeface="Arial"/>
              </a:defRPr>
            </a:pPr>
            <a:endParaRPr dirty="0"/>
          </a:p>
          <a:p>
            <a:pPr marL="228600" indent="-228600" defTabSz="914400">
              <a:lnSpc>
                <a:spcPct val="100000"/>
              </a:lnSpc>
              <a:buSzPct val="100000"/>
              <a:buChar char="•"/>
              <a:defRPr sz="1200">
                <a:latin typeface="Arial"/>
                <a:ea typeface="Arial"/>
                <a:cs typeface="Arial"/>
                <a:sym typeface="Arial"/>
              </a:defRPr>
            </a:pPr>
            <a:r>
              <a:rPr dirty="0"/>
              <a:t>Talk about the scale and what it shows.</a:t>
            </a:r>
          </a:p>
          <a:p>
            <a:pPr marL="228600" indent="-228600" defTabSz="914400">
              <a:lnSpc>
                <a:spcPct val="100000"/>
              </a:lnSpc>
              <a:buSzPct val="100000"/>
              <a:buChar char="•"/>
              <a:defRPr sz="1200">
                <a:latin typeface="Arial"/>
                <a:ea typeface="Arial"/>
                <a:cs typeface="Arial"/>
                <a:sym typeface="Arial"/>
              </a:defRPr>
            </a:pPr>
            <a:r>
              <a:rPr dirty="0"/>
              <a:t>What is NO2?</a:t>
            </a:r>
          </a:p>
          <a:p>
            <a:pPr marL="228600" indent="-228600" defTabSz="914400">
              <a:lnSpc>
                <a:spcPct val="100000"/>
              </a:lnSpc>
              <a:buSzPct val="100000"/>
              <a:buChar char="•"/>
              <a:defRPr sz="1200">
                <a:latin typeface="Arial"/>
                <a:ea typeface="Arial"/>
                <a:cs typeface="Arial"/>
                <a:sym typeface="Arial"/>
              </a:defRPr>
            </a:pPr>
            <a:r>
              <a:rPr dirty="0"/>
              <a:t>Who can remember the types of pollutants we were talking about earlier? If CO2 is carbon dioxide then NO2 is nitrogen dioxide.</a:t>
            </a:r>
          </a:p>
          <a:p>
            <a:pPr marL="228600" indent="-228600" defTabSz="914400">
              <a:lnSpc>
                <a:spcPct val="100000"/>
              </a:lnSpc>
              <a:buSzPct val="100000"/>
              <a:buChar char="•"/>
              <a:defRPr sz="1200">
                <a:latin typeface="Arial"/>
                <a:ea typeface="Arial"/>
                <a:cs typeface="Arial"/>
                <a:sym typeface="Arial"/>
              </a:defRPr>
            </a:pPr>
            <a:r>
              <a:rPr dirty="0"/>
              <a:t>What do you think these little lines are? (roads)</a:t>
            </a:r>
          </a:p>
          <a:p>
            <a:pPr marL="228600" indent="-228600" defTabSz="914400">
              <a:lnSpc>
                <a:spcPct val="100000"/>
              </a:lnSpc>
              <a:buSzPct val="100000"/>
              <a:buChar char="•"/>
              <a:defRPr sz="1200">
                <a:latin typeface="Arial"/>
                <a:ea typeface="Arial"/>
                <a:cs typeface="Arial"/>
                <a:sym typeface="Arial"/>
              </a:defRPr>
            </a:pPr>
            <a:r>
              <a:rPr dirty="0"/>
              <a:t>It is roads that have the highest pollution in London. Why do you think that is?</a:t>
            </a:r>
          </a:p>
          <a:p>
            <a:pPr marL="228600" indent="-228600" defTabSz="914400">
              <a:lnSpc>
                <a:spcPct val="100000"/>
              </a:lnSpc>
              <a:buSzPct val="100000"/>
              <a:buChar char="•"/>
              <a:defRPr sz="1200">
                <a:latin typeface="Arial"/>
                <a:ea typeface="Arial"/>
                <a:cs typeface="Arial"/>
                <a:sym typeface="Arial"/>
              </a:defRPr>
            </a:pPr>
            <a:r>
              <a:rPr dirty="0"/>
              <a:t>(can talk about legal WHO limits which currently is 40 and on the map, the level of air pollution almost everywhere exceeds and is above 40). This map shows us that the most dangerous source of pollution is roads and the traffic on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a:t>Similar map to that in the above slide, just </a:t>
            </a:r>
            <a:r>
              <a:rPr dirty="0" err="1"/>
              <a:t>localised</a:t>
            </a:r>
            <a:r>
              <a:rPr dirty="0"/>
              <a:t> for Newham. Explain that redlines represent high levels of pollution. Ask if children can </a:t>
            </a:r>
            <a:r>
              <a:rPr dirty="0" err="1"/>
              <a:t>recognise</a:t>
            </a:r>
            <a:r>
              <a:rPr dirty="0"/>
              <a:t> where the school is located / where they live.</a:t>
            </a:r>
          </a:p>
          <a:p>
            <a:pPr>
              <a:defRPr sz="1200">
                <a:latin typeface="Arial"/>
                <a:ea typeface="Arial"/>
                <a:cs typeface="Arial"/>
                <a:sym typeface="Arial"/>
              </a:defRPr>
            </a:pPr>
            <a:r>
              <a:rPr dirty="0"/>
              <a:t>The modelled map predicts that NO2 concentrations are exceeding the national air quality objective (AQO) for the protection of human health (40 </a:t>
            </a:r>
            <a:r>
              <a:rPr dirty="0" err="1"/>
              <a:t>μg</a:t>
            </a:r>
            <a:r>
              <a:rPr dirty="0"/>
              <a:t>/m3) in the locality of all major roads in the across the borough.</a:t>
            </a:r>
          </a:p>
          <a:p>
            <a:pPr defTabSz="914400">
              <a:lnSpc>
                <a:spcPct val="100000"/>
              </a:lnSpc>
              <a:defRPr sz="1200">
                <a:latin typeface="Calibri"/>
                <a:ea typeface="Calibri"/>
                <a:cs typeface="Calibri"/>
                <a:sym typeface="Calibri"/>
              </a:defRPr>
            </a:pPr>
            <a:endParaRPr dirty="0"/>
          </a:p>
          <a:p>
            <a:pPr marL="228600" indent="-228600" defTabSz="914400">
              <a:lnSpc>
                <a:spcPct val="100000"/>
              </a:lnSpc>
              <a:buSzPct val="100000"/>
              <a:buChar char="•"/>
              <a:defRPr sz="1200">
                <a:latin typeface="Calibri"/>
                <a:ea typeface="Calibri"/>
                <a:cs typeface="Calibri"/>
                <a:sym typeface="Calibri"/>
              </a:defRPr>
            </a:pPr>
            <a:r>
              <a:rPr dirty="0"/>
              <a:t>Newham residents are exposed to higher particulate pollution than in any other London Borough causing the highest number of child asthma hospital admissions. </a:t>
            </a:r>
          </a:p>
          <a:p>
            <a:pPr marL="228600" indent="-228600" defTabSz="914400">
              <a:lnSpc>
                <a:spcPct val="100000"/>
              </a:lnSpc>
              <a:buSzPct val="100000"/>
              <a:buChar char="•"/>
              <a:defRPr sz="1200">
                <a:latin typeface="Calibri"/>
                <a:ea typeface="Calibri"/>
                <a:cs typeface="Calibri"/>
                <a:sym typeface="Calibri"/>
              </a:defRPr>
            </a:pPr>
            <a:r>
              <a:rPr dirty="0"/>
              <a:t>Newham has the highest population exposure to PM2.5 in London due to road traffic, prominence of flats above shops and  Victorian terraced properties with small front gardens. The town </a:t>
            </a:r>
            <a:r>
              <a:rPr dirty="0" err="1"/>
              <a:t>centres</a:t>
            </a:r>
            <a:r>
              <a:rPr dirty="0"/>
              <a:t> of Stratford, East Ham, Forest Gate and Canning Town are particularly affected.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rPr dirty="0"/>
              <a:t>Introduce the concept of exposure. Being closer to the source of pollution means that you are breathing more of it in. Pollution is much higher when you are closer to the exhaust of a car. Being even one meter further away can mean that we are breathing much cleaner air. This is why pollution from cars disproportionately effects young people. Children also breathe at a faster rate than adults so you are taking more breaths each minute and might be inhaling more pollution. Because your lungs and hearts are still developing / growing it is really important that you are note exposed to high levels of pollution especially when that pollution is easily avoidable.</a:t>
            </a:r>
          </a:p>
          <a:p>
            <a:pPr defTabSz="914400">
              <a:lnSpc>
                <a:spcPct val="100000"/>
              </a:lnSpc>
              <a:defRPr sz="1200">
                <a:latin typeface="Arial"/>
                <a:ea typeface="Arial"/>
                <a:cs typeface="Arial"/>
                <a:sym typeface="Arial"/>
              </a:defRPr>
            </a:pPr>
            <a:endParaRPr dirty="0"/>
          </a:p>
          <a:p>
            <a:pPr marL="228600" indent="-228600" defTabSz="914400">
              <a:lnSpc>
                <a:spcPct val="100000"/>
              </a:lnSpc>
              <a:buSzPct val="100000"/>
              <a:buChar char="•"/>
              <a:defRPr sz="1200">
                <a:latin typeface="Arial"/>
                <a:ea typeface="Arial"/>
                <a:cs typeface="Arial"/>
                <a:sym typeface="Arial"/>
              </a:defRPr>
            </a:pPr>
            <a:r>
              <a:rPr dirty="0"/>
              <a:t>Who knows the word that we use to describe a car that is not moving but still has it’s engine running. It starts with ‘</a:t>
            </a:r>
            <a:r>
              <a:rPr dirty="0" err="1"/>
              <a:t>i</a:t>
            </a:r>
            <a:r>
              <a:rPr dirty="0"/>
              <a:t>’. (they usually say ignition. </a:t>
            </a:r>
          </a:p>
          <a:p>
            <a:pPr marL="228600" indent="-228600" defTabSz="914400">
              <a:lnSpc>
                <a:spcPct val="100000"/>
              </a:lnSpc>
              <a:buSzPct val="100000"/>
              <a:buChar char="•"/>
              <a:defRPr sz="1200">
                <a:latin typeface="Arial"/>
                <a:ea typeface="Arial"/>
                <a:cs typeface="Arial"/>
                <a:sym typeface="Arial"/>
              </a:defRPr>
            </a:pPr>
            <a:r>
              <a:rPr dirty="0"/>
              <a:t>Idling </a:t>
            </a:r>
          </a:p>
          <a:p>
            <a:pPr marL="228600" indent="-228600" defTabSz="914400">
              <a:lnSpc>
                <a:spcPct val="100000"/>
              </a:lnSpc>
              <a:buSzPct val="100000"/>
              <a:buChar char="•"/>
              <a:defRPr sz="1200">
                <a:latin typeface="Arial"/>
                <a:ea typeface="Arial"/>
                <a:cs typeface="Arial"/>
                <a:sym typeface="Arial"/>
              </a:defRPr>
            </a:pPr>
            <a:r>
              <a:rPr dirty="0"/>
              <a:t>When something is idle it is not doing anything so when a car has its engine on, making pollution, but it isn’t going anywhere we say that it is idling. </a:t>
            </a:r>
          </a:p>
          <a:p>
            <a:pPr marL="228600" indent="-228600" defTabSz="914400">
              <a:lnSpc>
                <a:spcPct val="100000"/>
              </a:lnSpc>
              <a:buSzPct val="100000"/>
              <a:buChar char="•"/>
              <a:defRPr sz="1200">
                <a:latin typeface="Arial"/>
                <a:ea typeface="Arial"/>
                <a:cs typeface="Arial"/>
                <a:sym typeface="Arial"/>
              </a:defRPr>
            </a:pPr>
            <a:r>
              <a:rPr dirty="0"/>
              <a:t>Why might idling be really bad? It makes pollution collect in one place. An idling car makes up to 20 times the pollution of a moving car and most of the time cars are idling for no reason. An Idling car creates enough exhaust (the gas that comes out the back of the car) to fill 150 balloons in a minute. </a:t>
            </a:r>
          </a:p>
          <a:p>
            <a:pPr defTabSz="914400">
              <a:lnSpc>
                <a:spcPct val="100000"/>
              </a:lnSpc>
              <a:defRPr sz="1200">
                <a:latin typeface="Arial"/>
                <a:ea typeface="Arial"/>
                <a:cs typeface="Arial"/>
                <a:sym typeface="Arial"/>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4400" dirty="0" smtClean="0">
                <a:latin typeface="Helvetica Neue"/>
                <a:ea typeface="Helvetica Neue"/>
                <a:cs typeface="Helvetica Neue"/>
                <a:sym typeface="Helvetica Neue"/>
              </a:rPr>
              <a:t>Ventilate your home - open windows and use extractor fans when cooking or using cleaning products, but close windows near busy roads during rush hours</a:t>
            </a:r>
            <a:endParaRPr lang="en-GB" sz="4400" dirty="0" smtClean="0">
              <a:latin typeface="Helvetica Neue"/>
              <a:ea typeface="Helvetica Neue"/>
              <a:cs typeface="Calibri" panose="020F0502020204030204"/>
              <a:sym typeface="Helvetica Neue"/>
            </a:endParaRPr>
          </a:p>
          <a:p>
            <a:pPr marL="171450" indent="-171450">
              <a:buFont typeface="Arial" panose="020B0604020202020204" pitchFamily="34" charset="0"/>
              <a:buChar char="•"/>
            </a:pPr>
            <a:r>
              <a:rPr lang="en-GB" sz="4400" dirty="0" smtClean="0">
                <a:latin typeface="Helvetica Neue"/>
                <a:ea typeface="Helvetica Neue"/>
                <a:cs typeface="Helvetica Neue"/>
                <a:sym typeface="Helvetica Neue"/>
              </a:rPr>
              <a:t>Use fragrance-free milder cleaning products</a:t>
            </a:r>
            <a:endParaRPr lang="en-GB" sz="4400" dirty="0" smtClean="0">
              <a:latin typeface="Helvetica Neue"/>
              <a:ea typeface="Helvetica Neue"/>
              <a:cs typeface="Calibri" panose="020F0502020204030204"/>
              <a:sym typeface="Helvetica Neue"/>
            </a:endParaRPr>
          </a:p>
          <a:p>
            <a:pPr marL="171450" indent="-171450">
              <a:buFont typeface="Arial" panose="020B0604020202020204" pitchFamily="34" charset="0"/>
              <a:buChar char="•"/>
            </a:pPr>
            <a:r>
              <a:rPr lang="en-GB" sz="4400" dirty="0" smtClean="0">
                <a:latin typeface="Helvetica Neue"/>
                <a:ea typeface="Helvetica Neue"/>
                <a:cs typeface="Helvetica Neue"/>
                <a:sym typeface="Helvetica Neue"/>
              </a:rPr>
              <a:t>Only burn dry, well-seasoned wood or smokeless fuel on your stove, open fire or barbeque</a:t>
            </a:r>
            <a:endParaRPr lang="en-GB" sz="4400" dirty="0" smtClean="0">
              <a:latin typeface="Helvetica Neue"/>
              <a:ea typeface="Helvetica Neue"/>
              <a:cs typeface="Calibri" panose="020F0502020204030204"/>
              <a:sym typeface="Helvetica Neue"/>
            </a:endParaRPr>
          </a:p>
          <a:p>
            <a:pPr marL="171450" indent="-171450">
              <a:buFont typeface="Arial" panose="020B0604020202020204" pitchFamily="34" charset="0"/>
              <a:buChar char="•"/>
            </a:pPr>
            <a:r>
              <a:rPr lang="en-GB" sz="4400" dirty="0" smtClean="0">
                <a:latin typeface="Helvetica Neue"/>
                <a:ea typeface="Helvetica Neue"/>
                <a:cs typeface="Helvetica Neue"/>
                <a:sym typeface="Helvetica Neue"/>
              </a:rPr>
              <a:t>Choose paints and varnishes that are labelled low volatile organic compounds (VOCs).</a:t>
            </a:r>
            <a:endParaRPr lang="en-GB" sz="4400" dirty="0" smtClean="0">
              <a:latin typeface="Helvetica Neue"/>
              <a:ea typeface="Helvetica Neue"/>
              <a:cs typeface="Calibri"/>
              <a:sym typeface="Helvetica Neue"/>
            </a:endParaRPr>
          </a:p>
          <a:p>
            <a:endParaRPr lang="en-GB" dirty="0"/>
          </a:p>
        </p:txBody>
      </p:sp>
    </p:spTree>
    <p:extLst>
      <p:ext uri="{BB962C8B-B14F-4D97-AF65-F5344CB8AC3E}">
        <p14:creationId xmlns:p14="http://schemas.microsoft.com/office/powerpoint/2010/main" val="1964115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rPr dirty="0"/>
              <a:t>Hands up for ideas </a:t>
            </a:r>
          </a:p>
          <a:p>
            <a:pPr marL="171450" indent="-171450" defTabSz="914400">
              <a:lnSpc>
                <a:spcPct val="100000"/>
              </a:lnSpc>
              <a:buSzPct val="100000"/>
              <a:buFont typeface="Arial"/>
              <a:buChar char="•"/>
              <a:defRPr sz="1200">
                <a:latin typeface="Arial"/>
                <a:ea typeface="Arial"/>
                <a:cs typeface="Arial"/>
                <a:sym typeface="Arial"/>
              </a:defRPr>
            </a:pPr>
            <a:r>
              <a:rPr dirty="0"/>
              <a:t>Share lifts to school</a:t>
            </a:r>
          </a:p>
          <a:p>
            <a:pPr marL="171450" indent="-171450" defTabSz="914400">
              <a:lnSpc>
                <a:spcPct val="100000"/>
              </a:lnSpc>
              <a:buSzPct val="100000"/>
              <a:buFont typeface="Arial"/>
              <a:buChar char="•"/>
              <a:defRPr sz="1200">
                <a:latin typeface="Arial"/>
                <a:ea typeface="Arial"/>
                <a:cs typeface="Arial"/>
                <a:sym typeface="Arial"/>
              </a:defRPr>
            </a:pPr>
            <a:r>
              <a:rPr dirty="0"/>
              <a:t>Walk or cycle to school (ACTIVE TRAVEL *introduce term*)</a:t>
            </a:r>
          </a:p>
          <a:p>
            <a:pPr marL="171450" indent="-171450" defTabSz="914400">
              <a:lnSpc>
                <a:spcPct val="100000"/>
              </a:lnSpc>
              <a:buSzPct val="100000"/>
              <a:buFont typeface="Arial"/>
              <a:buChar char="•"/>
              <a:defRPr sz="1200">
                <a:latin typeface="Arial"/>
                <a:ea typeface="Arial"/>
                <a:cs typeface="Arial"/>
                <a:sym typeface="Arial"/>
              </a:defRPr>
            </a:pPr>
            <a:r>
              <a:rPr dirty="0"/>
              <a:t>Park and stride</a:t>
            </a:r>
          </a:p>
          <a:p>
            <a:pPr marL="171450" indent="-171450" defTabSz="914400">
              <a:lnSpc>
                <a:spcPct val="100000"/>
              </a:lnSpc>
              <a:buSzPct val="100000"/>
              <a:buFont typeface="Arial"/>
              <a:buChar char="•"/>
              <a:defRPr sz="1200">
                <a:latin typeface="Arial"/>
                <a:ea typeface="Arial"/>
                <a:cs typeface="Arial"/>
                <a:sym typeface="Arial"/>
              </a:defRPr>
            </a:pPr>
            <a:r>
              <a:rPr dirty="0"/>
              <a:t>Walk a quieter route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a:t>There are number of </a:t>
            </a:r>
            <a:r>
              <a:rPr dirty="0" err="1"/>
              <a:t>behavioural</a:t>
            </a:r>
            <a:r>
              <a:rPr dirty="0"/>
              <a:t> changes and steps you can take to help to improve air quality: </a:t>
            </a:r>
          </a:p>
          <a:p>
            <a:pPr>
              <a:defRPr sz="1200">
                <a:latin typeface="Arial"/>
                <a:ea typeface="Arial"/>
                <a:cs typeface="Arial"/>
                <a:sym typeface="Arial"/>
              </a:defRPr>
            </a:pPr>
            <a:endParaRPr dirty="0"/>
          </a:p>
          <a:p>
            <a:pPr marL="228600" indent="-228600">
              <a:buSzPct val="100000"/>
              <a:buChar char="•"/>
              <a:defRPr sz="1200">
                <a:latin typeface="Arial"/>
                <a:ea typeface="Arial"/>
                <a:cs typeface="Arial"/>
                <a:sym typeface="Arial"/>
              </a:defRPr>
            </a:pPr>
            <a:r>
              <a:rPr dirty="0"/>
              <a:t>Walk and cycle more for short journeys  </a:t>
            </a:r>
          </a:p>
          <a:p>
            <a:pPr marL="228600" indent="-228600">
              <a:buSzPct val="100000"/>
              <a:buChar char="•"/>
              <a:defRPr sz="1200">
                <a:latin typeface="Arial"/>
                <a:ea typeface="Arial"/>
                <a:cs typeface="Arial"/>
                <a:sym typeface="Arial"/>
              </a:defRPr>
            </a:pPr>
            <a:r>
              <a:rPr dirty="0"/>
              <a:t>Use public transport wherever possible </a:t>
            </a:r>
          </a:p>
          <a:p>
            <a:pPr marL="228600" indent="-228600">
              <a:buSzPct val="100000"/>
              <a:buChar char="•"/>
              <a:defRPr sz="1200">
                <a:latin typeface="Arial"/>
                <a:ea typeface="Arial"/>
                <a:cs typeface="Arial"/>
                <a:sym typeface="Arial"/>
              </a:defRPr>
            </a:pPr>
            <a:r>
              <a:rPr dirty="0"/>
              <a:t>Avoid short journeys by car or public transport</a:t>
            </a:r>
          </a:p>
          <a:p>
            <a:pPr marL="228600" indent="-228600">
              <a:buSzPct val="100000"/>
              <a:buChar char="•"/>
              <a:defRPr sz="1200">
                <a:latin typeface="Arial"/>
                <a:ea typeface="Arial"/>
                <a:cs typeface="Arial"/>
                <a:sym typeface="Arial"/>
              </a:defRPr>
            </a:pPr>
            <a:r>
              <a:rPr dirty="0"/>
              <a:t>Car share, particularly on popular journeys such as the school run </a:t>
            </a:r>
          </a:p>
          <a:p>
            <a:pPr marL="228600" indent="-228600">
              <a:buSzPct val="100000"/>
              <a:buChar char="•"/>
              <a:defRPr sz="1200">
                <a:latin typeface="Arial"/>
                <a:ea typeface="Arial"/>
                <a:cs typeface="Arial"/>
                <a:sym typeface="Arial"/>
              </a:defRPr>
            </a:pPr>
            <a:r>
              <a:rPr dirty="0"/>
              <a:t>Eat less meat and dairy products </a:t>
            </a:r>
          </a:p>
          <a:p>
            <a:pPr marL="228600" indent="-228600">
              <a:buSzPct val="100000"/>
              <a:buChar char="•"/>
              <a:defRPr sz="1200">
                <a:latin typeface="Arial"/>
                <a:ea typeface="Arial"/>
                <a:cs typeface="Arial"/>
                <a:sym typeface="Arial"/>
              </a:defRPr>
            </a:pPr>
            <a:r>
              <a:rPr dirty="0"/>
              <a:t>Buy local produce if possible and available</a:t>
            </a:r>
          </a:p>
          <a:p>
            <a:pPr marL="228600" indent="-228600">
              <a:buSzPct val="100000"/>
              <a:buChar char="•"/>
              <a:defRPr sz="1200">
                <a:latin typeface="Arial"/>
                <a:ea typeface="Arial"/>
                <a:cs typeface="Arial"/>
                <a:sym typeface="Arial"/>
              </a:defRPr>
            </a:pPr>
            <a:r>
              <a:rPr dirty="0"/>
              <a:t>Save energy and always turn off the light when you leave the room</a:t>
            </a:r>
          </a:p>
          <a:p>
            <a:pPr marL="228600" indent="-228600">
              <a:buSzPct val="100000"/>
              <a:buChar char="•"/>
              <a:defRPr sz="1200">
                <a:latin typeface="Arial"/>
                <a:ea typeface="Arial"/>
                <a:cs typeface="Arial"/>
                <a:sym typeface="Arial"/>
              </a:defRPr>
            </a:pPr>
            <a:r>
              <a:rPr dirty="0"/>
              <a:t>Compost garden waste, don’t burn it – bonfires cause air pollution</a:t>
            </a:r>
          </a:p>
          <a:p>
            <a:pPr marL="228600" indent="-228600">
              <a:buSzPct val="100000"/>
              <a:buChar char="•"/>
              <a:defRPr sz="1200">
                <a:latin typeface="Arial"/>
                <a:ea typeface="Arial"/>
                <a:cs typeface="Arial"/>
                <a:sym typeface="Arial"/>
              </a:defRPr>
            </a:pPr>
            <a:r>
              <a:rPr dirty="0"/>
              <a:t>Recycle </a:t>
            </a:r>
          </a:p>
          <a:p>
            <a:pPr marL="228600" indent="-228600">
              <a:buSzPct val="100000"/>
              <a:buChar char="•"/>
              <a:defRPr sz="1200">
                <a:latin typeface="Arial"/>
                <a:ea typeface="Arial"/>
                <a:cs typeface="Arial"/>
                <a:sym typeface="Arial"/>
              </a:defRPr>
            </a:pPr>
            <a:r>
              <a:rPr dirty="0"/>
              <a:t>Plant hedges around the school</a:t>
            </a:r>
          </a:p>
          <a:p>
            <a:pPr marL="228600" indent="-228600">
              <a:buSzPct val="100000"/>
              <a:buChar char="•"/>
              <a:defRPr sz="1200">
                <a:latin typeface="Arial"/>
                <a:ea typeface="Arial"/>
                <a:cs typeface="Arial"/>
                <a:sym typeface="Arial"/>
              </a:defRPr>
            </a:pPr>
            <a:r>
              <a:rPr dirty="0"/>
              <a:t>Talk to others about pollution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a:t>Make good choices about transportation. When you can, walk, ride a bike, or take public transportation, and when you are older and perhaps the most important - </a:t>
            </a:r>
            <a:r>
              <a:rPr b="1" dirty="0"/>
              <a:t>support leaders who push for clean air and water and responsible steps on climate change</a:t>
            </a:r>
            <a:r>
              <a:rPr dirty="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lvl1pPr>
              <a:defRPr sz="1300">
                <a:latin typeface="Arial"/>
                <a:ea typeface="Arial"/>
                <a:cs typeface="Arial"/>
                <a:sym typeface="Arial"/>
              </a:defRPr>
            </a:lvl1pPr>
          </a:lstStyle>
          <a:p>
            <a:r>
              <a:t>Write a short essay on actions you think you can take today to make a difference.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smtClean="0"/>
              <a:t>Air </a:t>
            </a:r>
            <a:r>
              <a:rPr dirty="0"/>
              <a:t>pollution is a mix of particles and gases that can reach harmful concentrations both outside and indoors. Its effects can range from higher disease risks to rising temperatures. Soot, smoke, mold, pollen, methane, and carbon dioxide are a just few examples of common pollutants. Outdoor air pollution originates from natural and anthropogenic sources. While natural sources contribute substantially to local air pollution in arid regions more prone to forest fires and dust storms, the contribution from human activities far exceeds natural sources.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marL="228600" indent="-228600">
              <a:buSzPct val="100000"/>
              <a:buChar char="•"/>
              <a:defRPr sz="1200">
                <a:latin typeface="Arial"/>
                <a:ea typeface="Arial"/>
                <a:cs typeface="Arial"/>
                <a:sym typeface="Arial"/>
              </a:defRPr>
            </a:pPr>
            <a:r>
              <a:rPr dirty="0"/>
              <a:t>Nitrogen dioxide, mainly emitted by power generation, industrial and traffic sources, is an important constituent of particulate matter and ozone. There is growing evidence that independently, it can increase symptoms of bronchitis and asthma, as well as lead to respiratory infections and reduced lung function and growth. Evidence also suggests that NO2 may be responsible for a large disease burden, with exposure linked to premature mortality and morbidity from cardiovascular and respiratory diseases.</a:t>
            </a:r>
          </a:p>
          <a:p>
            <a:pPr>
              <a:defRPr sz="1200">
                <a:latin typeface="Arial"/>
                <a:ea typeface="Arial"/>
                <a:cs typeface="Arial"/>
                <a:sym typeface="Arial"/>
              </a:defRPr>
            </a:pPr>
            <a:endParaRPr dirty="0"/>
          </a:p>
          <a:p>
            <a:pPr marL="228600" indent="-228600">
              <a:buSzPct val="100000"/>
              <a:buChar char="•"/>
              <a:defRPr sz="1200">
                <a:latin typeface="Arial"/>
                <a:ea typeface="Arial"/>
                <a:cs typeface="Arial"/>
                <a:sym typeface="Arial"/>
              </a:defRPr>
            </a:pPr>
            <a:r>
              <a:rPr dirty="0"/>
              <a:t>Particulate matter (PM) are inhalable and </a:t>
            </a:r>
            <a:r>
              <a:rPr dirty="0" err="1"/>
              <a:t>respirable</a:t>
            </a:r>
            <a:r>
              <a:rPr dirty="0"/>
              <a:t> particles composed of </a:t>
            </a:r>
            <a:r>
              <a:rPr dirty="0" err="1"/>
              <a:t>sulphate</a:t>
            </a:r>
            <a:r>
              <a:rPr dirty="0"/>
              <a:t>, nitrates, ammonia, sodium chloride, black carbon, mineral dust and water. Sources of PM include combustion engines (both diesel and petrol), solid-fuel (coal, lignite, heavy oil and biomass) combustion for energy production in households and industry, as well as other industrial activities (building, mining, manufacture of cement, ceramic and bricks, and smelting).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pPr marL="228600" indent="-228600">
              <a:buSzPct val="100000"/>
              <a:buChar char="•"/>
              <a:defRPr sz="1200">
                <a:latin typeface="Arial"/>
                <a:ea typeface="Arial"/>
                <a:cs typeface="Arial"/>
                <a:sym typeface="Arial"/>
              </a:defRPr>
            </a:pPr>
            <a:r>
              <a:rPr dirty="0"/>
              <a:t>PM10 : inhalable particles, with diameters that are generally 10 </a:t>
            </a:r>
            <a:r>
              <a:rPr dirty="0" err="1"/>
              <a:t>micrometres</a:t>
            </a:r>
            <a:r>
              <a:rPr dirty="0"/>
              <a:t> and smaller; and</a:t>
            </a:r>
          </a:p>
          <a:p>
            <a:pPr marL="228600" indent="-228600">
              <a:buSzPct val="100000"/>
              <a:buChar char="•"/>
              <a:defRPr sz="1200">
                <a:latin typeface="Arial"/>
                <a:ea typeface="Arial"/>
                <a:cs typeface="Arial"/>
                <a:sym typeface="Arial"/>
              </a:defRPr>
            </a:pPr>
            <a:r>
              <a:rPr dirty="0"/>
              <a:t>PM2.5 : fine inhalable particles, with diameters that are generally 2.5 </a:t>
            </a:r>
            <a:r>
              <a:rPr dirty="0" err="1"/>
              <a:t>micrometres</a:t>
            </a:r>
            <a:r>
              <a:rPr dirty="0"/>
              <a:t> and smaller. How small is 2.5 </a:t>
            </a:r>
            <a:r>
              <a:rPr dirty="0" err="1"/>
              <a:t>micrometres</a:t>
            </a:r>
            <a:r>
              <a:rPr dirty="0"/>
              <a:t>? Think about a single hair from your head. The average human hair is about 70 </a:t>
            </a:r>
            <a:r>
              <a:rPr dirty="0" err="1"/>
              <a:t>micrometres</a:t>
            </a:r>
            <a:r>
              <a:rPr dirty="0"/>
              <a:t> in diameter – making it 30 times larger than the largest fine particle.</a:t>
            </a:r>
            <a:br>
              <a:rPr dirty="0"/>
            </a:br>
            <a:r>
              <a:rPr dirty="0"/>
              <a:t/>
            </a:r>
            <a:br>
              <a:rPr dirty="0"/>
            </a:br>
            <a:r>
              <a:rPr dirty="0"/>
              <a:t>The tiniest airborne particles (PM 2.5 and smaller) — are especially dangerous because they can penetrate the lungs and bloodstream and worsen bronchitis, lead to heart attacks, and even hasten death.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marL="228600" indent="-228600">
              <a:buSzPct val="100000"/>
              <a:buChar char="•"/>
              <a:defRPr sz="1200">
                <a:latin typeface="Arial"/>
                <a:ea typeface="Arial"/>
                <a:cs typeface="Arial"/>
                <a:sym typeface="Arial"/>
              </a:defRPr>
            </a:pPr>
            <a:r>
              <a:rPr b="1"/>
              <a:t>Black carbon</a:t>
            </a:r>
            <a:r>
              <a:t> - is one of the largest contributors to global warming after carbon dioxide (CO2). It also known to decrease agricultural yields and accelerate glacier melting. Black carbon is formed by the incomplete combustion of fossil fuels, wood and other fuels. Complete combustion would turn all carbon in the fuel into carbon dioxide, but combustion is never complete and CO2, carbon monoxide, volatile organic compounds, and organic carbon and black carbon particles are all formed in the process.</a:t>
            </a:r>
          </a:p>
          <a:p>
            <a:pPr marL="228600" indent="-228600">
              <a:buSzPct val="100000"/>
              <a:buChar char="•"/>
              <a:defRPr sz="1200">
                <a:latin typeface="Arial"/>
                <a:ea typeface="Arial"/>
                <a:cs typeface="Arial"/>
                <a:sym typeface="Arial"/>
              </a:defRPr>
            </a:pPr>
            <a:endParaRPr/>
          </a:p>
          <a:p>
            <a:pPr marL="228600" indent="-228600">
              <a:buSzPct val="100000"/>
              <a:buChar char="•"/>
              <a:defRPr sz="1200">
                <a:latin typeface="Arial"/>
                <a:ea typeface="Arial"/>
                <a:cs typeface="Arial"/>
                <a:sym typeface="Arial"/>
              </a:defRPr>
            </a:pPr>
            <a:r>
              <a:rPr b="1"/>
              <a:t>Tropospheric ozone</a:t>
            </a:r>
            <a:r>
              <a:t> - is a major air pollutant and greenhouse gas formed by the interaction of sunlight with hydrocarbons and nitrogen oxides, which are emitted by vehicles, fossil fuel power plants, refineries, and other industries. It is especially harmful to vegetation and human health. </a:t>
            </a:r>
          </a:p>
          <a:p>
            <a:pPr marL="228600" indent="-228600">
              <a:buSzPct val="100000"/>
              <a:buChar char="•"/>
              <a:defRPr sz="1200">
                <a:latin typeface="Arial"/>
                <a:ea typeface="Arial"/>
                <a:cs typeface="Arial"/>
                <a:sym typeface="Arial"/>
              </a:defRPr>
            </a:pPr>
            <a:endParaRPr/>
          </a:p>
          <a:p>
            <a:pPr marL="228600" indent="-228600">
              <a:buSzPct val="100000"/>
              <a:buChar char="•"/>
              <a:defRPr sz="1200">
                <a:latin typeface="Arial"/>
                <a:ea typeface="Arial"/>
                <a:cs typeface="Arial"/>
                <a:sym typeface="Arial"/>
              </a:defRPr>
            </a:pPr>
            <a:r>
              <a:rPr b="1"/>
              <a:t>Hydrofluorocarbons</a:t>
            </a:r>
            <a:r>
              <a:t> - are man-made greenhouse gases used in air conditioning, refrigeration, solvents, fire extinguishing systems, and aerosols. Though HFCs represent a small fraction of current greenhouse gas emissions, their potential to warm the atmosphere is hundreds to thousands of times greater than that of the same given mass of carbon dioxide.</a:t>
            </a:r>
          </a:p>
          <a:p>
            <a:pPr marL="228600" indent="-228600">
              <a:buSzPct val="100000"/>
              <a:buChar char="•"/>
              <a:defRPr sz="1200">
                <a:latin typeface="Arial"/>
                <a:ea typeface="Arial"/>
                <a:cs typeface="Arial"/>
                <a:sym typeface="Arial"/>
              </a:defRPr>
            </a:pPr>
            <a:endParaRPr/>
          </a:p>
          <a:p>
            <a:pPr marL="228600" indent="-228600">
              <a:buSzPct val="100000"/>
              <a:buChar char="•"/>
              <a:defRPr sz="1200">
                <a:latin typeface="Arial"/>
                <a:ea typeface="Arial"/>
                <a:cs typeface="Arial"/>
                <a:sym typeface="Arial"/>
              </a:defRPr>
            </a:pPr>
            <a:r>
              <a:rPr b="1"/>
              <a:t>Methane</a:t>
            </a:r>
            <a:r>
              <a:t> - is emitted by human activities such as leakage from natural gas systems and livestock production, as well as by natural sources such as wetlands. It is a powerful greenhouse gas whose potential to warm the atmosphere is many times stronger than that of the same given mass of carbon dioxide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marL="228600" indent="-228600" defTabSz="914400">
              <a:lnSpc>
                <a:spcPct val="100000"/>
              </a:lnSpc>
              <a:buSzPct val="100000"/>
              <a:buChar char="•"/>
              <a:defRPr sz="1200">
                <a:latin typeface="Arial"/>
                <a:ea typeface="Arial"/>
                <a:cs typeface="Arial"/>
                <a:sym typeface="Arial"/>
              </a:defRPr>
            </a:pPr>
            <a:r>
              <a:t>Where might man made pollution come from? </a:t>
            </a:r>
          </a:p>
          <a:p>
            <a:pPr marL="228600" indent="-228600" defTabSz="914400">
              <a:lnSpc>
                <a:spcPct val="100000"/>
              </a:lnSpc>
              <a:buSzPct val="100000"/>
              <a:buChar char="•"/>
              <a:defRPr sz="1200">
                <a:latin typeface="Arial"/>
                <a:ea typeface="Arial"/>
                <a:cs typeface="Arial"/>
                <a:sym typeface="Arial"/>
              </a:defRPr>
            </a:pPr>
            <a:r>
              <a:t>Who can tell me what combustion means? </a:t>
            </a:r>
          </a:p>
          <a:p>
            <a:pPr marL="228600" indent="-228600" defTabSz="914400">
              <a:lnSpc>
                <a:spcPct val="100000"/>
              </a:lnSpc>
              <a:buSzPct val="100000"/>
              <a:buChar char="•"/>
              <a:defRPr sz="1200">
                <a:latin typeface="Arial"/>
                <a:ea typeface="Arial"/>
                <a:cs typeface="Arial"/>
                <a:sym typeface="Arial"/>
              </a:defRPr>
            </a:pPr>
            <a:r>
              <a:t>Who can tell me what fossil fuels are / what do we put in the back of our cars? (petrol / diesel)</a:t>
            </a:r>
          </a:p>
          <a:p>
            <a:pPr marL="228600" indent="-228600" defTabSz="914400">
              <a:lnSpc>
                <a:spcPct val="100000"/>
              </a:lnSpc>
              <a:buSzPct val="100000"/>
              <a:buChar char="•"/>
              <a:defRPr sz="1200">
                <a:latin typeface="Arial"/>
                <a:ea typeface="Arial"/>
                <a:cs typeface="Arial"/>
                <a:sym typeface="Arial"/>
              </a:defRPr>
            </a:pPr>
            <a:r>
              <a:t>What is the air like on the tube?  Thick and smoky. It makes the floor and the walls dirty; this is because of the particulate matter (and heavy metal deposits) created by the trains’ brakes as they move along the rails.</a:t>
            </a:r>
          </a:p>
          <a:p>
            <a:pPr defTabSz="914400">
              <a:lnSpc>
                <a:spcPct val="100000"/>
              </a:lnSpc>
              <a:defRPr sz="1200">
                <a:latin typeface="Arial"/>
                <a:ea typeface="Arial"/>
                <a:cs typeface="Arial"/>
                <a:sym typeface="Arial"/>
              </a:defRPr>
            </a:pPr>
            <a:endParaRPr/>
          </a:p>
          <a:p>
            <a:pPr defTabSz="914400">
              <a:lnSpc>
                <a:spcPct val="100000"/>
              </a:lnSpc>
              <a:defRPr sz="1200">
                <a:latin typeface="Arial"/>
                <a:ea typeface="Arial"/>
                <a:cs typeface="Arial"/>
                <a:sym typeface="Arial"/>
              </a:defRPr>
            </a:pPr>
            <a:r>
              <a:t>Road transport is one of the biggest sources of both greenhouse gases and air pollutants, being responsible for significant contributions to emissions of carbon dioxide, nitrogen oxides, particulate matter (PM10) and (PM2.5). The most common source of pollution in London is from the traffic on our roads. The engines (especially diesel engines) make nitrogen dioxide and the wheels and the brakes make PM pollution. There are 2.6 million privately owned cars in London and many more cars driving through each day.</a:t>
            </a:r>
          </a:p>
          <a:p>
            <a:pPr defTabSz="914400">
              <a:lnSpc>
                <a:spcPct val="100000"/>
              </a:lnSpc>
              <a:defRPr sz="1200">
                <a:latin typeface="Arial"/>
                <a:ea typeface="Arial"/>
                <a:cs typeface="Arial"/>
                <a:sym typeface="Arial"/>
              </a:defRPr>
            </a:pPr>
            <a:endParaRPr/>
          </a:p>
          <a:p>
            <a:pPr>
              <a:defRPr sz="1200" b="1">
                <a:latin typeface="Arial"/>
                <a:ea typeface="Arial"/>
                <a:cs typeface="Arial"/>
                <a:sym typeface="Arial"/>
              </a:defRPr>
            </a:pPr>
            <a:r>
              <a:t>What are other means of transportation that is negatively affecting air?</a:t>
            </a:r>
          </a:p>
          <a:p>
            <a:pPr marL="228600" indent="-228600">
              <a:buSzPct val="100000"/>
              <a:buChar char="•"/>
              <a:defRPr sz="1200">
                <a:latin typeface="Arial"/>
                <a:ea typeface="Arial"/>
                <a:cs typeface="Arial"/>
                <a:sym typeface="Arial"/>
              </a:defRPr>
            </a:pPr>
            <a:r>
              <a:t>Private cars</a:t>
            </a:r>
          </a:p>
          <a:p>
            <a:pPr marL="228600" indent="-228600">
              <a:buSzPct val="100000"/>
              <a:buChar char="•"/>
              <a:defRPr sz="1200">
                <a:latin typeface="Arial"/>
                <a:ea typeface="Arial"/>
                <a:cs typeface="Arial"/>
                <a:sym typeface="Arial"/>
              </a:defRPr>
            </a:pPr>
            <a:r>
              <a:t>Passenger transport (land, air, sea and water)</a:t>
            </a:r>
          </a:p>
          <a:p>
            <a:pPr marL="228600" indent="-228600">
              <a:buSzPct val="100000"/>
              <a:buChar char="•"/>
              <a:defRPr sz="1200">
                <a:latin typeface="Arial"/>
                <a:ea typeface="Arial"/>
                <a:cs typeface="Arial"/>
                <a:sym typeface="Arial"/>
              </a:defRPr>
            </a:pPr>
            <a:r>
              <a:t>Transport used to carry freight / service</a:t>
            </a:r>
          </a:p>
          <a:p>
            <a:pPr marL="228600" indent="-228600">
              <a:buSzPct val="100000"/>
              <a:buChar char="•"/>
              <a:defRPr sz="1200">
                <a:latin typeface="Arial"/>
                <a:ea typeface="Arial"/>
                <a:cs typeface="Arial"/>
                <a:sym typeface="Arial"/>
              </a:defRPr>
            </a:pPr>
            <a:r>
              <a:t>Transport in agriculture</a:t>
            </a:r>
          </a:p>
          <a:p>
            <a:pPr marL="228600" indent="-228600">
              <a:buSzPct val="100000"/>
              <a:buChar char="•"/>
              <a:defRPr sz="1200">
                <a:latin typeface="Arial"/>
                <a:ea typeface="Arial"/>
                <a:cs typeface="Arial"/>
                <a:sym typeface="Arial"/>
              </a:defRPr>
            </a:pPr>
            <a:r>
              <a:t>Transport in construction</a:t>
            </a:r>
          </a:p>
          <a:p>
            <a:pPr marL="228600" indent="-228600">
              <a:buSzPct val="100000"/>
              <a:buChar char="•"/>
              <a:defRPr sz="1200">
                <a:latin typeface="Arial"/>
                <a:ea typeface="Arial"/>
                <a:cs typeface="Arial"/>
                <a:sym typeface="Arial"/>
              </a:defRPr>
            </a:pPr>
            <a:r>
              <a:t>Transport (ships) used for shipping</a:t>
            </a:r>
          </a:p>
          <a:p>
            <a:pPr marL="228600" indent="-228600">
              <a:buSzPct val="100000"/>
              <a:buChar char="•"/>
              <a:defRPr sz="1200">
                <a:latin typeface="Arial"/>
                <a:ea typeface="Arial"/>
                <a:cs typeface="Arial"/>
                <a:sym typeface="Arial"/>
              </a:defRPr>
            </a:pPr>
            <a:r>
              <a:t>Transport used by businesses (deliveries)</a:t>
            </a:r>
          </a:p>
          <a:p>
            <a:pPr>
              <a:defRPr sz="1200">
                <a:latin typeface="Arial"/>
                <a:ea typeface="Arial"/>
                <a:cs typeface="Arial"/>
                <a:sym typeface="Arial"/>
              </a:defRPr>
            </a:pPr>
            <a:endParaRPr/>
          </a:p>
          <a:p>
            <a:pPr>
              <a:defRPr sz="1200" b="1">
                <a:latin typeface="Arial"/>
                <a:ea typeface="Arial"/>
                <a:cs typeface="Arial"/>
                <a:sym typeface="Arial"/>
              </a:defRPr>
            </a:pPr>
            <a:r>
              <a:t>Human activities that are major sources of air pollution, include:</a:t>
            </a:r>
          </a:p>
          <a:p>
            <a:pPr marL="228600" indent="-228600">
              <a:buSzPct val="100000"/>
              <a:buChar char="•"/>
              <a:defRPr sz="1200">
                <a:latin typeface="Arial"/>
                <a:ea typeface="Arial"/>
                <a:cs typeface="Arial"/>
                <a:sym typeface="Arial"/>
              </a:defRPr>
            </a:pPr>
            <a:r>
              <a:t>Fuel combustion from motor vehicles (e.g. cars and heavy duty vehicles)</a:t>
            </a:r>
          </a:p>
          <a:p>
            <a:pPr marL="228600" indent="-228600">
              <a:buSzPct val="100000"/>
              <a:buChar char="•"/>
              <a:defRPr sz="1200">
                <a:latin typeface="Arial"/>
                <a:ea typeface="Arial"/>
                <a:cs typeface="Arial"/>
                <a:sym typeface="Arial"/>
              </a:defRPr>
            </a:pPr>
            <a:r>
              <a:t>Heat and power generation (e.g. oil and coal power plants and boilers)</a:t>
            </a:r>
          </a:p>
          <a:p>
            <a:pPr marL="228600" indent="-228600">
              <a:buSzPct val="100000"/>
              <a:buChar char="•"/>
              <a:defRPr sz="1200">
                <a:latin typeface="Arial"/>
                <a:ea typeface="Arial"/>
                <a:cs typeface="Arial"/>
                <a:sym typeface="Arial"/>
              </a:defRPr>
            </a:pPr>
            <a:r>
              <a:t>Industrial facilities (e.g. manufacturing factories, mines, and oil refineries)</a:t>
            </a:r>
          </a:p>
          <a:p>
            <a:pPr marL="228600" indent="-228600">
              <a:buSzPct val="100000"/>
              <a:buChar char="•"/>
              <a:defRPr sz="1200">
                <a:latin typeface="Arial"/>
                <a:ea typeface="Arial"/>
                <a:cs typeface="Arial"/>
                <a:sym typeface="Arial"/>
              </a:defRPr>
            </a:pPr>
            <a:r>
              <a:t>Municipal and agricultural waste sites and waste incineration/burning</a:t>
            </a:r>
          </a:p>
          <a:p>
            <a:pPr marL="228600" indent="-228600">
              <a:buSzPct val="100000"/>
              <a:buChar char="•"/>
              <a:defRPr sz="1200">
                <a:latin typeface="Arial"/>
                <a:ea typeface="Arial"/>
                <a:cs typeface="Arial"/>
                <a:sym typeface="Arial"/>
              </a:defRPr>
            </a:pPr>
            <a:r>
              <a:t>Residential cooking, heating, and lighting with polluting fuels</a:t>
            </a:r>
          </a:p>
          <a:p>
            <a:pPr marL="228600" indent="-228600">
              <a:buSzPct val="100000"/>
              <a:buChar char="•"/>
              <a:defRPr sz="1200">
                <a:latin typeface="Arial"/>
                <a:ea typeface="Arial"/>
                <a:cs typeface="Arial"/>
                <a:sym typeface="Arial"/>
              </a:defRPr>
            </a:pPr>
            <a:r>
              <a:t>Poor urban planning, which leads to sprawl and over-dependence on private vehicle transport, is also a major factor in accelerated pollution emissions.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defTabSz="914400">
              <a:lnSpc>
                <a:spcPct val="100000"/>
              </a:lnSpc>
              <a:defRPr sz="1200">
                <a:latin typeface="Arial"/>
                <a:ea typeface="Arial"/>
                <a:cs typeface="Arial"/>
                <a:sym typeface="Arial"/>
              </a:defRPr>
            </a:pPr>
            <a:r>
              <a:t>There are also some natural sources of air pollution.</a:t>
            </a:r>
          </a:p>
          <a:p>
            <a:pPr defTabSz="914400">
              <a:lnSpc>
                <a:spcPct val="100000"/>
              </a:lnSpc>
              <a:defRPr sz="1200">
                <a:latin typeface="Arial"/>
                <a:ea typeface="Arial"/>
                <a:cs typeface="Arial"/>
                <a:sym typeface="Arial"/>
              </a:defRPr>
            </a:pPr>
            <a:endParaRPr/>
          </a:p>
          <a:p>
            <a:pPr marL="457200" indent="-228600" defTabSz="914400">
              <a:lnSpc>
                <a:spcPct val="100000"/>
              </a:lnSpc>
              <a:buClr>
                <a:srgbClr val="000000"/>
              </a:buClr>
              <a:buSzPct val="100000"/>
              <a:buChar char="•"/>
              <a:defRPr sz="1200">
                <a:latin typeface="Arial"/>
                <a:ea typeface="Arial"/>
                <a:cs typeface="Arial"/>
                <a:sym typeface="Arial"/>
              </a:defRPr>
            </a:pPr>
            <a:r>
              <a:t>Where do these pollutants come from?</a:t>
            </a:r>
          </a:p>
          <a:p>
            <a:pPr marL="457200" indent="-228600" defTabSz="914400">
              <a:lnSpc>
                <a:spcPct val="100000"/>
              </a:lnSpc>
              <a:buClr>
                <a:srgbClr val="000000"/>
              </a:buClr>
              <a:buSzPct val="100000"/>
              <a:buChar char="•"/>
              <a:defRPr sz="1200">
                <a:latin typeface="Arial"/>
                <a:ea typeface="Arial"/>
                <a:cs typeface="Arial"/>
                <a:sym typeface="Arial"/>
              </a:defRPr>
            </a:pPr>
            <a:r>
              <a:t>Who can tell me what’s happening in these pictures?</a:t>
            </a:r>
          </a:p>
          <a:p>
            <a:pPr defTabSz="914400">
              <a:lnSpc>
                <a:spcPct val="100000"/>
              </a:lnSpc>
              <a:defRPr sz="1200">
                <a:latin typeface="Arial"/>
                <a:ea typeface="Arial"/>
                <a:cs typeface="Arial"/>
                <a:sym typeface="Arial"/>
              </a:defRPr>
            </a:pPr>
            <a:endParaRPr/>
          </a:p>
          <a:p>
            <a:pPr defTabSz="914400">
              <a:lnSpc>
                <a:spcPct val="100000"/>
              </a:lnSpc>
              <a:defRPr sz="1200">
                <a:latin typeface="Arial"/>
                <a:ea typeface="Arial"/>
                <a:cs typeface="Arial"/>
                <a:sym typeface="Arial"/>
              </a:defRPr>
            </a:pPr>
            <a:r>
              <a:t>Mold and allergens from trees, weeds, and grass are also carried in the air, are exacerbated by climate change, and can be hazardous to health. They are not regulated by the government and are less directly connected to human actions, but they can be considered air pollution. Pollen allergies are worsening because of climate change and Climate change also extends the pollen production season because of the warmer temperatures. Even though they are natural they still can be bad for 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a:t>Our physical and psychological wellbeing is affected differently by the kind of air pollution we are exposed to causing potential health problems such as: </a:t>
            </a:r>
          </a:p>
          <a:p>
            <a:pPr>
              <a:defRPr sz="1200">
                <a:latin typeface="Arial"/>
                <a:ea typeface="Arial"/>
                <a:cs typeface="Arial"/>
                <a:sym typeface="Arial"/>
              </a:defRPr>
            </a:pPr>
            <a:endParaRPr dirty="0"/>
          </a:p>
          <a:p>
            <a:pPr marL="228600" indent="-228600">
              <a:buSzPct val="100000"/>
              <a:buChar char="•"/>
              <a:defRPr sz="1200">
                <a:latin typeface="Arial"/>
                <a:ea typeface="Arial"/>
                <a:cs typeface="Arial"/>
                <a:sym typeface="Arial"/>
              </a:defRPr>
            </a:pPr>
            <a:r>
              <a:rPr dirty="0"/>
              <a:t>Respiratory diseases </a:t>
            </a:r>
          </a:p>
          <a:p>
            <a:pPr marL="228600" indent="-228600">
              <a:buSzPct val="100000"/>
              <a:buChar char="•"/>
              <a:defRPr sz="1200">
                <a:latin typeface="Arial"/>
                <a:ea typeface="Arial"/>
                <a:cs typeface="Arial"/>
                <a:sym typeface="Arial"/>
              </a:defRPr>
            </a:pPr>
            <a:r>
              <a:rPr dirty="0"/>
              <a:t>Cardiovascular damage </a:t>
            </a:r>
          </a:p>
          <a:p>
            <a:pPr marL="228600" indent="-228600">
              <a:buSzPct val="100000"/>
              <a:buChar char="•"/>
              <a:defRPr sz="1200">
                <a:latin typeface="Arial"/>
                <a:ea typeface="Arial"/>
                <a:cs typeface="Arial"/>
                <a:sym typeface="Arial"/>
              </a:defRPr>
            </a:pPr>
            <a:r>
              <a:rPr dirty="0"/>
              <a:t>Fatigue, headaches and anxiety </a:t>
            </a:r>
          </a:p>
          <a:p>
            <a:pPr marL="228600" indent="-228600">
              <a:buSzPct val="100000"/>
              <a:buChar char="•"/>
              <a:defRPr sz="1200">
                <a:latin typeface="Arial"/>
                <a:ea typeface="Arial"/>
                <a:cs typeface="Arial"/>
                <a:sym typeface="Arial"/>
              </a:defRPr>
            </a:pPr>
            <a:r>
              <a:rPr dirty="0"/>
              <a:t>Irritation of the eyes, nose and throat </a:t>
            </a:r>
          </a:p>
          <a:p>
            <a:pPr marL="228600" indent="-228600">
              <a:buSzPct val="100000"/>
              <a:buChar char="•"/>
              <a:defRPr sz="1200">
                <a:latin typeface="Arial"/>
                <a:ea typeface="Arial"/>
                <a:cs typeface="Arial"/>
                <a:sym typeface="Arial"/>
              </a:defRPr>
            </a:pPr>
            <a:r>
              <a:rPr dirty="0"/>
              <a:t>Damage to reproductive organs </a:t>
            </a:r>
          </a:p>
          <a:p>
            <a:pPr marL="228600" indent="-228600">
              <a:buSzPct val="100000"/>
              <a:buChar char="•"/>
              <a:defRPr sz="1200">
                <a:latin typeface="Arial"/>
                <a:ea typeface="Arial"/>
                <a:cs typeface="Arial"/>
                <a:sym typeface="Arial"/>
              </a:defRPr>
            </a:pPr>
            <a:r>
              <a:rPr dirty="0"/>
              <a:t>Harm to the liver, spleen and blood </a:t>
            </a:r>
          </a:p>
          <a:p>
            <a:pPr marL="228600" indent="-228600">
              <a:buSzPct val="100000"/>
              <a:buChar char="•"/>
              <a:defRPr sz="1200">
                <a:latin typeface="Arial"/>
                <a:ea typeface="Arial"/>
                <a:cs typeface="Arial"/>
                <a:sym typeface="Arial"/>
              </a:defRPr>
            </a:pPr>
            <a:r>
              <a:rPr dirty="0"/>
              <a:t>Mental health issues </a:t>
            </a:r>
          </a:p>
          <a:p>
            <a:pPr marL="228600" indent="-228600">
              <a:buSzPct val="100000"/>
              <a:buChar char="•"/>
              <a:defRPr sz="1200">
                <a:latin typeface="Arial"/>
                <a:ea typeface="Arial"/>
                <a:cs typeface="Arial"/>
                <a:sym typeface="Arial"/>
              </a:defRPr>
            </a:pPr>
            <a:r>
              <a:rPr dirty="0"/>
              <a:t>Dementia  </a:t>
            </a:r>
          </a:p>
          <a:p>
            <a:pPr marL="228600" indent="-228600">
              <a:buSzPct val="100000"/>
              <a:buChar char="•"/>
              <a:defRPr sz="1200">
                <a:latin typeface="Arial"/>
                <a:ea typeface="Arial"/>
                <a:cs typeface="Arial"/>
                <a:sym typeface="Arial"/>
              </a:defRPr>
            </a:pPr>
            <a:r>
              <a:rPr dirty="0"/>
              <a:t>Low birth weight leading to premature birth and pregnancy loss.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a:defRPr sz="1200">
                <a:latin typeface="Arial"/>
                <a:ea typeface="Arial"/>
                <a:cs typeface="Arial"/>
                <a:sym typeface="Arial"/>
              </a:defRPr>
            </a:pPr>
            <a:r>
              <a:rPr dirty="0"/>
              <a:t>By trapping the earth’s heat in the atmosphere, greenhouse gases lead to warmer temperatures and all the hallmarks of climate change: rising sea levels, more extreme weather, heat-related deaths, and increasing transmission of infectious diseases like Lyme.</a:t>
            </a:r>
          </a:p>
          <a:p>
            <a:pPr>
              <a:defRPr sz="1200">
                <a:latin typeface="Arial"/>
                <a:ea typeface="Arial"/>
                <a:cs typeface="Arial"/>
                <a:sym typeface="Arial"/>
              </a:defRPr>
            </a:pPr>
            <a:endParaRPr dirty="0"/>
          </a:p>
          <a:p>
            <a:pPr marL="287866" indent="-287866">
              <a:buSzPct val="100000"/>
              <a:buAutoNum type="arabicPeriod"/>
              <a:defRPr sz="1200">
                <a:latin typeface="Arial"/>
                <a:ea typeface="Arial"/>
                <a:cs typeface="Arial"/>
                <a:sym typeface="Arial"/>
              </a:defRPr>
            </a:pPr>
            <a:r>
              <a:rPr dirty="0"/>
              <a:t>More heat alters ice, weather and oceans: a warmer atmosphere causes the planet's snowpack, glaciers and sea and freshwater ice to melt rapidly. Melting glaciers and polar ice sheets contribute to unprecedented sea level rise. Melting sea ice exposes darker ocean waters, which absorb more sunlight than ice – heating the ocean more and speeding up a relentless cycle of melting and heating. The oceans are getting hotter, expanding and becoming more acidic. Weather is getting more extreme. Heatwaves are more frequent worldwide. The increased evaporation of water is like fuel for storms, exacerbating extreme weather events, such as hurricanes. Rising sea levels make storm surges capable of much greater damage. In more naturally arid areas, droughts and wildfires are intensifying.</a:t>
            </a:r>
          </a:p>
          <a:p>
            <a:pPr>
              <a:defRPr sz="1200">
                <a:latin typeface="Arial"/>
                <a:ea typeface="Arial"/>
                <a:cs typeface="Arial"/>
                <a:sym typeface="Arial"/>
              </a:defRPr>
            </a:pPr>
            <a:endParaRPr dirty="0"/>
          </a:p>
          <a:p>
            <a:pPr marL="287866" indent="-287866">
              <a:buSzPct val="100000"/>
              <a:buAutoNum type="arabicPeriod" startAt="2"/>
              <a:defRPr sz="1200">
                <a:latin typeface="Arial"/>
                <a:ea typeface="Arial"/>
                <a:cs typeface="Arial"/>
                <a:sym typeface="Arial"/>
              </a:defRPr>
            </a:pPr>
            <a:r>
              <a:rPr dirty="0"/>
              <a:t>Human life and prosperity suffer: climate change is a major threat to agriculture. Where, how and when we grow food is vitally connected to our climate's normal patterns. Worldwide, farmers are struggling to keep up with shifting weather patterns and increasingly unpredictable water supplies. Farms are more likely to face attacks from weeds, diseases and pests, which affect yield. Extreme events also threaten crop yields, such as through flooding or reduced water supply. A warmer atmosphere increases the formation of ground-level ozone – also known as smog – in polluted regions. Smog irritates lungs and triggers asthma attacks. Smoke from wildfires further degrades the air. Extreme summer heat means more deaths during heatwaves. Warmer freshwater makes it easier for disease-causing agents (such as bacteria) to grow and contaminate drinking water.</a:t>
            </a:r>
          </a:p>
          <a:p>
            <a:pPr>
              <a:defRPr sz="1200">
                <a:latin typeface="Arial"/>
                <a:ea typeface="Arial"/>
                <a:cs typeface="Arial"/>
                <a:sym typeface="Arial"/>
              </a:defRPr>
            </a:pPr>
            <a:endParaRPr dirty="0"/>
          </a:p>
          <a:p>
            <a:pPr marL="287866" indent="-287866">
              <a:buSzPct val="100000"/>
              <a:buAutoNum type="arabicPeriod" startAt="3"/>
              <a:defRPr sz="1200">
                <a:latin typeface="Arial"/>
                <a:ea typeface="Arial"/>
                <a:cs typeface="Arial"/>
                <a:sym typeface="Arial"/>
              </a:defRPr>
            </a:pPr>
            <a:r>
              <a:rPr dirty="0"/>
              <a:t>Natural habitats become hostile or extinct: habitats on land and in the sea are changing, making them inhospitable for some species, while letting others move in and take over. Some ecosystems are at risk of </a:t>
            </a:r>
            <a:r>
              <a:rPr dirty="0" err="1"/>
              <a:t>collapsing.The</a:t>
            </a:r>
            <a:r>
              <a:rPr dirty="0"/>
              <a:t> ice Arctic animals need is vanishing. As sea ice disappears, ice-dependent mammals such as walruses and polar bears struggle to survive. In 2008, the polar bear became the first animal to make the Endangered Species Act list of threatened species because of global warming. Coral reefs are highly sensitive to small changes in ocean temperatures. The heat stresses the algae that nourish the corals and provide their vibrant colors. The algae then leave, and the corals eventually starve – an event known as bleaching. As coral reefs are home to many other species, such as fish, their collapse would disrupt the entire ecosystem. Also, a more acidic ocean affects the normal calcium balance, meaning creatures with calcified shells, such as shellfish and coral, may not have enough calcium to grow. Forests are more prone to deadly infestations. Milder winters and longer summers allow tree-killing insects to thrive. Meanwhile, trees weakened by prolonged drought have lower defense mechanisms. This cycle of warmer weather, weak trees and thriving insects could eventually kill our forests.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2616200"/>
            <a:ext cx="10464800" cy="2540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207000"/>
            <a:ext cx="10464800" cy="1663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5715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Type a quote here.”"/>
          <p:cNvSpPr txBox="1">
            <a:spLocks noGrp="1"/>
          </p:cNvSpPr>
          <p:nvPr>
            <p:ph type="body" sz="quarter" idx="14"/>
          </p:nvPr>
        </p:nvSpPr>
        <p:spPr>
          <a:xfrm>
            <a:off x="1270000" y="4518049"/>
            <a:ext cx="10464800" cy="717502"/>
          </a:xfrm>
          <a:prstGeom prst="rect">
            <a:avLst/>
          </a:prstGeom>
        </p:spPr>
        <p:txBody>
          <a:bodyPr>
            <a:spAutoFit/>
          </a:bodyPr>
          <a:lstStyle>
            <a:lvl1pPr marL="0" indent="0" algn="ctr">
              <a:spcBef>
                <a:spcPts val="2400"/>
              </a:spcBef>
              <a:buSzTx/>
              <a:buNone/>
              <a:defRPr sz="3800"/>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769775" y="-216731"/>
            <a:ext cx="14960601" cy="10287001"/>
          </a:xfrm>
          <a:prstGeom prst="rect">
            <a:avLst/>
          </a:prstGeom>
          <a:ln w="889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94079" y="519288"/>
            <a:ext cx="11216641" cy="1885248"/>
          </a:xfrm>
          <a:prstGeom prst="rect">
            <a:avLst/>
          </a:prstGeom>
        </p:spPr>
        <p:txBody>
          <a:bodyPr lIns="65021" tIns="65021" rIns="65021" bIns="65021"/>
          <a:lstStyle>
            <a:lvl1pPr algn="l" defTabSz="1300480">
              <a:lnSpc>
                <a:spcPct val="90000"/>
              </a:lnSpc>
              <a:defRPr sz="6200">
                <a:solidFill>
                  <a:srgbClr val="000000"/>
                </a:solidFill>
                <a:latin typeface="Calibri Light"/>
                <a:ea typeface="Calibri Light"/>
                <a:cs typeface="Calibri Light"/>
                <a:sym typeface="Calibri Light"/>
              </a:defRPr>
            </a:lvl1pPr>
          </a:lstStyle>
          <a:p>
            <a:r>
              <a:t>Title Text</a:t>
            </a:r>
          </a:p>
        </p:txBody>
      </p:sp>
      <p:sp>
        <p:nvSpPr>
          <p:cNvPr id="118" name="Body Level One…"/>
          <p:cNvSpPr txBox="1">
            <a:spLocks noGrp="1"/>
          </p:cNvSpPr>
          <p:nvPr>
            <p:ph type="body" idx="1"/>
          </p:nvPr>
        </p:nvSpPr>
        <p:spPr>
          <a:xfrm>
            <a:off x="894079" y="2596444"/>
            <a:ext cx="11216641" cy="6188570"/>
          </a:xfrm>
          <a:prstGeom prst="rect">
            <a:avLst/>
          </a:prstGeom>
        </p:spPr>
        <p:txBody>
          <a:bodyPr lIns="65021" tIns="65021" rIns="65021" bIns="65021" anchor="t"/>
          <a:lstStyle>
            <a:lvl1pPr marL="310242" indent="-310242" defTabSz="1300480">
              <a:lnSpc>
                <a:spcPct val="90000"/>
              </a:lnSpc>
              <a:spcBef>
                <a:spcPts val="1400"/>
              </a:spcBef>
              <a:buSzPct val="100000"/>
              <a:buFont typeface="Arial"/>
              <a:buChar char="•"/>
              <a:defRPr sz="3800">
                <a:solidFill>
                  <a:srgbClr val="000000"/>
                </a:solidFill>
                <a:latin typeface="Calibri"/>
                <a:ea typeface="Calibri"/>
                <a:cs typeface="Calibri"/>
                <a:sym typeface="Calibri"/>
              </a:defRPr>
            </a:lvl1pPr>
            <a:lvl2pPr marL="819150" indent="-361950" defTabSz="1300480">
              <a:lnSpc>
                <a:spcPct val="90000"/>
              </a:lnSpc>
              <a:spcBef>
                <a:spcPts val="1400"/>
              </a:spcBef>
              <a:buSzPct val="100000"/>
              <a:buFont typeface="Arial"/>
              <a:buChar char="•"/>
              <a:defRPr sz="3800">
                <a:solidFill>
                  <a:srgbClr val="000000"/>
                </a:solidFill>
                <a:latin typeface="Calibri"/>
                <a:ea typeface="Calibri"/>
                <a:cs typeface="Calibri"/>
                <a:sym typeface="Calibri"/>
              </a:defRPr>
            </a:lvl2pPr>
            <a:lvl3pPr marL="1348737" indent="-434337" defTabSz="1300480">
              <a:lnSpc>
                <a:spcPct val="90000"/>
              </a:lnSpc>
              <a:spcBef>
                <a:spcPts val="1400"/>
              </a:spcBef>
              <a:buSzPct val="100000"/>
              <a:buFont typeface="Arial"/>
              <a:buChar char="•"/>
              <a:defRPr sz="3800">
                <a:solidFill>
                  <a:srgbClr val="000000"/>
                </a:solidFill>
                <a:latin typeface="Calibri"/>
                <a:ea typeface="Calibri"/>
                <a:cs typeface="Calibri"/>
                <a:sym typeface="Calibri"/>
              </a:defRPr>
            </a:lvl3pPr>
            <a:lvl4pPr marL="1854200" indent="-482600" defTabSz="1300480">
              <a:lnSpc>
                <a:spcPct val="90000"/>
              </a:lnSpc>
              <a:spcBef>
                <a:spcPts val="1400"/>
              </a:spcBef>
              <a:buSzPct val="100000"/>
              <a:buFont typeface="Arial"/>
              <a:buChar char="•"/>
              <a:defRPr sz="3800">
                <a:solidFill>
                  <a:srgbClr val="000000"/>
                </a:solidFill>
                <a:latin typeface="Calibri"/>
                <a:ea typeface="Calibri"/>
                <a:cs typeface="Calibri"/>
                <a:sym typeface="Calibri"/>
              </a:defRPr>
            </a:lvl4pPr>
            <a:lvl5pPr marL="2311400" indent="-482600" defTabSz="1300480">
              <a:lnSpc>
                <a:spcPct val="90000"/>
              </a:lnSpc>
              <a:spcBef>
                <a:spcPts val="1400"/>
              </a:spcBef>
              <a:buSzPct val="100000"/>
              <a:buFont typeface="Arial"/>
              <a:buChar char="•"/>
              <a:defRPr sz="3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754857" y="9114118"/>
            <a:ext cx="355865" cy="371343"/>
          </a:xfrm>
          <a:prstGeom prst="rect">
            <a:avLst/>
          </a:prstGeom>
        </p:spPr>
        <p:txBody>
          <a:bodyPr lIns="65021" tIns="65021" rIns="65021" bIns="65021" anchor="ctr"/>
          <a:lstStyle>
            <a:lvl1pPr algn="r" defTabSz="65024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358900" y="-1143000"/>
            <a:ext cx="14668500" cy="100584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181100" y="6794500"/>
            <a:ext cx="10642600" cy="1511300"/>
          </a:xfrm>
          <a:prstGeom prst="rect">
            <a:avLst/>
          </a:prstGeom>
        </p:spPr>
        <p:txBody>
          <a:bodyPr/>
          <a:lstStyle/>
          <a:p>
            <a:r>
              <a:t>Title Text</a:t>
            </a:r>
          </a:p>
        </p:txBody>
      </p:sp>
      <p:sp>
        <p:nvSpPr>
          <p:cNvPr id="22" name="Body Level One…"/>
          <p:cNvSpPr txBox="1">
            <a:spLocks noGrp="1"/>
          </p:cNvSpPr>
          <p:nvPr>
            <p:ph type="body" sz="quarter" idx="1"/>
          </p:nvPr>
        </p:nvSpPr>
        <p:spPr>
          <a:xfrm>
            <a:off x="1181100" y="8382000"/>
            <a:ext cx="10642600" cy="9398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606800"/>
            <a:ext cx="10464800" cy="2540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044700" y="-25400"/>
            <a:ext cx="12534901" cy="8648700"/>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609600" y="1155700"/>
            <a:ext cx="5994400" cy="3568700"/>
          </a:xfrm>
          <a:prstGeom prst="rect">
            <a:avLst/>
          </a:prstGeom>
        </p:spPr>
        <p:txBody>
          <a:bodyPr anchor="b"/>
          <a:lstStyle>
            <a:lvl1pPr>
              <a:defRPr sz="5800"/>
            </a:lvl1pPr>
          </a:lstStyle>
          <a:p>
            <a:r>
              <a:t>Title Text</a:t>
            </a:r>
          </a:p>
        </p:txBody>
      </p:sp>
      <p:sp>
        <p:nvSpPr>
          <p:cNvPr id="40" name="Body Level One…"/>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270000" y="2768600"/>
            <a:ext cx="10464800" cy="57404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543300" y="2018930"/>
            <a:ext cx="10299700" cy="7112001"/>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270000" y="2946400"/>
            <a:ext cx="5270500" cy="6096000"/>
          </a:xfrm>
          <a:prstGeom prst="rect">
            <a:avLst/>
          </a:prstGeom>
        </p:spPr>
        <p:txBody>
          <a:bodyPr/>
          <a:lstStyle>
            <a:lvl1pPr marL="482600" indent="-482600">
              <a:spcBef>
                <a:spcPts val="3200"/>
              </a:spcBef>
              <a:buBlip>
                <a:blip r:embed="rId2"/>
              </a:buBlip>
              <a:defRPr sz="3200"/>
            </a:lvl1pPr>
            <a:lvl2pPr marL="965200" indent="-482600">
              <a:spcBef>
                <a:spcPts val="3200"/>
              </a:spcBef>
              <a:buBlip>
                <a:blip r:embed="rId2"/>
              </a:buBlip>
              <a:defRPr sz="3200"/>
            </a:lvl2pPr>
            <a:lvl3pPr marL="1447800" indent="-482600">
              <a:spcBef>
                <a:spcPts val="3200"/>
              </a:spcBef>
              <a:buBlip>
                <a:blip r:embed="rId2"/>
              </a:buBlip>
              <a:defRPr sz="3200"/>
            </a:lvl3pPr>
            <a:lvl4pPr marL="1930400" indent="-482600">
              <a:spcBef>
                <a:spcPts val="3200"/>
              </a:spcBef>
              <a:buBlip>
                <a:blip r:embed="rId2"/>
              </a:buBlip>
              <a:defRPr sz="3200"/>
            </a:lvl4pPr>
            <a:lvl5pPr marL="2413000" indent="-482600">
              <a:spcBef>
                <a:spcPts val="3200"/>
              </a:spcBef>
              <a:buBlip>
                <a:blip r:embed="rId2"/>
              </a:buBlip>
              <a:defRPr sz="32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256723" y="9197831"/>
            <a:ext cx="409839" cy="454170"/>
          </a:xfrm>
          <a:prstGeom prst="rect">
            <a:avLst/>
          </a:prstGeom>
        </p:spPr>
        <p:txBody>
          <a:bodyPr/>
          <a:lstStyle>
            <a:lvl1pPr algn="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idx="13"/>
          </p:nvPr>
        </p:nvSpPr>
        <p:spPr>
          <a:xfrm>
            <a:off x="4703923" y="3389019"/>
            <a:ext cx="9639301" cy="6401759"/>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14"/>
          </p:nvPr>
        </p:nvSpPr>
        <p:spPr>
          <a:xfrm rot="21600000">
            <a:off x="7281774" y="-1330382"/>
            <a:ext cx="4978401" cy="6332526"/>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15"/>
          </p:nvPr>
        </p:nvSpPr>
        <p:spPr>
          <a:xfrm rot="21600000">
            <a:off x="-3213100" y="762000"/>
            <a:ext cx="12280900" cy="8496301"/>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066800"/>
            <a:ext cx="10464800" cy="762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03200"/>
            <a:ext cx="10464800"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297011" y="9197831"/>
            <a:ext cx="409839" cy="454170"/>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p:titleStyle>
    <p:bodyStyle>
      <a:lvl1pPr marL="5715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1pPr>
      <a:lvl2pPr marL="11430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2pPr>
      <a:lvl3pPr marL="17145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3pPr>
      <a:lvl4pPr marL="22860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4pPr>
      <a:lvl5pPr marL="28575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5pPr>
      <a:lvl6pPr marL="34290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6pPr>
      <a:lvl7pPr marL="40005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7pPr>
      <a:lvl8pPr marL="45720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8pPr>
      <a:lvl9pPr marL="5143500" marR="0" indent="-571500" algn="l" defTabSz="457200" rtl="0" latinLnBrk="0">
        <a:lnSpc>
          <a:spcPct val="100000"/>
        </a:lnSpc>
        <a:spcBef>
          <a:spcPts val="3600"/>
        </a:spcBef>
        <a:spcAft>
          <a:spcPts val="0"/>
        </a:spcAft>
        <a:buClrTx/>
        <a:buSzPct val="43000"/>
        <a:buFontTx/>
        <a:buBlip>
          <a:blip r:embed="rId16"/>
        </a:buBlip>
        <a:tabLst/>
        <a:defRPr sz="3600" b="0" i="0" u="none" strike="noStrike" cap="none" spc="0" baseline="0">
          <a:solidFill>
            <a:srgbClr val="FFFFFF"/>
          </a:solidFill>
          <a:uFillTx/>
          <a:latin typeface="+mn-lt"/>
          <a:ea typeface="+mn-ea"/>
          <a:cs typeface="+mn-cs"/>
          <a:sym typeface="Chalkduster"/>
        </a:defRPr>
      </a:lvl9pPr>
    </p:bodyStyle>
    <p:otherStyle>
      <a:lvl1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halkduste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Screen Shot 2020-07-03 at 12.18.09.png" descr="Screen Shot 2020-07-03 at 12.18.09.png"/>
          <p:cNvPicPr>
            <a:picLocks noChangeAspect="1"/>
          </p:cNvPicPr>
          <p:nvPr/>
        </p:nvPicPr>
        <p:blipFill>
          <a:blip r:embed="rId3">
            <a:extLst/>
          </a:blip>
          <a:srcRect b="3"/>
          <a:stretch>
            <a:fillRect/>
          </a:stretch>
        </p:blipFill>
        <p:spPr>
          <a:xfrm>
            <a:off x="0" y="0"/>
            <a:ext cx="12900217" cy="6261221"/>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7328"/>
                </a:lnTo>
                <a:lnTo>
                  <a:pt x="0" y="10800"/>
                </a:lnTo>
                <a:lnTo>
                  <a:pt x="0" y="14657"/>
                </a:lnTo>
                <a:lnTo>
                  <a:pt x="89" y="14588"/>
                </a:lnTo>
                <a:cubicBezTo>
                  <a:pt x="138" y="14550"/>
                  <a:pt x="247" y="14434"/>
                  <a:pt x="331" y="14333"/>
                </a:cubicBezTo>
                <a:cubicBezTo>
                  <a:pt x="466" y="14170"/>
                  <a:pt x="532" y="14145"/>
                  <a:pt x="913" y="14111"/>
                </a:cubicBezTo>
                <a:cubicBezTo>
                  <a:pt x="1264" y="14080"/>
                  <a:pt x="1352" y="14051"/>
                  <a:pt x="1397" y="13948"/>
                </a:cubicBezTo>
                <a:cubicBezTo>
                  <a:pt x="1440" y="13849"/>
                  <a:pt x="1445" y="13790"/>
                  <a:pt x="1414" y="13674"/>
                </a:cubicBezTo>
                <a:cubicBezTo>
                  <a:pt x="1379" y="13538"/>
                  <a:pt x="1345" y="13527"/>
                  <a:pt x="983" y="13527"/>
                </a:cubicBezTo>
                <a:lnTo>
                  <a:pt x="592" y="13527"/>
                </a:lnTo>
                <a:lnTo>
                  <a:pt x="503" y="13308"/>
                </a:lnTo>
                <a:cubicBezTo>
                  <a:pt x="454" y="13188"/>
                  <a:pt x="413" y="13028"/>
                  <a:pt x="413" y="12952"/>
                </a:cubicBezTo>
                <a:cubicBezTo>
                  <a:pt x="413" y="12750"/>
                  <a:pt x="565" y="12174"/>
                  <a:pt x="672" y="11969"/>
                </a:cubicBezTo>
                <a:lnTo>
                  <a:pt x="764" y="11792"/>
                </a:lnTo>
                <a:lnTo>
                  <a:pt x="1906" y="11736"/>
                </a:lnTo>
                <a:cubicBezTo>
                  <a:pt x="3531" y="11656"/>
                  <a:pt x="4015" y="11682"/>
                  <a:pt x="4168" y="11865"/>
                </a:cubicBezTo>
                <a:cubicBezTo>
                  <a:pt x="4309" y="12033"/>
                  <a:pt x="4513" y="12620"/>
                  <a:pt x="4513" y="12858"/>
                </a:cubicBezTo>
                <a:cubicBezTo>
                  <a:pt x="4513" y="12949"/>
                  <a:pt x="4475" y="13113"/>
                  <a:pt x="4430" y="13222"/>
                </a:cubicBezTo>
                <a:cubicBezTo>
                  <a:pt x="4349" y="13414"/>
                  <a:pt x="4333" y="13422"/>
                  <a:pt x="3942" y="13456"/>
                </a:cubicBezTo>
                <a:cubicBezTo>
                  <a:pt x="3601" y="13486"/>
                  <a:pt x="3532" y="13511"/>
                  <a:pt x="3500" y="13620"/>
                </a:cubicBezTo>
                <a:cubicBezTo>
                  <a:pt x="3469" y="13725"/>
                  <a:pt x="3479" y="13779"/>
                  <a:pt x="3561" y="13924"/>
                </a:cubicBezTo>
                <a:cubicBezTo>
                  <a:pt x="3657" y="14098"/>
                  <a:pt x="3669" y="14100"/>
                  <a:pt x="4198" y="14087"/>
                </a:cubicBezTo>
                <a:cubicBezTo>
                  <a:pt x="4683" y="14074"/>
                  <a:pt x="4757" y="14089"/>
                  <a:pt x="4943" y="14233"/>
                </a:cubicBezTo>
                <a:cubicBezTo>
                  <a:pt x="5203" y="14434"/>
                  <a:pt x="5424" y="14509"/>
                  <a:pt x="5753" y="14506"/>
                </a:cubicBezTo>
                <a:cubicBezTo>
                  <a:pt x="6118" y="14504"/>
                  <a:pt x="6181" y="14457"/>
                  <a:pt x="6194" y="14179"/>
                </a:cubicBezTo>
                <a:cubicBezTo>
                  <a:pt x="6208" y="13891"/>
                  <a:pt x="6148" y="13836"/>
                  <a:pt x="5977" y="13983"/>
                </a:cubicBezTo>
                <a:cubicBezTo>
                  <a:pt x="5814" y="14122"/>
                  <a:pt x="5703" y="14122"/>
                  <a:pt x="5503" y="13981"/>
                </a:cubicBezTo>
                <a:cubicBezTo>
                  <a:pt x="5333" y="13863"/>
                  <a:pt x="5239" y="13670"/>
                  <a:pt x="4976" y="12907"/>
                </a:cubicBezTo>
                <a:cubicBezTo>
                  <a:pt x="4823" y="12465"/>
                  <a:pt x="4785" y="12168"/>
                  <a:pt x="4866" y="12064"/>
                </a:cubicBezTo>
                <a:cubicBezTo>
                  <a:pt x="5034" y="11851"/>
                  <a:pt x="5818" y="11936"/>
                  <a:pt x="6017" y="12189"/>
                </a:cubicBezTo>
                <a:cubicBezTo>
                  <a:pt x="6080" y="12269"/>
                  <a:pt x="6134" y="12324"/>
                  <a:pt x="6136" y="12311"/>
                </a:cubicBezTo>
                <a:cubicBezTo>
                  <a:pt x="6148" y="12251"/>
                  <a:pt x="6166" y="11974"/>
                  <a:pt x="6179" y="11663"/>
                </a:cubicBezTo>
                <a:cubicBezTo>
                  <a:pt x="6190" y="11408"/>
                  <a:pt x="6230" y="11217"/>
                  <a:pt x="6335" y="10908"/>
                </a:cubicBezTo>
                <a:cubicBezTo>
                  <a:pt x="6413" y="10680"/>
                  <a:pt x="6477" y="10429"/>
                  <a:pt x="6477" y="10350"/>
                </a:cubicBezTo>
                <a:cubicBezTo>
                  <a:pt x="6477" y="10271"/>
                  <a:pt x="6493" y="10186"/>
                  <a:pt x="6514" y="10160"/>
                </a:cubicBezTo>
                <a:cubicBezTo>
                  <a:pt x="6534" y="10134"/>
                  <a:pt x="6542" y="10067"/>
                  <a:pt x="6531" y="10011"/>
                </a:cubicBezTo>
                <a:cubicBezTo>
                  <a:pt x="6520" y="9954"/>
                  <a:pt x="6536" y="9789"/>
                  <a:pt x="6566" y="9645"/>
                </a:cubicBezTo>
                <a:cubicBezTo>
                  <a:pt x="6596" y="9501"/>
                  <a:pt x="6626" y="9320"/>
                  <a:pt x="6632" y="9242"/>
                </a:cubicBezTo>
                <a:cubicBezTo>
                  <a:pt x="6661" y="8918"/>
                  <a:pt x="6672" y="8847"/>
                  <a:pt x="6707" y="8775"/>
                </a:cubicBezTo>
                <a:cubicBezTo>
                  <a:pt x="6733" y="8721"/>
                  <a:pt x="6764" y="8726"/>
                  <a:pt x="6815" y="8792"/>
                </a:cubicBezTo>
                <a:cubicBezTo>
                  <a:pt x="6878" y="8872"/>
                  <a:pt x="6898" y="8861"/>
                  <a:pt x="6972" y="8718"/>
                </a:cubicBezTo>
                <a:lnTo>
                  <a:pt x="7057" y="8554"/>
                </a:lnTo>
                <a:lnTo>
                  <a:pt x="6940" y="8314"/>
                </a:lnTo>
                <a:cubicBezTo>
                  <a:pt x="6839" y="8106"/>
                  <a:pt x="6800" y="8073"/>
                  <a:pt x="6655" y="8073"/>
                </a:cubicBezTo>
                <a:cubicBezTo>
                  <a:pt x="6397" y="8073"/>
                  <a:pt x="6365" y="7964"/>
                  <a:pt x="6306" y="6869"/>
                </a:cubicBezTo>
                <a:cubicBezTo>
                  <a:pt x="6272" y="6234"/>
                  <a:pt x="6192" y="5588"/>
                  <a:pt x="6095" y="5153"/>
                </a:cubicBezTo>
                <a:cubicBezTo>
                  <a:pt x="6056" y="4975"/>
                  <a:pt x="5942" y="4828"/>
                  <a:pt x="5904" y="4907"/>
                </a:cubicBezTo>
                <a:cubicBezTo>
                  <a:pt x="5872" y="4972"/>
                  <a:pt x="5882" y="5638"/>
                  <a:pt x="5926" y="6333"/>
                </a:cubicBezTo>
                <a:lnTo>
                  <a:pt x="5970" y="7037"/>
                </a:lnTo>
                <a:lnTo>
                  <a:pt x="5877" y="7200"/>
                </a:lnTo>
                <a:cubicBezTo>
                  <a:pt x="5784" y="7364"/>
                  <a:pt x="5780" y="7365"/>
                  <a:pt x="4692" y="7381"/>
                </a:cubicBezTo>
                <a:cubicBezTo>
                  <a:pt x="2498" y="7411"/>
                  <a:pt x="213" y="7372"/>
                  <a:pt x="192" y="7303"/>
                </a:cubicBezTo>
                <a:cubicBezTo>
                  <a:pt x="168" y="7221"/>
                  <a:pt x="260" y="6977"/>
                  <a:pt x="316" y="6976"/>
                </a:cubicBezTo>
                <a:cubicBezTo>
                  <a:pt x="345" y="6976"/>
                  <a:pt x="358" y="6909"/>
                  <a:pt x="352" y="6795"/>
                </a:cubicBezTo>
                <a:cubicBezTo>
                  <a:pt x="340" y="6597"/>
                  <a:pt x="355" y="6455"/>
                  <a:pt x="511" y="5243"/>
                </a:cubicBezTo>
                <a:cubicBezTo>
                  <a:pt x="569" y="4797"/>
                  <a:pt x="609" y="4415"/>
                  <a:pt x="600" y="4396"/>
                </a:cubicBezTo>
                <a:cubicBezTo>
                  <a:pt x="590" y="4377"/>
                  <a:pt x="552" y="4401"/>
                  <a:pt x="514" y="4450"/>
                </a:cubicBezTo>
                <a:cubicBezTo>
                  <a:pt x="417" y="4574"/>
                  <a:pt x="394" y="4521"/>
                  <a:pt x="346" y="4052"/>
                </a:cubicBezTo>
                <a:cubicBezTo>
                  <a:pt x="290" y="3510"/>
                  <a:pt x="307" y="3315"/>
                  <a:pt x="417" y="3206"/>
                </a:cubicBezTo>
                <a:cubicBezTo>
                  <a:pt x="646" y="2982"/>
                  <a:pt x="1999" y="2917"/>
                  <a:pt x="5334" y="2971"/>
                </a:cubicBezTo>
                <a:cubicBezTo>
                  <a:pt x="5927" y="2980"/>
                  <a:pt x="6421" y="2969"/>
                  <a:pt x="6432" y="2946"/>
                </a:cubicBezTo>
                <a:cubicBezTo>
                  <a:pt x="6463" y="2883"/>
                  <a:pt x="6336" y="2620"/>
                  <a:pt x="6273" y="2618"/>
                </a:cubicBezTo>
                <a:cubicBezTo>
                  <a:pt x="6169" y="2613"/>
                  <a:pt x="6070" y="2443"/>
                  <a:pt x="5944" y="2059"/>
                </a:cubicBezTo>
                <a:cubicBezTo>
                  <a:pt x="5820" y="1680"/>
                  <a:pt x="5819" y="1674"/>
                  <a:pt x="5885" y="1539"/>
                </a:cubicBezTo>
                <a:cubicBezTo>
                  <a:pt x="5945" y="1416"/>
                  <a:pt x="5970" y="1410"/>
                  <a:pt x="6130" y="1481"/>
                </a:cubicBezTo>
                <a:cubicBezTo>
                  <a:pt x="6228" y="1524"/>
                  <a:pt x="6427" y="1559"/>
                  <a:pt x="6573" y="1561"/>
                </a:cubicBezTo>
                <a:cubicBezTo>
                  <a:pt x="6725" y="1563"/>
                  <a:pt x="6897" y="1610"/>
                  <a:pt x="6976" y="1673"/>
                </a:cubicBezTo>
                <a:cubicBezTo>
                  <a:pt x="7052" y="1733"/>
                  <a:pt x="7208" y="1787"/>
                  <a:pt x="7324" y="1794"/>
                </a:cubicBezTo>
                <a:cubicBezTo>
                  <a:pt x="7554" y="1807"/>
                  <a:pt x="7624" y="1886"/>
                  <a:pt x="7698" y="2223"/>
                </a:cubicBezTo>
                <a:cubicBezTo>
                  <a:pt x="7779" y="2591"/>
                  <a:pt x="7791" y="2962"/>
                  <a:pt x="7787" y="4828"/>
                </a:cubicBezTo>
                <a:cubicBezTo>
                  <a:pt x="7786" y="5399"/>
                  <a:pt x="7801" y="5953"/>
                  <a:pt x="7821" y="6059"/>
                </a:cubicBezTo>
                <a:cubicBezTo>
                  <a:pt x="7851" y="6222"/>
                  <a:pt x="7843" y="6297"/>
                  <a:pt x="7770" y="6525"/>
                </a:cubicBezTo>
                <a:cubicBezTo>
                  <a:pt x="7651" y="6893"/>
                  <a:pt x="7657" y="7160"/>
                  <a:pt x="7791" y="7473"/>
                </a:cubicBezTo>
                <a:cubicBezTo>
                  <a:pt x="7872" y="7665"/>
                  <a:pt x="7889" y="7747"/>
                  <a:pt x="7859" y="7808"/>
                </a:cubicBezTo>
                <a:cubicBezTo>
                  <a:pt x="7813" y="7904"/>
                  <a:pt x="7807" y="8145"/>
                  <a:pt x="7850" y="8145"/>
                </a:cubicBezTo>
                <a:cubicBezTo>
                  <a:pt x="7908" y="8145"/>
                  <a:pt x="7963" y="7939"/>
                  <a:pt x="7943" y="7804"/>
                </a:cubicBezTo>
                <a:cubicBezTo>
                  <a:pt x="7912" y="7606"/>
                  <a:pt x="7986" y="7520"/>
                  <a:pt x="8235" y="7466"/>
                </a:cubicBezTo>
                <a:cubicBezTo>
                  <a:pt x="8357" y="7440"/>
                  <a:pt x="8468" y="7406"/>
                  <a:pt x="8482" y="7390"/>
                </a:cubicBezTo>
                <a:cubicBezTo>
                  <a:pt x="8514" y="7352"/>
                  <a:pt x="9053" y="7781"/>
                  <a:pt x="9079" y="7865"/>
                </a:cubicBezTo>
                <a:cubicBezTo>
                  <a:pt x="9089" y="7901"/>
                  <a:pt x="9080" y="8183"/>
                  <a:pt x="9058" y="8490"/>
                </a:cubicBezTo>
                <a:cubicBezTo>
                  <a:pt x="9026" y="8940"/>
                  <a:pt x="8999" y="9092"/>
                  <a:pt x="8920" y="9271"/>
                </a:cubicBezTo>
                <a:cubicBezTo>
                  <a:pt x="8831" y="9472"/>
                  <a:pt x="8808" y="9487"/>
                  <a:pt x="8681" y="9445"/>
                </a:cubicBezTo>
                <a:cubicBezTo>
                  <a:pt x="8486" y="9382"/>
                  <a:pt x="8109" y="9594"/>
                  <a:pt x="8085" y="9779"/>
                </a:cubicBezTo>
                <a:cubicBezTo>
                  <a:pt x="8063" y="9950"/>
                  <a:pt x="7940" y="9958"/>
                  <a:pt x="7888" y="9792"/>
                </a:cubicBezTo>
                <a:cubicBezTo>
                  <a:pt x="7857" y="9692"/>
                  <a:pt x="7853" y="9721"/>
                  <a:pt x="7867" y="9939"/>
                </a:cubicBezTo>
                <a:cubicBezTo>
                  <a:pt x="7877" y="10087"/>
                  <a:pt x="7873" y="10277"/>
                  <a:pt x="7857" y="10362"/>
                </a:cubicBezTo>
                <a:cubicBezTo>
                  <a:pt x="7842" y="10447"/>
                  <a:pt x="7844" y="10724"/>
                  <a:pt x="7863" y="10977"/>
                </a:cubicBezTo>
                <a:cubicBezTo>
                  <a:pt x="7914" y="11698"/>
                  <a:pt x="7922" y="12403"/>
                  <a:pt x="7882" y="12713"/>
                </a:cubicBezTo>
                <a:cubicBezTo>
                  <a:pt x="7862" y="12868"/>
                  <a:pt x="7841" y="13370"/>
                  <a:pt x="7836" y="13828"/>
                </a:cubicBezTo>
                <a:cubicBezTo>
                  <a:pt x="7829" y="14526"/>
                  <a:pt x="7812" y="14744"/>
                  <a:pt x="7734" y="15188"/>
                </a:cubicBezTo>
                <a:cubicBezTo>
                  <a:pt x="7679" y="15497"/>
                  <a:pt x="7648" y="15784"/>
                  <a:pt x="7660" y="15880"/>
                </a:cubicBezTo>
                <a:cubicBezTo>
                  <a:pt x="7683" y="16075"/>
                  <a:pt x="7813" y="16378"/>
                  <a:pt x="7852" y="16329"/>
                </a:cubicBezTo>
                <a:cubicBezTo>
                  <a:pt x="7913" y="16251"/>
                  <a:pt x="8511" y="16275"/>
                  <a:pt x="8559" y="16357"/>
                </a:cubicBezTo>
                <a:cubicBezTo>
                  <a:pt x="8608" y="16440"/>
                  <a:pt x="8885" y="16478"/>
                  <a:pt x="9887" y="16535"/>
                </a:cubicBezTo>
                <a:cubicBezTo>
                  <a:pt x="10161" y="16551"/>
                  <a:pt x="10487" y="16590"/>
                  <a:pt x="10611" y="16622"/>
                </a:cubicBezTo>
                <a:cubicBezTo>
                  <a:pt x="10826" y="16679"/>
                  <a:pt x="10840" y="16673"/>
                  <a:pt x="10989" y="16462"/>
                </a:cubicBezTo>
                <a:cubicBezTo>
                  <a:pt x="11078" y="16336"/>
                  <a:pt x="11149" y="16176"/>
                  <a:pt x="11156" y="16086"/>
                </a:cubicBezTo>
                <a:cubicBezTo>
                  <a:pt x="11176" y="15804"/>
                  <a:pt x="11413" y="15613"/>
                  <a:pt x="11843" y="15531"/>
                </a:cubicBezTo>
                <a:cubicBezTo>
                  <a:pt x="12055" y="15491"/>
                  <a:pt x="12050" y="15506"/>
                  <a:pt x="12316" y="14141"/>
                </a:cubicBezTo>
                <a:cubicBezTo>
                  <a:pt x="12475" y="13320"/>
                  <a:pt x="12479" y="13288"/>
                  <a:pt x="12464" y="12672"/>
                </a:cubicBezTo>
                <a:cubicBezTo>
                  <a:pt x="12456" y="12326"/>
                  <a:pt x="12439" y="12022"/>
                  <a:pt x="12427" y="11997"/>
                </a:cubicBezTo>
                <a:cubicBezTo>
                  <a:pt x="12389" y="11919"/>
                  <a:pt x="10483" y="11975"/>
                  <a:pt x="9680" y="12078"/>
                </a:cubicBezTo>
                <a:cubicBezTo>
                  <a:pt x="9404" y="12114"/>
                  <a:pt x="9335" y="12100"/>
                  <a:pt x="9235" y="11991"/>
                </a:cubicBezTo>
                <a:cubicBezTo>
                  <a:pt x="9055" y="11794"/>
                  <a:pt x="9027" y="11651"/>
                  <a:pt x="9130" y="11448"/>
                </a:cubicBezTo>
                <a:cubicBezTo>
                  <a:pt x="9278" y="11158"/>
                  <a:pt x="9718" y="10942"/>
                  <a:pt x="9804" y="11119"/>
                </a:cubicBezTo>
                <a:cubicBezTo>
                  <a:pt x="9847" y="11207"/>
                  <a:pt x="10342" y="11297"/>
                  <a:pt x="10426" y="11231"/>
                </a:cubicBezTo>
                <a:cubicBezTo>
                  <a:pt x="10479" y="11189"/>
                  <a:pt x="10480" y="11172"/>
                  <a:pt x="10437" y="11116"/>
                </a:cubicBezTo>
                <a:cubicBezTo>
                  <a:pt x="10409" y="11080"/>
                  <a:pt x="10354" y="11050"/>
                  <a:pt x="10315" y="11049"/>
                </a:cubicBezTo>
                <a:cubicBezTo>
                  <a:pt x="10276" y="11049"/>
                  <a:pt x="10214" y="11001"/>
                  <a:pt x="10178" y="10943"/>
                </a:cubicBezTo>
                <a:cubicBezTo>
                  <a:pt x="10117" y="10846"/>
                  <a:pt x="10116" y="10828"/>
                  <a:pt x="10166" y="10747"/>
                </a:cubicBezTo>
                <a:cubicBezTo>
                  <a:pt x="10209" y="10679"/>
                  <a:pt x="10213" y="10630"/>
                  <a:pt x="10184" y="10537"/>
                </a:cubicBezTo>
                <a:cubicBezTo>
                  <a:pt x="10127" y="10349"/>
                  <a:pt x="10180" y="10292"/>
                  <a:pt x="10576" y="10126"/>
                </a:cubicBezTo>
                <a:cubicBezTo>
                  <a:pt x="10928" y="9977"/>
                  <a:pt x="10944" y="9976"/>
                  <a:pt x="11196" y="10095"/>
                </a:cubicBezTo>
                <a:cubicBezTo>
                  <a:pt x="11610" y="10291"/>
                  <a:pt x="11628" y="10306"/>
                  <a:pt x="11619" y="10462"/>
                </a:cubicBezTo>
                <a:cubicBezTo>
                  <a:pt x="11611" y="10635"/>
                  <a:pt x="11771" y="10815"/>
                  <a:pt x="11829" y="10698"/>
                </a:cubicBezTo>
                <a:cubicBezTo>
                  <a:pt x="11848" y="10657"/>
                  <a:pt x="11893" y="10624"/>
                  <a:pt x="11927" y="10624"/>
                </a:cubicBezTo>
                <a:cubicBezTo>
                  <a:pt x="11964" y="10624"/>
                  <a:pt x="11988" y="10571"/>
                  <a:pt x="11988" y="10490"/>
                </a:cubicBezTo>
                <a:cubicBezTo>
                  <a:pt x="11988" y="10279"/>
                  <a:pt x="12080" y="10177"/>
                  <a:pt x="12286" y="10157"/>
                </a:cubicBezTo>
                <a:cubicBezTo>
                  <a:pt x="12485" y="10138"/>
                  <a:pt x="12555" y="10055"/>
                  <a:pt x="12682" y="9689"/>
                </a:cubicBezTo>
                <a:cubicBezTo>
                  <a:pt x="12741" y="9520"/>
                  <a:pt x="12744" y="9461"/>
                  <a:pt x="12708" y="9166"/>
                </a:cubicBezTo>
                <a:cubicBezTo>
                  <a:pt x="12669" y="8851"/>
                  <a:pt x="12671" y="8826"/>
                  <a:pt x="12749" y="8698"/>
                </a:cubicBezTo>
                <a:cubicBezTo>
                  <a:pt x="12873" y="8494"/>
                  <a:pt x="12956" y="8445"/>
                  <a:pt x="13054" y="8511"/>
                </a:cubicBezTo>
                <a:cubicBezTo>
                  <a:pt x="13102" y="8543"/>
                  <a:pt x="13212" y="8615"/>
                  <a:pt x="13297" y="8670"/>
                </a:cubicBezTo>
                <a:lnTo>
                  <a:pt x="13453" y="8770"/>
                </a:lnTo>
                <a:lnTo>
                  <a:pt x="13469" y="8475"/>
                </a:lnTo>
                <a:cubicBezTo>
                  <a:pt x="13480" y="8285"/>
                  <a:pt x="13472" y="8155"/>
                  <a:pt x="13444" y="8109"/>
                </a:cubicBezTo>
                <a:cubicBezTo>
                  <a:pt x="13412" y="8057"/>
                  <a:pt x="13409" y="7975"/>
                  <a:pt x="13434" y="7797"/>
                </a:cubicBezTo>
                <a:cubicBezTo>
                  <a:pt x="13453" y="7665"/>
                  <a:pt x="13460" y="7535"/>
                  <a:pt x="13452" y="7507"/>
                </a:cubicBezTo>
                <a:cubicBezTo>
                  <a:pt x="13429" y="7429"/>
                  <a:pt x="13873" y="6516"/>
                  <a:pt x="13934" y="6516"/>
                </a:cubicBezTo>
                <a:cubicBezTo>
                  <a:pt x="13994" y="6516"/>
                  <a:pt x="14005" y="6335"/>
                  <a:pt x="13949" y="6264"/>
                </a:cubicBezTo>
                <a:cubicBezTo>
                  <a:pt x="13923" y="6230"/>
                  <a:pt x="13922" y="6195"/>
                  <a:pt x="13949" y="6141"/>
                </a:cubicBezTo>
                <a:cubicBezTo>
                  <a:pt x="13975" y="6087"/>
                  <a:pt x="13970" y="6029"/>
                  <a:pt x="13932" y="5943"/>
                </a:cubicBezTo>
                <a:cubicBezTo>
                  <a:pt x="13849" y="5756"/>
                  <a:pt x="13936" y="5702"/>
                  <a:pt x="14043" y="5874"/>
                </a:cubicBezTo>
                <a:cubicBezTo>
                  <a:pt x="14092" y="5954"/>
                  <a:pt x="14145" y="6019"/>
                  <a:pt x="14160" y="6019"/>
                </a:cubicBezTo>
                <a:cubicBezTo>
                  <a:pt x="14188" y="6019"/>
                  <a:pt x="14311" y="5317"/>
                  <a:pt x="14476" y="4213"/>
                </a:cubicBezTo>
                <a:cubicBezTo>
                  <a:pt x="14573" y="3566"/>
                  <a:pt x="14585" y="3391"/>
                  <a:pt x="14603" y="2195"/>
                </a:cubicBezTo>
                <a:cubicBezTo>
                  <a:pt x="14616" y="1379"/>
                  <a:pt x="14636" y="891"/>
                  <a:pt x="14658" y="902"/>
                </a:cubicBezTo>
                <a:cubicBezTo>
                  <a:pt x="14677" y="911"/>
                  <a:pt x="14698" y="1069"/>
                  <a:pt x="14703" y="1253"/>
                </a:cubicBezTo>
                <a:cubicBezTo>
                  <a:pt x="14709" y="1438"/>
                  <a:pt x="14729" y="1625"/>
                  <a:pt x="14746" y="1669"/>
                </a:cubicBezTo>
                <a:cubicBezTo>
                  <a:pt x="14766" y="1718"/>
                  <a:pt x="14767" y="1883"/>
                  <a:pt x="14747" y="2097"/>
                </a:cubicBezTo>
                <a:cubicBezTo>
                  <a:pt x="14723" y="2362"/>
                  <a:pt x="14726" y="2456"/>
                  <a:pt x="14760" y="2496"/>
                </a:cubicBezTo>
                <a:cubicBezTo>
                  <a:pt x="14785" y="2525"/>
                  <a:pt x="14815" y="2752"/>
                  <a:pt x="14829" y="3015"/>
                </a:cubicBezTo>
                <a:cubicBezTo>
                  <a:pt x="14843" y="3272"/>
                  <a:pt x="14876" y="3591"/>
                  <a:pt x="14902" y="3723"/>
                </a:cubicBezTo>
                <a:cubicBezTo>
                  <a:pt x="14965" y="4031"/>
                  <a:pt x="14964" y="4368"/>
                  <a:pt x="14900" y="4744"/>
                </a:cubicBezTo>
                <a:cubicBezTo>
                  <a:pt x="14871" y="4908"/>
                  <a:pt x="14845" y="5143"/>
                  <a:pt x="14841" y="5266"/>
                </a:cubicBezTo>
                <a:cubicBezTo>
                  <a:pt x="14836" y="5388"/>
                  <a:pt x="14802" y="5600"/>
                  <a:pt x="14764" y="5737"/>
                </a:cubicBezTo>
                <a:cubicBezTo>
                  <a:pt x="14709" y="5933"/>
                  <a:pt x="14707" y="5965"/>
                  <a:pt x="14752" y="5892"/>
                </a:cubicBezTo>
                <a:cubicBezTo>
                  <a:pt x="14800" y="5812"/>
                  <a:pt x="14816" y="5821"/>
                  <a:pt x="14861" y="5964"/>
                </a:cubicBezTo>
                <a:cubicBezTo>
                  <a:pt x="14931" y="6182"/>
                  <a:pt x="14889" y="6519"/>
                  <a:pt x="14776" y="6645"/>
                </a:cubicBezTo>
                <a:lnTo>
                  <a:pt x="14693" y="6739"/>
                </a:lnTo>
                <a:lnTo>
                  <a:pt x="14783" y="6699"/>
                </a:lnTo>
                <a:cubicBezTo>
                  <a:pt x="14892" y="6651"/>
                  <a:pt x="14978" y="6807"/>
                  <a:pt x="14908" y="6925"/>
                </a:cubicBezTo>
                <a:cubicBezTo>
                  <a:pt x="14885" y="6965"/>
                  <a:pt x="14827" y="7008"/>
                  <a:pt x="14781" y="7022"/>
                </a:cubicBezTo>
                <a:cubicBezTo>
                  <a:pt x="14725" y="7038"/>
                  <a:pt x="14696" y="7096"/>
                  <a:pt x="14693" y="7199"/>
                </a:cubicBezTo>
                <a:cubicBezTo>
                  <a:pt x="14689" y="7301"/>
                  <a:pt x="14703" y="7339"/>
                  <a:pt x="14734" y="7314"/>
                </a:cubicBezTo>
                <a:cubicBezTo>
                  <a:pt x="14760" y="7294"/>
                  <a:pt x="14811" y="7334"/>
                  <a:pt x="14848" y="7403"/>
                </a:cubicBezTo>
                <a:cubicBezTo>
                  <a:pt x="14944" y="7581"/>
                  <a:pt x="15141" y="7507"/>
                  <a:pt x="15415" y="7192"/>
                </a:cubicBezTo>
                <a:cubicBezTo>
                  <a:pt x="15606" y="6973"/>
                  <a:pt x="15640" y="6904"/>
                  <a:pt x="15639" y="6742"/>
                </a:cubicBezTo>
                <a:cubicBezTo>
                  <a:pt x="15638" y="6527"/>
                  <a:pt x="15470" y="5389"/>
                  <a:pt x="15390" y="5063"/>
                </a:cubicBezTo>
                <a:cubicBezTo>
                  <a:pt x="15338" y="4854"/>
                  <a:pt x="15268" y="4457"/>
                  <a:pt x="15245" y="4248"/>
                </a:cubicBezTo>
                <a:cubicBezTo>
                  <a:pt x="15239" y="4188"/>
                  <a:pt x="15202" y="4029"/>
                  <a:pt x="15164" y="3893"/>
                </a:cubicBezTo>
                <a:cubicBezTo>
                  <a:pt x="15100" y="3665"/>
                  <a:pt x="15035" y="3076"/>
                  <a:pt x="14995" y="2363"/>
                </a:cubicBezTo>
                <a:cubicBezTo>
                  <a:pt x="14968" y="1882"/>
                  <a:pt x="15045" y="871"/>
                  <a:pt x="15140" y="445"/>
                </a:cubicBezTo>
                <a:cubicBezTo>
                  <a:pt x="15188" y="230"/>
                  <a:pt x="15226" y="41"/>
                  <a:pt x="15226" y="26"/>
                </a:cubicBezTo>
                <a:cubicBezTo>
                  <a:pt x="15226" y="12"/>
                  <a:pt x="11801" y="0"/>
                  <a:pt x="7613" y="0"/>
                </a:cubicBezTo>
                <a:lnTo>
                  <a:pt x="0" y="0"/>
                </a:lnTo>
                <a:close/>
                <a:moveTo>
                  <a:pt x="16373" y="0"/>
                </a:moveTo>
                <a:lnTo>
                  <a:pt x="16453" y="337"/>
                </a:lnTo>
                <a:cubicBezTo>
                  <a:pt x="16497" y="522"/>
                  <a:pt x="16543" y="776"/>
                  <a:pt x="16555" y="902"/>
                </a:cubicBezTo>
                <a:cubicBezTo>
                  <a:pt x="16580" y="1161"/>
                  <a:pt x="16681" y="1397"/>
                  <a:pt x="16838" y="1571"/>
                </a:cubicBezTo>
                <a:cubicBezTo>
                  <a:pt x="16966" y="1711"/>
                  <a:pt x="17103" y="2251"/>
                  <a:pt x="17078" y="2516"/>
                </a:cubicBezTo>
                <a:cubicBezTo>
                  <a:pt x="17069" y="2614"/>
                  <a:pt x="17076" y="2713"/>
                  <a:pt x="17093" y="2735"/>
                </a:cubicBezTo>
                <a:cubicBezTo>
                  <a:pt x="17129" y="2781"/>
                  <a:pt x="17101" y="3111"/>
                  <a:pt x="17033" y="3435"/>
                </a:cubicBezTo>
                <a:cubicBezTo>
                  <a:pt x="17009" y="3552"/>
                  <a:pt x="16970" y="3755"/>
                  <a:pt x="16946" y="3888"/>
                </a:cubicBezTo>
                <a:cubicBezTo>
                  <a:pt x="16922" y="4020"/>
                  <a:pt x="16827" y="4305"/>
                  <a:pt x="16736" y="4519"/>
                </a:cubicBezTo>
                <a:cubicBezTo>
                  <a:pt x="16645" y="4734"/>
                  <a:pt x="16569" y="4943"/>
                  <a:pt x="16567" y="4986"/>
                </a:cubicBezTo>
                <a:cubicBezTo>
                  <a:pt x="16566" y="5029"/>
                  <a:pt x="16565" y="5503"/>
                  <a:pt x="16564" y="6041"/>
                </a:cubicBezTo>
                <a:cubicBezTo>
                  <a:pt x="16563" y="6877"/>
                  <a:pt x="16572" y="7040"/>
                  <a:pt x="16624" y="7158"/>
                </a:cubicBezTo>
                <a:cubicBezTo>
                  <a:pt x="16657" y="7233"/>
                  <a:pt x="16700" y="7295"/>
                  <a:pt x="16718" y="7295"/>
                </a:cubicBezTo>
                <a:cubicBezTo>
                  <a:pt x="16736" y="7295"/>
                  <a:pt x="16811" y="7406"/>
                  <a:pt x="16885" y="7543"/>
                </a:cubicBezTo>
                <a:cubicBezTo>
                  <a:pt x="17034" y="7819"/>
                  <a:pt x="17073" y="7839"/>
                  <a:pt x="17157" y="7682"/>
                </a:cubicBezTo>
                <a:cubicBezTo>
                  <a:pt x="17239" y="7529"/>
                  <a:pt x="17320" y="7620"/>
                  <a:pt x="17398" y="7954"/>
                </a:cubicBezTo>
                <a:cubicBezTo>
                  <a:pt x="17488" y="8336"/>
                  <a:pt x="17482" y="8612"/>
                  <a:pt x="17379" y="8984"/>
                </a:cubicBezTo>
                <a:cubicBezTo>
                  <a:pt x="17332" y="9154"/>
                  <a:pt x="17293" y="9316"/>
                  <a:pt x="17293" y="9347"/>
                </a:cubicBezTo>
                <a:cubicBezTo>
                  <a:pt x="17293" y="9427"/>
                  <a:pt x="17565" y="9292"/>
                  <a:pt x="17650" y="9169"/>
                </a:cubicBezTo>
                <a:cubicBezTo>
                  <a:pt x="17690" y="9111"/>
                  <a:pt x="17749" y="9065"/>
                  <a:pt x="17782" y="9065"/>
                </a:cubicBezTo>
                <a:cubicBezTo>
                  <a:pt x="17820" y="9065"/>
                  <a:pt x="17867" y="8947"/>
                  <a:pt x="17910" y="8743"/>
                </a:cubicBezTo>
                <a:cubicBezTo>
                  <a:pt x="17972" y="8457"/>
                  <a:pt x="17988" y="8428"/>
                  <a:pt x="18049" y="8495"/>
                </a:cubicBezTo>
                <a:cubicBezTo>
                  <a:pt x="18108" y="8560"/>
                  <a:pt x="18125" y="8541"/>
                  <a:pt x="18171" y="8358"/>
                </a:cubicBezTo>
                <a:cubicBezTo>
                  <a:pt x="18201" y="8241"/>
                  <a:pt x="18250" y="8145"/>
                  <a:pt x="18279" y="8145"/>
                </a:cubicBezTo>
                <a:cubicBezTo>
                  <a:pt x="18313" y="8145"/>
                  <a:pt x="18326" y="8100"/>
                  <a:pt x="18314" y="8020"/>
                </a:cubicBezTo>
                <a:cubicBezTo>
                  <a:pt x="18305" y="7952"/>
                  <a:pt x="18292" y="7626"/>
                  <a:pt x="18286" y="7295"/>
                </a:cubicBezTo>
                <a:cubicBezTo>
                  <a:pt x="18278" y="6843"/>
                  <a:pt x="18286" y="6697"/>
                  <a:pt x="18319" y="6710"/>
                </a:cubicBezTo>
                <a:cubicBezTo>
                  <a:pt x="18381" y="6736"/>
                  <a:pt x="18372" y="6409"/>
                  <a:pt x="18307" y="6299"/>
                </a:cubicBezTo>
                <a:cubicBezTo>
                  <a:pt x="18265" y="6228"/>
                  <a:pt x="18238" y="6224"/>
                  <a:pt x="18189" y="6286"/>
                </a:cubicBezTo>
                <a:cubicBezTo>
                  <a:pt x="18118" y="6378"/>
                  <a:pt x="18077" y="6311"/>
                  <a:pt x="18036" y="6040"/>
                </a:cubicBezTo>
                <a:cubicBezTo>
                  <a:pt x="18023" y="5953"/>
                  <a:pt x="17970" y="5819"/>
                  <a:pt x="17917" y="5742"/>
                </a:cubicBezTo>
                <a:cubicBezTo>
                  <a:pt x="17794" y="5562"/>
                  <a:pt x="17644" y="5115"/>
                  <a:pt x="17582" y="4742"/>
                </a:cubicBezTo>
                <a:cubicBezTo>
                  <a:pt x="17553" y="4572"/>
                  <a:pt x="17526" y="4041"/>
                  <a:pt x="17516" y="3480"/>
                </a:cubicBezTo>
                <a:cubicBezTo>
                  <a:pt x="17506" y="2949"/>
                  <a:pt x="17481" y="2259"/>
                  <a:pt x="17459" y="1947"/>
                </a:cubicBezTo>
                <a:cubicBezTo>
                  <a:pt x="17402" y="1112"/>
                  <a:pt x="17403" y="1023"/>
                  <a:pt x="17474" y="1047"/>
                </a:cubicBezTo>
                <a:cubicBezTo>
                  <a:pt x="17521" y="1063"/>
                  <a:pt x="17535" y="1019"/>
                  <a:pt x="17535" y="852"/>
                </a:cubicBezTo>
                <a:cubicBezTo>
                  <a:pt x="17535" y="644"/>
                  <a:pt x="17544" y="582"/>
                  <a:pt x="17632" y="231"/>
                </a:cubicBezTo>
                <a:cubicBezTo>
                  <a:pt x="17654" y="144"/>
                  <a:pt x="17673" y="56"/>
                  <a:pt x="17673" y="36"/>
                </a:cubicBezTo>
                <a:cubicBezTo>
                  <a:pt x="17673" y="16"/>
                  <a:pt x="17381" y="0"/>
                  <a:pt x="17023" y="0"/>
                </a:cubicBezTo>
                <a:lnTo>
                  <a:pt x="16373" y="0"/>
                </a:lnTo>
                <a:close/>
                <a:moveTo>
                  <a:pt x="20531" y="0"/>
                </a:moveTo>
                <a:cubicBezTo>
                  <a:pt x="20455" y="0"/>
                  <a:pt x="20453" y="21"/>
                  <a:pt x="20485" y="352"/>
                </a:cubicBezTo>
                <a:lnTo>
                  <a:pt x="20507" y="580"/>
                </a:lnTo>
                <a:lnTo>
                  <a:pt x="20554" y="307"/>
                </a:lnTo>
                <a:cubicBezTo>
                  <a:pt x="20579" y="158"/>
                  <a:pt x="20600" y="28"/>
                  <a:pt x="20600" y="18"/>
                </a:cubicBezTo>
                <a:cubicBezTo>
                  <a:pt x="20600" y="8"/>
                  <a:pt x="20569" y="0"/>
                  <a:pt x="20531" y="0"/>
                </a:cubicBezTo>
                <a:close/>
                <a:moveTo>
                  <a:pt x="21078" y="0"/>
                </a:moveTo>
                <a:cubicBezTo>
                  <a:pt x="21005" y="0"/>
                  <a:pt x="20945" y="13"/>
                  <a:pt x="20945" y="28"/>
                </a:cubicBezTo>
                <a:cubicBezTo>
                  <a:pt x="20945" y="43"/>
                  <a:pt x="20968" y="146"/>
                  <a:pt x="20997" y="258"/>
                </a:cubicBezTo>
                <a:cubicBezTo>
                  <a:pt x="21056" y="493"/>
                  <a:pt x="21065" y="891"/>
                  <a:pt x="21012" y="958"/>
                </a:cubicBezTo>
                <a:cubicBezTo>
                  <a:pt x="20992" y="984"/>
                  <a:pt x="20961" y="1082"/>
                  <a:pt x="20944" y="1176"/>
                </a:cubicBezTo>
                <a:cubicBezTo>
                  <a:pt x="20903" y="1398"/>
                  <a:pt x="20703" y="1414"/>
                  <a:pt x="20601" y="1204"/>
                </a:cubicBezTo>
                <a:cubicBezTo>
                  <a:pt x="20563" y="1126"/>
                  <a:pt x="20520" y="1064"/>
                  <a:pt x="20506" y="1065"/>
                </a:cubicBezTo>
                <a:cubicBezTo>
                  <a:pt x="20492" y="1066"/>
                  <a:pt x="20428" y="1225"/>
                  <a:pt x="20363" y="1420"/>
                </a:cubicBezTo>
                <a:lnTo>
                  <a:pt x="20246" y="1774"/>
                </a:lnTo>
                <a:lnTo>
                  <a:pt x="20316" y="1932"/>
                </a:lnTo>
                <a:cubicBezTo>
                  <a:pt x="20355" y="2018"/>
                  <a:pt x="20396" y="2160"/>
                  <a:pt x="20409" y="2245"/>
                </a:cubicBezTo>
                <a:cubicBezTo>
                  <a:pt x="20440" y="2454"/>
                  <a:pt x="20290" y="2656"/>
                  <a:pt x="20103" y="2656"/>
                </a:cubicBezTo>
                <a:cubicBezTo>
                  <a:pt x="19977" y="2656"/>
                  <a:pt x="19963" y="2676"/>
                  <a:pt x="19947" y="2860"/>
                </a:cubicBezTo>
                <a:cubicBezTo>
                  <a:pt x="19933" y="3017"/>
                  <a:pt x="19952" y="3116"/>
                  <a:pt x="20032" y="3298"/>
                </a:cubicBezTo>
                <a:cubicBezTo>
                  <a:pt x="20161" y="3591"/>
                  <a:pt x="20293" y="3617"/>
                  <a:pt x="20373" y="3364"/>
                </a:cubicBezTo>
                <a:cubicBezTo>
                  <a:pt x="20408" y="3255"/>
                  <a:pt x="20462" y="3187"/>
                  <a:pt x="20514" y="3187"/>
                </a:cubicBezTo>
                <a:cubicBezTo>
                  <a:pt x="20560" y="3187"/>
                  <a:pt x="20618" y="3136"/>
                  <a:pt x="20642" y="3073"/>
                </a:cubicBezTo>
                <a:cubicBezTo>
                  <a:pt x="20830" y="2590"/>
                  <a:pt x="21053" y="2429"/>
                  <a:pt x="21171" y="2695"/>
                </a:cubicBezTo>
                <a:cubicBezTo>
                  <a:pt x="21208" y="2779"/>
                  <a:pt x="21276" y="2832"/>
                  <a:pt x="21347" y="2832"/>
                </a:cubicBezTo>
                <a:cubicBezTo>
                  <a:pt x="21461" y="2832"/>
                  <a:pt x="21462" y="2829"/>
                  <a:pt x="21462" y="2510"/>
                </a:cubicBezTo>
                <a:cubicBezTo>
                  <a:pt x="21462" y="2215"/>
                  <a:pt x="21455" y="2189"/>
                  <a:pt x="21384" y="2209"/>
                </a:cubicBezTo>
                <a:cubicBezTo>
                  <a:pt x="21342" y="2221"/>
                  <a:pt x="21290" y="2275"/>
                  <a:pt x="21269" y="2330"/>
                </a:cubicBezTo>
                <a:cubicBezTo>
                  <a:pt x="21213" y="2477"/>
                  <a:pt x="21144" y="2392"/>
                  <a:pt x="21128" y="2156"/>
                </a:cubicBezTo>
                <a:cubicBezTo>
                  <a:pt x="21093" y="1627"/>
                  <a:pt x="21103" y="1440"/>
                  <a:pt x="21179" y="1244"/>
                </a:cubicBezTo>
                <a:cubicBezTo>
                  <a:pt x="21234" y="1099"/>
                  <a:pt x="21255" y="948"/>
                  <a:pt x="21255" y="704"/>
                </a:cubicBezTo>
                <a:cubicBezTo>
                  <a:pt x="21255" y="516"/>
                  <a:pt x="21271" y="341"/>
                  <a:pt x="21292" y="316"/>
                </a:cubicBezTo>
                <a:cubicBezTo>
                  <a:pt x="21366" y="222"/>
                  <a:pt x="21216" y="0"/>
                  <a:pt x="21078" y="0"/>
                </a:cubicBezTo>
                <a:close/>
                <a:moveTo>
                  <a:pt x="21550" y="0"/>
                </a:moveTo>
                <a:cubicBezTo>
                  <a:pt x="21518" y="0"/>
                  <a:pt x="21497" y="60"/>
                  <a:pt x="21497" y="147"/>
                </a:cubicBezTo>
                <a:cubicBezTo>
                  <a:pt x="21497" y="319"/>
                  <a:pt x="21577" y="295"/>
                  <a:pt x="21593" y="118"/>
                </a:cubicBezTo>
                <a:cubicBezTo>
                  <a:pt x="21600" y="48"/>
                  <a:pt x="21582" y="0"/>
                  <a:pt x="21550" y="0"/>
                </a:cubicBezTo>
                <a:close/>
                <a:moveTo>
                  <a:pt x="16476" y="1499"/>
                </a:moveTo>
                <a:cubicBezTo>
                  <a:pt x="16454" y="1502"/>
                  <a:pt x="16423" y="1510"/>
                  <a:pt x="16382" y="1519"/>
                </a:cubicBezTo>
                <a:cubicBezTo>
                  <a:pt x="16288" y="1541"/>
                  <a:pt x="16196" y="1590"/>
                  <a:pt x="16177" y="1629"/>
                </a:cubicBezTo>
                <a:cubicBezTo>
                  <a:pt x="16121" y="1744"/>
                  <a:pt x="16370" y="1708"/>
                  <a:pt x="16467" y="1587"/>
                </a:cubicBezTo>
                <a:cubicBezTo>
                  <a:pt x="16529" y="1509"/>
                  <a:pt x="16542" y="1488"/>
                  <a:pt x="16476" y="1499"/>
                </a:cubicBezTo>
                <a:close/>
                <a:moveTo>
                  <a:pt x="19910" y="1561"/>
                </a:moveTo>
                <a:cubicBezTo>
                  <a:pt x="19872" y="1558"/>
                  <a:pt x="19839" y="1584"/>
                  <a:pt x="19823" y="1637"/>
                </a:cubicBezTo>
                <a:cubicBezTo>
                  <a:pt x="19807" y="1689"/>
                  <a:pt x="19733" y="1700"/>
                  <a:pt x="19605" y="1670"/>
                </a:cubicBezTo>
                <a:cubicBezTo>
                  <a:pt x="19276" y="1594"/>
                  <a:pt x="19164" y="1958"/>
                  <a:pt x="19465" y="2125"/>
                </a:cubicBezTo>
                <a:cubicBezTo>
                  <a:pt x="19543" y="2168"/>
                  <a:pt x="19656" y="2263"/>
                  <a:pt x="19716" y="2336"/>
                </a:cubicBezTo>
                <a:cubicBezTo>
                  <a:pt x="19849" y="2497"/>
                  <a:pt x="19912" y="2511"/>
                  <a:pt x="19912" y="2382"/>
                </a:cubicBezTo>
                <a:cubicBezTo>
                  <a:pt x="19912" y="2329"/>
                  <a:pt x="19952" y="2164"/>
                  <a:pt x="20001" y="2015"/>
                </a:cubicBezTo>
                <a:cubicBezTo>
                  <a:pt x="20086" y="1758"/>
                  <a:pt x="20088" y="1739"/>
                  <a:pt x="20029" y="1651"/>
                </a:cubicBezTo>
                <a:cubicBezTo>
                  <a:pt x="19991" y="1594"/>
                  <a:pt x="19948" y="1563"/>
                  <a:pt x="19910" y="1561"/>
                </a:cubicBezTo>
                <a:close/>
                <a:moveTo>
                  <a:pt x="15464" y="1861"/>
                </a:moveTo>
                <a:cubicBezTo>
                  <a:pt x="15375" y="1863"/>
                  <a:pt x="15287" y="1929"/>
                  <a:pt x="15335" y="1992"/>
                </a:cubicBezTo>
                <a:cubicBezTo>
                  <a:pt x="15391" y="2064"/>
                  <a:pt x="15461" y="2063"/>
                  <a:pt x="15554" y="1989"/>
                </a:cubicBezTo>
                <a:cubicBezTo>
                  <a:pt x="15621" y="1935"/>
                  <a:pt x="15621" y="1933"/>
                  <a:pt x="15548" y="1885"/>
                </a:cubicBezTo>
                <a:cubicBezTo>
                  <a:pt x="15523" y="1869"/>
                  <a:pt x="15493" y="1861"/>
                  <a:pt x="15464" y="1861"/>
                </a:cubicBezTo>
                <a:close/>
                <a:moveTo>
                  <a:pt x="15979" y="2064"/>
                </a:moveTo>
                <a:cubicBezTo>
                  <a:pt x="15885" y="2062"/>
                  <a:pt x="15820" y="2101"/>
                  <a:pt x="15704" y="2210"/>
                </a:cubicBezTo>
                <a:cubicBezTo>
                  <a:pt x="15455" y="2446"/>
                  <a:pt x="15304" y="2721"/>
                  <a:pt x="15265" y="3010"/>
                </a:cubicBezTo>
                <a:cubicBezTo>
                  <a:pt x="15238" y="3214"/>
                  <a:pt x="15249" y="3311"/>
                  <a:pt x="15342" y="3678"/>
                </a:cubicBezTo>
                <a:cubicBezTo>
                  <a:pt x="15447" y="4091"/>
                  <a:pt x="15537" y="4236"/>
                  <a:pt x="15537" y="3991"/>
                </a:cubicBezTo>
                <a:cubicBezTo>
                  <a:pt x="15537" y="3927"/>
                  <a:pt x="15569" y="3691"/>
                  <a:pt x="15609" y="3467"/>
                </a:cubicBezTo>
                <a:cubicBezTo>
                  <a:pt x="15716" y="2865"/>
                  <a:pt x="15985" y="2393"/>
                  <a:pt x="15985" y="2807"/>
                </a:cubicBezTo>
                <a:cubicBezTo>
                  <a:pt x="15985" y="2893"/>
                  <a:pt x="16018" y="2877"/>
                  <a:pt x="16147" y="2728"/>
                </a:cubicBezTo>
                <a:cubicBezTo>
                  <a:pt x="16298" y="2555"/>
                  <a:pt x="16313" y="2550"/>
                  <a:pt x="16352" y="2662"/>
                </a:cubicBezTo>
                <a:cubicBezTo>
                  <a:pt x="16376" y="2728"/>
                  <a:pt x="16387" y="2810"/>
                  <a:pt x="16377" y="2843"/>
                </a:cubicBezTo>
                <a:cubicBezTo>
                  <a:pt x="16367" y="2877"/>
                  <a:pt x="16398" y="2868"/>
                  <a:pt x="16446" y="2823"/>
                </a:cubicBezTo>
                <a:cubicBezTo>
                  <a:pt x="16508" y="2765"/>
                  <a:pt x="16546" y="2764"/>
                  <a:pt x="16578" y="2817"/>
                </a:cubicBezTo>
                <a:cubicBezTo>
                  <a:pt x="16609" y="2871"/>
                  <a:pt x="16642" y="2862"/>
                  <a:pt x="16691" y="2787"/>
                </a:cubicBezTo>
                <a:cubicBezTo>
                  <a:pt x="16760" y="2682"/>
                  <a:pt x="16759" y="2682"/>
                  <a:pt x="16690" y="2576"/>
                </a:cubicBezTo>
                <a:cubicBezTo>
                  <a:pt x="16532" y="2332"/>
                  <a:pt x="16272" y="2117"/>
                  <a:pt x="16087" y="2077"/>
                </a:cubicBezTo>
                <a:cubicBezTo>
                  <a:pt x="16046" y="2069"/>
                  <a:pt x="16011" y="2064"/>
                  <a:pt x="15979" y="2064"/>
                </a:cubicBezTo>
                <a:close/>
                <a:moveTo>
                  <a:pt x="18086" y="2431"/>
                </a:moveTo>
                <a:cubicBezTo>
                  <a:pt x="18045" y="2438"/>
                  <a:pt x="18018" y="2575"/>
                  <a:pt x="18017" y="2810"/>
                </a:cubicBezTo>
                <a:cubicBezTo>
                  <a:pt x="18017" y="2967"/>
                  <a:pt x="18035" y="3044"/>
                  <a:pt x="18077" y="3064"/>
                </a:cubicBezTo>
                <a:cubicBezTo>
                  <a:pt x="18208" y="3126"/>
                  <a:pt x="18249" y="2669"/>
                  <a:pt x="18131" y="2468"/>
                </a:cubicBezTo>
                <a:cubicBezTo>
                  <a:pt x="18114" y="2440"/>
                  <a:pt x="18100" y="2428"/>
                  <a:pt x="18086" y="2431"/>
                </a:cubicBezTo>
                <a:close/>
                <a:moveTo>
                  <a:pt x="21101" y="3275"/>
                </a:moveTo>
                <a:cubicBezTo>
                  <a:pt x="21015" y="3276"/>
                  <a:pt x="20934" y="3336"/>
                  <a:pt x="20872" y="3447"/>
                </a:cubicBezTo>
                <a:cubicBezTo>
                  <a:pt x="20766" y="3638"/>
                  <a:pt x="20165" y="3840"/>
                  <a:pt x="19836" y="3796"/>
                </a:cubicBezTo>
                <a:cubicBezTo>
                  <a:pt x="19514" y="3753"/>
                  <a:pt x="19510" y="3756"/>
                  <a:pt x="19446" y="4137"/>
                </a:cubicBezTo>
                <a:cubicBezTo>
                  <a:pt x="19422" y="4283"/>
                  <a:pt x="19352" y="4412"/>
                  <a:pt x="19206" y="4579"/>
                </a:cubicBezTo>
                <a:cubicBezTo>
                  <a:pt x="19009" y="4804"/>
                  <a:pt x="18987" y="4813"/>
                  <a:pt x="18741" y="4773"/>
                </a:cubicBezTo>
                <a:cubicBezTo>
                  <a:pt x="18511" y="4735"/>
                  <a:pt x="18472" y="4746"/>
                  <a:pt x="18390" y="4879"/>
                </a:cubicBezTo>
                <a:cubicBezTo>
                  <a:pt x="18339" y="4962"/>
                  <a:pt x="18287" y="5133"/>
                  <a:pt x="18274" y="5259"/>
                </a:cubicBezTo>
                <a:cubicBezTo>
                  <a:pt x="18261" y="5385"/>
                  <a:pt x="18237" y="5522"/>
                  <a:pt x="18221" y="5563"/>
                </a:cubicBezTo>
                <a:cubicBezTo>
                  <a:pt x="18204" y="5607"/>
                  <a:pt x="18220" y="5732"/>
                  <a:pt x="18259" y="5864"/>
                </a:cubicBezTo>
                <a:cubicBezTo>
                  <a:pt x="18296" y="5988"/>
                  <a:pt x="18338" y="6091"/>
                  <a:pt x="18353" y="6091"/>
                </a:cubicBezTo>
                <a:cubicBezTo>
                  <a:pt x="18368" y="6091"/>
                  <a:pt x="18434" y="6016"/>
                  <a:pt x="18500" y="5924"/>
                </a:cubicBezTo>
                <a:cubicBezTo>
                  <a:pt x="18677" y="5676"/>
                  <a:pt x="19278" y="4945"/>
                  <a:pt x="19516" y="4688"/>
                </a:cubicBezTo>
                <a:cubicBezTo>
                  <a:pt x="19996" y="4169"/>
                  <a:pt x="21064" y="3531"/>
                  <a:pt x="21152" y="3710"/>
                </a:cubicBezTo>
                <a:cubicBezTo>
                  <a:pt x="21181" y="3768"/>
                  <a:pt x="21204" y="3753"/>
                  <a:pt x="21241" y="3652"/>
                </a:cubicBezTo>
                <a:cubicBezTo>
                  <a:pt x="21315" y="3444"/>
                  <a:pt x="21300" y="3345"/>
                  <a:pt x="21187" y="3293"/>
                </a:cubicBezTo>
                <a:cubicBezTo>
                  <a:pt x="21158" y="3280"/>
                  <a:pt x="21129" y="3275"/>
                  <a:pt x="21101" y="3275"/>
                </a:cubicBezTo>
                <a:close/>
                <a:moveTo>
                  <a:pt x="2583" y="3515"/>
                </a:moveTo>
                <a:cubicBezTo>
                  <a:pt x="2133" y="3516"/>
                  <a:pt x="1667" y="3539"/>
                  <a:pt x="1594" y="3582"/>
                </a:cubicBezTo>
                <a:cubicBezTo>
                  <a:pt x="1501" y="3637"/>
                  <a:pt x="1502" y="3640"/>
                  <a:pt x="1636" y="3678"/>
                </a:cubicBezTo>
                <a:cubicBezTo>
                  <a:pt x="1712" y="3700"/>
                  <a:pt x="1867" y="3709"/>
                  <a:pt x="1981" y="3698"/>
                </a:cubicBezTo>
                <a:cubicBezTo>
                  <a:pt x="2095" y="3686"/>
                  <a:pt x="2482" y="3670"/>
                  <a:pt x="2842" y="3662"/>
                </a:cubicBezTo>
                <a:cubicBezTo>
                  <a:pt x="3265" y="3653"/>
                  <a:pt x="3490" y="3622"/>
                  <a:pt x="3479" y="3576"/>
                </a:cubicBezTo>
                <a:cubicBezTo>
                  <a:pt x="3469" y="3533"/>
                  <a:pt x="3034" y="3514"/>
                  <a:pt x="2583" y="3515"/>
                </a:cubicBezTo>
                <a:close/>
                <a:moveTo>
                  <a:pt x="4495" y="3525"/>
                </a:moveTo>
                <a:cubicBezTo>
                  <a:pt x="4336" y="3521"/>
                  <a:pt x="4199" y="3526"/>
                  <a:pt x="4116" y="3541"/>
                </a:cubicBezTo>
                <a:cubicBezTo>
                  <a:pt x="3936" y="3575"/>
                  <a:pt x="4478" y="3664"/>
                  <a:pt x="4942" y="3677"/>
                </a:cubicBezTo>
                <a:cubicBezTo>
                  <a:pt x="5188" y="3684"/>
                  <a:pt x="5396" y="3704"/>
                  <a:pt x="5404" y="3721"/>
                </a:cubicBezTo>
                <a:cubicBezTo>
                  <a:pt x="5434" y="3781"/>
                  <a:pt x="5650" y="3753"/>
                  <a:pt x="5650" y="3690"/>
                </a:cubicBezTo>
                <a:cubicBezTo>
                  <a:pt x="5650" y="3619"/>
                  <a:pt x="4972" y="3536"/>
                  <a:pt x="4495" y="3525"/>
                </a:cubicBezTo>
                <a:close/>
                <a:moveTo>
                  <a:pt x="14724" y="4030"/>
                </a:moveTo>
                <a:cubicBezTo>
                  <a:pt x="14705" y="4047"/>
                  <a:pt x="14686" y="4153"/>
                  <a:pt x="14646" y="4404"/>
                </a:cubicBezTo>
                <a:cubicBezTo>
                  <a:pt x="14561" y="4933"/>
                  <a:pt x="14535" y="5167"/>
                  <a:pt x="14512" y="5593"/>
                </a:cubicBezTo>
                <a:cubicBezTo>
                  <a:pt x="14496" y="5879"/>
                  <a:pt x="14500" y="5901"/>
                  <a:pt x="14551" y="5814"/>
                </a:cubicBezTo>
                <a:cubicBezTo>
                  <a:pt x="14653" y="5640"/>
                  <a:pt x="14751" y="5087"/>
                  <a:pt x="14732" y="4788"/>
                </a:cubicBezTo>
                <a:cubicBezTo>
                  <a:pt x="14722" y="4618"/>
                  <a:pt x="14733" y="4454"/>
                  <a:pt x="14762" y="4363"/>
                </a:cubicBezTo>
                <a:cubicBezTo>
                  <a:pt x="14801" y="4238"/>
                  <a:pt x="14801" y="4192"/>
                  <a:pt x="14763" y="4086"/>
                </a:cubicBezTo>
                <a:cubicBezTo>
                  <a:pt x="14747" y="4043"/>
                  <a:pt x="14736" y="4020"/>
                  <a:pt x="14724" y="4030"/>
                </a:cubicBezTo>
                <a:close/>
                <a:moveTo>
                  <a:pt x="20932" y="4057"/>
                </a:moveTo>
                <a:cubicBezTo>
                  <a:pt x="20921" y="4035"/>
                  <a:pt x="20468" y="4216"/>
                  <a:pt x="20358" y="4286"/>
                </a:cubicBezTo>
                <a:cubicBezTo>
                  <a:pt x="20319" y="4311"/>
                  <a:pt x="20308" y="4389"/>
                  <a:pt x="20318" y="4566"/>
                </a:cubicBezTo>
                <a:cubicBezTo>
                  <a:pt x="20326" y="4701"/>
                  <a:pt x="20308" y="4962"/>
                  <a:pt x="20277" y="5145"/>
                </a:cubicBezTo>
                <a:cubicBezTo>
                  <a:pt x="20247" y="5329"/>
                  <a:pt x="20221" y="5496"/>
                  <a:pt x="20221" y="5518"/>
                </a:cubicBezTo>
                <a:cubicBezTo>
                  <a:pt x="20221" y="5539"/>
                  <a:pt x="20384" y="5225"/>
                  <a:pt x="20582" y="4818"/>
                </a:cubicBezTo>
                <a:cubicBezTo>
                  <a:pt x="20781" y="4412"/>
                  <a:pt x="20938" y="4069"/>
                  <a:pt x="20932" y="4057"/>
                </a:cubicBezTo>
                <a:close/>
                <a:moveTo>
                  <a:pt x="21058" y="4249"/>
                </a:moveTo>
                <a:cubicBezTo>
                  <a:pt x="21016" y="4249"/>
                  <a:pt x="19637" y="7114"/>
                  <a:pt x="19637" y="7203"/>
                </a:cubicBezTo>
                <a:cubicBezTo>
                  <a:pt x="19636" y="7306"/>
                  <a:pt x="19442" y="7615"/>
                  <a:pt x="19336" y="7681"/>
                </a:cubicBezTo>
                <a:lnTo>
                  <a:pt x="19258" y="7728"/>
                </a:lnTo>
                <a:lnTo>
                  <a:pt x="19333" y="7937"/>
                </a:lnTo>
                <a:cubicBezTo>
                  <a:pt x="19425" y="8193"/>
                  <a:pt x="19478" y="8206"/>
                  <a:pt x="19449" y="7966"/>
                </a:cubicBezTo>
                <a:cubicBezTo>
                  <a:pt x="19435" y="7851"/>
                  <a:pt x="19443" y="7775"/>
                  <a:pt x="19471" y="7754"/>
                </a:cubicBezTo>
                <a:cubicBezTo>
                  <a:pt x="19495" y="7737"/>
                  <a:pt x="19869" y="7674"/>
                  <a:pt x="20301" y="7613"/>
                </a:cubicBezTo>
                <a:cubicBezTo>
                  <a:pt x="20764" y="7548"/>
                  <a:pt x="21116" y="7467"/>
                  <a:pt x="21155" y="7417"/>
                </a:cubicBezTo>
                <a:cubicBezTo>
                  <a:pt x="21210" y="7346"/>
                  <a:pt x="21241" y="7353"/>
                  <a:pt x="21327" y="7454"/>
                </a:cubicBezTo>
                <a:cubicBezTo>
                  <a:pt x="21385" y="7522"/>
                  <a:pt x="21470" y="7579"/>
                  <a:pt x="21516" y="7579"/>
                </a:cubicBezTo>
                <a:cubicBezTo>
                  <a:pt x="21596" y="7579"/>
                  <a:pt x="21599" y="7558"/>
                  <a:pt x="21599" y="7110"/>
                </a:cubicBezTo>
                <a:lnTo>
                  <a:pt x="21599" y="6642"/>
                </a:lnTo>
                <a:lnTo>
                  <a:pt x="21001" y="6667"/>
                </a:lnTo>
                <a:cubicBezTo>
                  <a:pt x="20455" y="6689"/>
                  <a:pt x="20394" y="6681"/>
                  <a:pt x="20330" y="6561"/>
                </a:cubicBezTo>
                <a:lnTo>
                  <a:pt x="20259" y="6428"/>
                </a:lnTo>
                <a:lnTo>
                  <a:pt x="20329" y="6146"/>
                </a:lnTo>
                <a:cubicBezTo>
                  <a:pt x="20367" y="5992"/>
                  <a:pt x="20553" y="5535"/>
                  <a:pt x="20741" y="5133"/>
                </a:cubicBezTo>
                <a:cubicBezTo>
                  <a:pt x="21050" y="4471"/>
                  <a:pt x="21130" y="4249"/>
                  <a:pt x="21058" y="4249"/>
                </a:cubicBezTo>
                <a:close/>
                <a:moveTo>
                  <a:pt x="5404" y="4307"/>
                </a:moveTo>
                <a:cubicBezTo>
                  <a:pt x="5359" y="4320"/>
                  <a:pt x="5085" y="4324"/>
                  <a:pt x="4795" y="4318"/>
                </a:cubicBezTo>
                <a:cubicBezTo>
                  <a:pt x="4252" y="4307"/>
                  <a:pt x="4168" y="4345"/>
                  <a:pt x="4168" y="4599"/>
                </a:cubicBezTo>
                <a:cubicBezTo>
                  <a:pt x="4168" y="4666"/>
                  <a:pt x="4119" y="4852"/>
                  <a:pt x="4058" y="5015"/>
                </a:cubicBezTo>
                <a:lnTo>
                  <a:pt x="3947" y="5310"/>
                </a:lnTo>
                <a:lnTo>
                  <a:pt x="3183" y="5288"/>
                </a:lnTo>
                <a:cubicBezTo>
                  <a:pt x="2291" y="5261"/>
                  <a:pt x="2272" y="5250"/>
                  <a:pt x="2205" y="4678"/>
                </a:cubicBezTo>
                <a:cubicBezTo>
                  <a:pt x="2169" y="4369"/>
                  <a:pt x="2153" y="4325"/>
                  <a:pt x="2089" y="4352"/>
                </a:cubicBezTo>
                <a:cubicBezTo>
                  <a:pt x="1899" y="4430"/>
                  <a:pt x="1210" y="4462"/>
                  <a:pt x="1189" y="4393"/>
                </a:cubicBezTo>
                <a:cubicBezTo>
                  <a:pt x="1142" y="4235"/>
                  <a:pt x="1034" y="4335"/>
                  <a:pt x="901" y="4660"/>
                </a:cubicBezTo>
                <a:cubicBezTo>
                  <a:pt x="709" y="5134"/>
                  <a:pt x="658" y="5447"/>
                  <a:pt x="665" y="6126"/>
                </a:cubicBezTo>
                <a:lnTo>
                  <a:pt x="672" y="6692"/>
                </a:lnTo>
                <a:lnTo>
                  <a:pt x="827" y="6700"/>
                </a:lnTo>
                <a:cubicBezTo>
                  <a:pt x="1352" y="6729"/>
                  <a:pt x="2493" y="6872"/>
                  <a:pt x="2511" y="6911"/>
                </a:cubicBezTo>
                <a:cubicBezTo>
                  <a:pt x="2547" y="6990"/>
                  <a:pt x="5004" y="6866"/>
                  <a:pt x="5375" y="6767"/>
                </a:cubicBezTo>
                <a:cubicBezTo>
                  <a:pt x="5566" y="6716"/>
                  <a:pt x="5731" y="6655"/>
                  <a:pt x="5742" y="6633"/>
                </a:cubicBezTo>
                <a:cubicBezTo>
                  <a:pt x="5761" y="6594"/>
                  <a:pt x="5720" y="5901"/>
                  <a:pt x="5647" y="5029"/>
                </a:cubicBezTo>
                <a:cubicBezTo>
                  <a:pt x="5607" y="4546"/>
                  <a:pt x="5516" y="4277"/>
                  <a:pt x="5404" y="4307"/>
                </a:cubicBezTo>
                <a:close/>
                <a:moveTo>
                  <a:pt x="6902" y="5605"/>
                </a:moveTo>
                <a:cubicBezTo>
                  <a:pt x="6862" y="5614"/>
                  <a:pt x="6842" y="5659"/>
                  <a:pt x="6822" y="5767"/>
                </a:cubicBezTo>
                <a:cubicBezTo>
                  <a:pt x="6804" y="5867"/>
                  <a:pt x="6772" y="5948"/>
                  <a:pt x="6752" y="5948"/>
                </a:cubicBezTo>
                <a:cubicBezTo>
                  <a:pt x="6720" y="5948"/>
                  <a:pt x="6736" y="6244"/>
                  <a:pt x="6776" y="6392"/>
                </a:cubicBezTo>
                <a:cubicBezTo>
                  <a:pt x="6796" y="6463"/>
                  <a:pt x="7131" y="6459"/>
                  <a:pt x="7131" y="6387"/>
                </a:cubicBezTo>
                <a:cubicBezTo>
                  <a:pt x="7131" y="6356"/>
                  <a:pt x="7112" y="6292"/>
                  <a:pt x="7088" y="6243"/>
                </a:cubicBezTo>
                <a:cubicBezTo>
                  <a:pt x="7065" y="6195"/>
                  <a:pt x="7045" y="6036"/>
                  <a:pt x="7045" y="5892"/>
                </a:cubicBezTo>
                <a:cubicBezTo>
                  <a:pt x="7045" y="5659"/>
                  <a:pt x="7035" y="5628"/>
                  <a:pt x="6950" y="5608"/>
                </a:cubicBezTo>
                <a:cubicBezTo>
                  <a:pt x="6932" y="5603"/>
                  <a:pt x="6916" y="5602"/>
                  <a:pt x="6902" y="5605"/>
                </a:cubicBezTo>
                <a:close/>
                <a:moveTo>
                  <a:pt x="14340" y="5904"/>
                </a:moveTo>
                <a:cubicBezTo>
                  <a:pt x="14337" y="5912"/>
                  <a:pt x="14335" y="5938"/>
                  <a:pt x="14334" y="5979"/>
                </a:cubicBezTo>
                <a:cubicBezTo>
                  <a:pt x="14332" y="6054"/>
                  <a:pt x="14340" y="6095"/>
                  <a:pt x="14351" y="6072"/>
                </a:cubicBezTo>
                <a:cubicBezTo>
                  <a:pt x="14363" y="6048"/>
                  <a:pt x="14364" y="5987"/>
                  <a:pt x="14354" y="5936"/>
                </a:cubicBezTo>
                <a:cubicBezTo>
                  <a:pt x="14348" y="5908"/>
                  <a:pt x="14344" y="5897"/>
                  <a:pt x="14340" y="5904"/>
                </a:cubicBezTo>
                <a:close/>
                <a:moveTo>
                  <a:pt x="19020" y="6889"/>
                </a:moveTo>
                <a:cubicBezTo>
                  <a:pt x="19020" y="6892"/>
                  <a:pt x="19021" y="6898"/>
                  <a:pt x="19025" y="6910"/>
                </a:cubicBezTo>
                <a:cubicBezTo>
                  <a:pt x="19040" y="6955"/>
                  <a:pt x="19042" y="7046"/>
                  <a:pt x="19030" y="7109"/>
                </a:cubicBezTo>
                <a:cubicBezTo>
                  <a:pt x="19016" y="7186"/>
                  <a:pt x="19027" y="7224"/>
                  <a:pt x="19064" y="7224"/>
                </a:cubicBezTo>
                <a:cubicBezTo>
                  <a:pt x="19136" y="7224"/>
                  <a:pt x="19134" y="7131"/>
                  <a:pt x="19059" y="6962"/>
                </a:cubicBezTo>
                <a:cubicBezTo>
                  <a:pt x="19034" y="6907"/>
                  <a:pt x="19019" y="6880"/>
                  <a:pt x="19020" y="6889"/>
                </a:cubicBezTo>
                <a:close/>
                <a:moveTo>
                  <a:pt x="14121" y="7124"/>
                </a:moveTo>
                <a:cubicBezTo>
                  <a:pt x="14101" y="7134"/>
                  <a:pt x="14091" y="7171"/>
                  <a:pt x="14109" y="7228"/>
                </a:cubicBezTo>
                <a:cubicBezTo>
                  <a:pt x="14119" y="7264"/>
                  <a:pt x="14153" y="7295"/>
                  <a:pt x="14183" y="7295"/>
                </a:cubicBezTo>
                <a:cubicBezTo>
                  <a:pt x="14226" y="7295"/>
                  <a:pt x="14228" y="7275"/>
                  <a:pt x="14193" y="7189"/>
                </a:cubicBezTo>
                <a:cubicBezTo>
                  <a:pt x="14171" y="7134"/>
                  <a:pt x="14141" y="7115"/>
                  <a:pt x="14121" y="7124"/>
                </a:cubicBezTo>
                <a:close/>
                <a:moveTo>
                  <a:pt x="7053" y="7224"/>
                </a:moveTo>
                <a:cubicBezTo>
                  <a:pt x="6950" y="7224"/>
                  <a:pt x="6813" y="7262"/>
                  <a:pt x="6749" y="7308"/>
                </a:cubicBezTo>
                <a:lnTo>
                  <a:pt x="6631" y="7392"/>
                </a:lnTo>
                <a:lnTo>
                  <a:pt x="6821" y="7477"/>
                </a:lnTo>
                <a:cubicBezTo>
                  <a:pt x="7103" y="7603"/>
                  <a:pt x="7215" y="7577"/>
                  <a:pt x="7228" y="7383"/>
                </a:cubicBezTo>
                <a:cubicBezTo>
                  <a:pt x="7238" y="7235"/>
                  <a:pt x="7227" y="7224"/>
                  <a:pt x="7053" y="7224"/>
                </a:cubicBezTo>
                <a:close/>
                <a:moveTo>
                  <a:pt x="13741" y="7443"/>
                </a:moveTo>
                <a:cubicBezTo>
                  <a:pt x="13728" y="7450"/>
                  <a:pt x="13722" y="7482"/>
                  <a:pt x="13722" y="7543"/>
                </a:cubicBezTo>
                <a:cubicBezTo>
                  <a:pt x="13722" y="7665"/>
                  <a:pt x="13721" y="7663"/>
                  <a:pt x="13797" y="7603"/>
                </a:cubicBezTo>
                <a:cubicBezTo>
                  <a:pt x="13843" y="7567"/>
                  <a:pt x="13845" y="7546"/>
                  <a:pt x="13808" y="7498"/>
                </a:cubicBezTo>
                <a:cubicBezTo>
                  <a:pt x="13775" y="7455"/>
                  <a:pt x="13754" y="7436"/>
                  <a:pt x="13741" y="7443"/>
                </a:cubicBezTo>
                <a:close/>
                <a:moveTo>
                  <a:pt x="14043" y="7606"/>
                </a:moveTo>
                <a:cubicBezTo>
                  <a:pt x="14029" y="7603"/>
                  <a:pt x="14013" y="7618"/>
                  <a:pt x="14004" y="7648"/>
                </a:cubicBezTo>
                <a:cubicBezTo>
                  <a:pt x="13992" y="7687"/>
                  <a:pt x="14006" y="7720"/>
                  <a:pt x="14036" y="7720"/>
                </a:cubicBezTo>
                <a:cubicBezTo>
                  <a:pt x="14096" y="7720"/>
                  <a:pt x="14105" y="7677"/>
                  <a:pt x="14057" y="7616"/>
                </a:cubicBezTo>
                <a:cubicBezTo>
                  <a:pt x="14053" y="7610"/>
                  <a:pt x="14048" y="7607"/>
                  <a:pt x="14043" y="7606"/>
                </a:cubicBezTo>
                <a:close/>
                <a:moveTo>
                  <a:pt x="15685" y="7784"/>
                </a:moveTo>
                <a:cubicBezTo>
                  <a:pt x="15668" y="7748"/>
                  <a:pt x="15579" y="8046"/>
                  <a:pt x="15479" y="8483"/>
                </a:cubicBezTo>
                <a:cubicBezTo>
                  <a:pt x="15369" y="8958"/>
                  <a:pt x="15241" y="9388"/>
                  <a:pt x="15137" y="9626"/>
                </a:cubicBezTo>
                <a:lnTo>
                  <a:pt x="14971" y="10005"/>
                </a:lnTo>
                <a:lnTo>
                  <a:pt x="14860" y="9742"/>
                </a:lnTo>
                <a:cubicBezTo>
                  <a:pt x="14799" y="9597"/>
                  <a:pt x="14740" y="9361"/>
                  <a:pt x="14728" y="9218"/>
                </a:cubicBezTo>
                <a:cubicBezTo>
                  <a:pt x="14699" y="8876"/>
                  <a:pt x="14542" y="8530"/>
                  <a:pt x="14320" y="8318"/>
                </a:cubicBezTo>
                <a:cubicBezTo>
                  <a:pt x="14125" y="8131"/>
                  <a:pt x="14018" y="8105"/>
                  <a:pt x="13915" y="8218"/>
                </a:cubicBezTo>
                <a:cubicBezTo>
                  <a:pt x="13863" y="8275"/>
                  <a:pt x="13848" y="8367"/>
                  <a:pt x="13848" y="8634"/>
                </a:cubicBezTo>
                <a:cubicBezTo>
                  <a:pt x="13848" y="8978"/>
                  <a:pt x="13898" y="9146"/>
                  <a:pt x="14009" y="9180"/>
                </a:cubicBezTo>
                <a:cubicBezTo>
                  <a:pt x="14113" y="9211"/>
                  <a:pt x="14151" y="9358"/>
                  <a:pt x="14154" y="9732"/>
                </a:cubicBezTo>
                <a:cubicBezTo>
                  <a:pt x="14158" y="10433"/>
                  <a:pt x="14308" y="11555"/>
                  <a:pt x="14409" y="11639"/>
                </a:cubicBezTo>
                <a:cubicBezTo>
                  <a:pt x="14502" y="11717"/>
                  <a:pt x="14525" y="11680"/>
                  <a:pt x="14511" y="11481"/>
                </a:cubicBezTo>
                <a:cubicBezTo>
                  <a:pt x="14503" y="11369"/>
                  <a:pt x="14516" y="11204"/>
                  <a:pt x="14539" y="11114"/>
                </a:cubicBezTo>
                <a:cubicBezTo>
                  <a:pt x="14577" y="10968"/>
                  <a:pt x="14585" y="10964"/>
                  <a:pt x="14622" y="11067"/>
                </a:cubicBezTo>
                <a:cubicBezTo>
                  <a:pt x="14658" y="11168"/>
                  <a:pt x="14701" y="11104"/>
                  <a:pt x="14959" y="10567"/>
                </a:cubicBezTo>
                <a:cubicBezTo>
                  <a:pt x="15121" y="10229"/>
                  <a:pt x="15286" y="9820"/>
                  <a:pt x="15324" y="9662"/>
                </a:cubicBezTo>
                <a:cubicBezTo>
                  <a:pt x="15362" y="9503"/>
                  <a:pt x="15418" y="9333"/>
                  <a:pt x="15448" y="9282"/>
                </a:cubicBezTo>
                <a:cubicBezTo>
                  <a:pt x="15477" y="9231"/>
                  <a:pt x="15525" y="9030"/>
                  <a:pt x="15554" y="8833"/>
                </a:cubicBezTo>
                <a:cubicBezTo>
                  <a:pt x="15582" y="8637"/>
                  <a:pt x="15630" y="8420"/>
                  <a:pt x="15659" y="8353"/>
                </a:cubicBezTo>
                <a:cubicBezTo>
                  <a:pt x="15695" y="8271"/>
                  <a:pt x="15701" y="8213"/>
                  <a:pt x="15677" y="8182"/>
                </a:cubicBezTo>
                <a:cubicBezTo>
                  <a:pt x="15651" y="8149"/>
                  <a:pt x="15651" y="8094"/>
                  <a:pt x="15677" y="7991"/>
                </a:cubicBezTo>
                <a:cubicBezTo>
                  <a:pt x="15699" y="7908"/>
                  <a:pt x="15702" y="7819"/>
                  <a:pt x="15685" y="7784"/>
                </a:cubicBezTo>
                <a:close/>
                <a:moveTo>
                  <a:pt x="21231" y="8092"/>
                </a:moveTo>
                <a:cubicBezTo>
                  <a:pt x="21209" y="8077"/>
                  <a:pt x="21126" y="8163"/>
                  <a:pt x="21046" y="8282"/>
                </a:cubicBezTo>
                <a:cubicBezTo>
                  <a:pt x="20966" y="8401"/>
                  <a:pt x="20882" y="8498"/>
                  <a:pt x="20860" y="8498"/>
                </a:cubicBezTo>
                <a:cubicBezTo>
                  <a:pt x="20838" y="8498"/>
                  <a:pt x="20758" y="8607"/>
                  <a:pt x="20683" y="8739"/>
                </a:cubicBezTo>
                <a:cubicBezTo>
                  <a:pt x="20607" y="8871"/>
                  <a:pt x="20481" y="9020"/>
                  <a:pt x="20401" y="9069"/>
                </a:cubicBezTo>
                <a:cubicBezTo>
                  <a:pt x="20321" y="9118"/>
                  <a:pt x="20198" y="9259"/>
                  <a:pt x="20127" y="9382"/>
                </a:cubicBezTo>
                <a:cubicBezTo>
                  <a:pt x="19954" y="9680"/>
                  <a:pt x="19691" y="9986"/>
                  <a:pt x="19608" y="9986"/>
                </a:cubicBezTo>
                <a:cubicBezTo>
                  <a:pt x="19513" y="9986"/>
                  <a:pt x="19510" y="10116"/>
                  <a:pt x="19542" y="12076"/>
                </a:cubicBezTo>
                <a:cubicBezTo>
                  <a:pt x="19570" y="13773"/>
                  <a:pt x="19586" y="14026"/>
                  <a:pt x="19776" y="15688"/>
                </a:cubicBezTo>
                <a:cubicBezTo>
                  <a:pt x="19860" y="16430"/>
                  <a:pt x="19930" y="17775"/>
                  <a:pt x="19967" y="19405"/>
                </a:cubicBezTo>
                <a:cubicBezTo>
                  <a:pt x="19980" y="19931"/>
                  <a:pt x="19997" y="20377"/>
                  <a:pt x="20005" y="20396"/>
                </a:cubicBezTo>
                <a:cubicBezTo>
                  <a:pt x="20013" y="20415"/>
                  <a:pt x="20046" y="20431"/>
                  <a:pt x="20078" y="20431"/>
                </a:cubicBezTo>
                <a:cubicBezTo>
                  <a:pt x="20170" y="20433"/>
                  <a:pt x="20176" y="20861"/>
                  <a:pt x="20085" y="20962"/>
                </a:cubicBezTo>
                <a:cubicBezTo>
                  <a:pt x="20046" y="21005"/>
                  <a:pt x="19997" y="21019"/>
                  <a:pt x="19977" y="20993"/>
                </a:cubicBezTo>
                <a:cubicBezTo>
                  <a:pt x="19951" y="20960"/>
                  <a:pt x="19950" y="20986"/>
                  <a:pt x="19974" y="21079"/>
                </a:cubicBezTo>
                <a:cubicBezTo>
                  <a:pt x="19993" y="21153"/>
                  <a:pt x="20000" y="21301"/>
                  <a:pt x="19990" y="21407"/>
                </a:cubicBezTo>
                <a:lnTo>
                  <a:pt x="19973" y="21600"/>
                </a:lnTo>
                <a:lnTo>
                  <a:pt x="21599" y="21600"/>
                </a:lnTo>
                <a:lnTo>
                  <a:pt x="21599" y="17032"/>
                </a:lnTo>
                <a:cubicBezTo>
                  <a:pt x="21599" y="14520"/>
                  <a:pt x="21595" y="12465"/>
                  <a:pt x="21588" y="12465"/>
                </a:cubicBezTo>
                <a:cubicBezTo>
                  <a:pt x="21582" y="12465"/>
                  <a:pt x="21491" y="12525"/>
                  <a:pt x="21388" y="12598"/>
                </a:cubicBezTo>
                <a:cubicBezTo>
                  <a:pt x="21052" y="12836"/>
                  <a:pt x="20829" y="13078"/>
                  <a:pt x="20574" y="13483"/>
                </a:cubicBezTo>
                <a:cubicBezTo>
                  <a:pt x="20437" y="13702"/>
                  <a:pt x="20309" y="13882"/>
                  <a:pt x="20291" y="13882"/>
                </a:cubicBezTo>
                <a:cubicBezTo>
                  <a:pt x="20273" y="13882"/>
                  <a:pt x="20229" y="13947"/>
                  <a:pt x="20192" y="14028"/>
                </a:cubicBezTo>
                <a:cubicBezTo>
                  <a:pt x="20120" y="14187"/>
                  <a:pt x="19957" y="14193"/>
                  <a:pt x="19973" y="14035"/>
                </a:cubicBezTo>
                <a:cubicBezTo>
                  <a:pt x="19978" y="13985"/>
                  <a:pt x="19959" y="13876"/>
                  <a:pt x="19930" y="13792"/>
                </a:cubicBezTo>
                <a:cubicBezTo>
                  <a:pt x="19863" y="13596"/>
                  <a:pt x="19862" y="13084"/>
                  <a:pt x="19928" y="12821"/>
                </a:cubicBezTo>
                <a:cubicBezTo>
                  <a:pt x="19973" y="12641"/>
                  <a:pt x="19973" y="12595"/>
                  <a:pt x="19928" y="12418"/>
                </a:cubicBezTo>
                <a:cubicBezTo>
                  <a:pt x="19871" y="12192"/>
                  <a:pt x="19862" y="11996"/>
                  <a:pt x="19907" y="11940"/>
                </a:cubicBezTo>
                <a:cubicBezTo>
                  <a:pt x="19923" y="11919"/>
                  <a:pt x="19994" y="11669"/>
                  <a:pt x="20064" y="11386"/>
                </a:cubicBezTo>
                <a:cubicBezTo>
                  <a:pt x="20134" y="11102"/>
                  <a:pt x="20224" y="10814"/>
                  <a:pt x="20264" y="10745"/>
                </a:cubicBezTo>
                <a:cubicBezTo>
                  <a:pt x="20319" y="10648"/>
                  <a:pt x="20326" y="10598"/>
                  <a:pt x="20296" y="10535"/>
                </a:cubicBezTo>
                <a:cubicBezTo>
                  <a:pt x="20274" y="10490"/>
                  <a:pt x="20256" y="10398"/>
                  <a:pt x="20256" y="10332"/>
                </a:cubicBezTo>
                <a:cubicBezTo>
                  <a:pt x="20256" y="10248"/>
                  <a:pt x="20236" y="10223"/>
                  <a:pt x="20191" y="10247"/>
                </a:cubicBezTo>
                <a:cubicBezTo>
                  <a:pt x="20100" y="10296"/>
                  <a:pt x="20070" y="10156"/>
                  <a:pt x="20119" y="9915"/>
                </a:cubicBezTo>
                <a:cubicBezTo>
                  <a:pt x="20157" y="9723"/>
                  <a:pt x="20483" y="9200"/>
                  <a:pt x="20743" y="8911"/>
                </a:cubicBezTo>
                <a:cubicBezTo>
                  <a:pt x="20921" y="8713"/>
                  <a:pt x="21274" y="8122"/>
                  <a:pt x="21231" y="8092"/>
                </a:cubicBezTo>
                <a:close/>
                <a:moveTo>
                  <a:pt x="16520" y="8428"/>
                </a:moveTo>
                <a:cubicBezTo>
                  <a:pt x="16512" y="8428"/>
                  <a:pt x="16496" y="8459"/>
                  <a:pt x="16484" y="8498"/>
                </a:cubicBezTo>
                <a:cubicBezTo>
                  <a:pt x="16472" y="8537"/>
                  <a:pt x="16479" y="8570"/>
                  <a:pt x="16499" y="8570"/>
                </a:cubicBezTo>
                <a:cubicBezTo>
                  <a:pt x="16519" y="8570"/>
                  <a:pt x="16536" y="8537"/>
                  <a:pt x="16536" y="8498"/>
                </a:cubicBezTo>
                <a:cubicBezTo>
                  <a:pt x="16536" y="8459"/>
                  <a:pt x="16529" y="8428"/>
                  <a:pt x="16520" y="8428"/>
                </a:cubicBezTo>
                <a:close/>
                <a:moveTo>
                  <a:pt x="13379" y="9227"/>
                </a:moveTo>
                <a:cubicBezTo>
                  <a:pt x="13349" y="9225"/>
                  <a:pt x="13314" y="9238"/>
                  <a:pt x="13273" y="9264"/>
                </a:cubicBezTo>
                <a:cubicBezTo>
                  <a:pt x="13204" y="9307"/>
                  <a:pt x="13135" y="9326"/>
                  <a:pt x="13119" y="9306"/>
                </a:cubicBezTo>
                <a:cubicBezTo>
                  <a:pt x="13103" y="9286"/>
                  <a:pt x="13091" y="9304"/>
                  <a:pt x="13091" y="9346"/>
                </a:cubicBezTo>
                <a:cubicBezTo>
                  <a:pt x="13091" y="9388"/>
                  <a:pt x="13036" y="9475"/>
                  <a:pt x="12970" y="9540"/>
                </a:cubicBezTo>
                <a:cubicBezTo>
                  <a:pt x="12904" y="9605"/>
                  <a:pt x="12850" y="9680"/>
                  <a:pt x="12850" y="9707"/>
                </a:cubicBezTo>
                <a:cubicBezTo>
                  <a:pt x="12850" y="9773"/>
                  <a:pt x="13015" y="9904"/>
                  <a:pt x="13143" y="9937"/>
                </a:cubicBezTo>
                <a:cubicBezTo>
                  <a:pt x="13199" y="9952"/>
                  <a:pt x="13267" y="9953"/>
                  <a:pt x="13292" y="9940"/>
                </a:cubicBezTo>
                <a:cubicBezTo>
                  <a:pt x="13317" y="9926"/>
                  <a:pt x="13375" y="9915"/>
                  <a:pt x="13421" y="9915"/>
                </a:cubicBezTo>
                <a:cubicBezTo>
                  <a:pt x="13495" y="9915"/>
                  <a:pt x="13504" y="9884"/>
                  <a:pt x="13504" y="9641"/>
                </a:cubicBezTo>
                <a:cubicBezTo>
                  <a:pt x="13504" y="9362"/>
                  <a:pt x="13467" y="9231"/>
                  <a:pt x="13379" y="9227"/>
                </a:cubicBezTo>
                <a:close/>
                <a:moveTo>
                  <a:pt x="12688" y="10499"/>
                </a:moveTo>
                <a:cubicBezTo>
                  <a:pt x="12664" y="10505"/>
                  <a:pt x="12645" y="10520"/>
                  <a:pt x="12633" y="10544"/>
                </a:cubicBezTo>
                <a:cubicBezTo>
                  <a:pt x="12612" y="10588"/>
                  <a:pt x="12548" y="10624"/>
                  <a:pt x="12490" y="10624"/>
                </a:cubicBezTo>
                <a:cubicBezTo>
                  <a:pt x="12409" y="10625"/>
                  <a:pt x="12397" y="10642"/>
                  <a:pt x="12436" y="10695"/>
                </a:cubicBezTo>
                <a:cubicBezTo>
                  <a:pt x="12509" y="10792"/>
                  <a:pt x="12616" y="10781"/>
                  <a:pt x="12751" y="10664"/>
                </a:cubicBezTo>
                <a:lnTo>
                  <a:pt x="12866" y="10565"/>
                </a:lnTo>
                <a:lnTo>
                  <a:pt x="12770" y="10515"/>
                </a:lnTo>
                <a:cubicBezTo>
                  <a:pt x="12740" y="10500"/>
                  <a:pt x="12712" y="10494"/>
                  <a:pt x="12688" y="10499"/>
                </a:cubicBezTo>
                <a:close/>
                <a:moveTo>
                  <a:pt x="10713" y="10632"/>
                </a:moveTo>
                <a:cubicBezTo>
                  <a:pt x="10698" y="10632"/>
                  <a:pt x="10683" y="10638"/>
                  <a:pt x="10671" y="10648"/>
                </a:cubicBezTo>
                <a:cubicBezTo>
                  <a:pt x="10647" y="10667"/>
                  <a:pt x="10666" y="10684"/>
                  <a:pt x="10713" y="10684"/>
                </a:cubicBezTo>
                <a:cubicBezTo>
                  <a:pt x="10761" y="10684"/>
                  <a:pt x="10781" y="10667"/>
                  <a:pt x="10757" y="10648"/>
                </a:cubicBezTo>
                <a:cubicBezTo>
                  <a:pt x="10745" y="10638"/>
                  <a:pt x="10729" y="10632"/>
                  <a:pt x="10713" y="10632"/>
                </a:cubicBezTo>
                <a:close/>
                <a:moveTo>
                  <a:pt x="16639" y="10836"/>
                </a:moveTo>
                <a:cubicBezTo>
                  <a:pt x="16620" y="10836"/>
                  <a:pt x="16604" y="10868"/>
                  <a:pt x="16604" y="10907"/>
                </a:cubicBezTo>
                <a:cubicBezTo>
                  <a:pt x="16604" y="10946"/>
                  <a:pt x="16620" y="10977"/>
                  <a:pt x="16639" y="10977"/>
                </a:cubicBezTo>
                <a:cubicBezTo>
                  <a:pt x="16658" y="10977"/>
                  <a:pt x="16674" y="10946"/>
                  <a:pt x="16674" y="10907"/>
                </a:cubicBezTo>
                <a:cubicBezTo>
                  <a:pt x="16674" y="10868"/>
                  <a:pt x="16658" y="10836"/>
                  <a:pt x="16639" y="10836"/>
                </a:cubicBezTo>
                <a:close/>
                <a:moveTo>
                  <a:pt x="13278" y="10887"/>
                </a:moveTo>
                <a:cubicBezTo>
                  <a:pt x="13253" y="10892"/>
                  <a:pt x="13229" y="10905"/>
                  <a:pt x="13211" y="10926"/>
                </a:cubicBezTo>
                <a:cubicBezTo>
                  <a:pt x="13162" y="10982"/>
                  <a:pt x="13160" y="11006"/>
                  <a:pt x="13198" y="11058"/>
                </a:cubicBezTo>
                <a:cubicBezTo>
                  <a:pt x="13260" y="11141"/>
                  <a:pt x="13409" y="11105"/>
                  <a:pt x="13425" y="11004"/>
                </a:cubicBezTo>
                <a:cubicBezTo>
                  <a:pt x="13438" y="10924"/>
                  <a:pt x="13353" y="10872"/>
                  <a:pt x="13278" y="10887"/>
                </a:cubicBezTo>
                <a:close/>
                <a:moveTo>
                  <a:pt x="11813" y="11015"/>
                </a:moveTo>
                <a:cubicBezTo>
                  <a:pt x="11793" y="11018"/>
                  <a:pt x="11777" y="11027"/>
                  <a:pt x="11766" y="11045"/>
                </a:cubicBezTo>
                <a:cubicBezTo>
                  <a:pt x="11746" y="11079"/>
                  <a:pt x="11676" y="11120"/>
                  <a:pt x="11609" y="11137"/>
                </a:cubicBezTo>
                <a:cubicBezTo>
                  <a:pt x="11539" y="11154"/>
                  <a:pt x="11586" y="11171"/>
                  <a:pt x="11722" y="11178"/>
                </a:cubicBezTo>
                <a:cubicBezTo>
                  <a:pt x="11850" y="11184"/>
                  <a:pt x="11954" y="11161"/>
                  <a:pt x="11954" y="11127"/>
                </a:cubicBezTo>
                <a:cubicBezTo>
                  <a:pt x="11954" y="11058"/>
                  <a:pt x="11872" y="11006"/>
                  <a:pt x="11813" y="11015"/>
                </a:cubicBezTo>
                <a:close/>
                <a:moveTo>
                  <a:pt x="7156" y="11042"/>
                </a:moveTo>
                <a:lnTo>
                  <a:pt x="7081" y="11186"/>
                </a:lnTo>
                <a:cubicBezTo>
                  <a:pt x="7040" y="11266"/>
                  <a:pt x="6980" y="11332"/>
                  <a:pt x="6948" y="11332"/>
                </a:cubicBezTo>
                <a:cubicBezTo>
                  <a:pt x="6905" y="11332"/>
                  <a:pt x="6890" y="11394"/>
                  <a:pt x="6890" y="11574"/>
                </a:cubicBezTo>
                <a:cubicBezTo>
                  <a:pt x="6890" y="11770"/>
                  <a:pt x="6905" y="11824"/>
                  <a:pt x="6967" y="11848"/>
                </a:cubicBezTo>
                <a:cubicBezTo>
                  <a:pt x="7209" y="11944"/>
                  <a:pt x="7263" y="11830"/>
                  <a:pt x="7199" y="11364"/>
                </a:cubicBezTo>
                <a:lnTo>
                  <a:pt x="7156" y="11042"/>
                </a:lnTo>
                <a:close/>
                <a:moveTo>
                  <a:pt x="18533" y="11757"/>
                </a:moveTo>
                <a:cubicBezTo>
                  <a:pt x="18472" y="11757"/>
                  <a:pt x="18403" y="12078"/>
                  <a:pt x="18381" y="12468"/>
                </a:cubicBezTo>
                <a:cubicBezTo>
                  <a:pt x="18363" y="12780"/>
                  <a:pt x="18373" y="12924"/>
                  <a:pt x="18428" y="13175"/>
                </a:cubicBezTo>
                <a:cubicBezTo>
                  <a:pt x="18466" y="13349"/>
                  <a:pt x="18498" y="13557"/>
                  <a:pt x="18499" y="13636"/>
                </a:cubicBezTo>
                <a:cubicBezTo>
                  <a:pt x="18499" y="13716"/>
                  <a:pt x="18518" y="13820"/>
                  <a:pt x="18540" y="13866"/>
                </a:cubicBezTo>
                <a:cubicBezTo>
                  <a:pt x="18563" y="13913"/>
                  <a:pt x="18582" y="13952"/>
                  <a:pt x="18583" y="13952"/>
                </a:cubicBezTo>
                <a:cubicBezTo>
                  <a:pt x="18584" y="13952"/>
                  <a:pt x="18581" y="13458"/>
                  <a:pt x="18575" y="12854"/>
                </a:cubicBezTo>
                <a:cubicBezTo>
                  <a:pt x="18570" y="12241"/>
                  <a:pt x="18551" y="11757"/>
                  <a:pt x="18533" y="11757"/>
                </a:cubicBezTo>
                <a:close/>
                <a:moveTo>
                  <a:pt x="13481" y="12082"/>
                </a:moveTo>
                <a:cubicBezTo>
                  <a:pt x="13443" y="12080"/>
                  <a:pt x="13399" y="12147"/>
                  <a:pt x="13289" y="12322"/>
                </a:cubicBezTo>
                <a:cubicBezTo>
                  <a:pt x="13189" y="12479"/>
                  <a:pt x="13054" y="12751"/>
                  <a:pt x="12987" y="12926"/>
                </a:cubicBezTo>
                <a:cubicBezTo>
                  <a:pt x="12921" y="13101"/>
                  <a:pt x="12848" y="13243"/>
                  <a:pt x="12825" y="13243"/>
                </a:cubicBezTo>
                <a:cubicBezTo>
                  <a:pt x="12717" y="13243"/>
                  <a:pt x="12551" y="13953"/>
                  <a:pt x="12294" y="15506"/>
                </a:cubicBezTo>
                <a:cubicBezTo>
                  <a:pt x="12183" y="16174"/>
                  <a:pt x="12168" y="16850"/>
                  <a:pt x="12230" y="18266"/>
                </a:cubicBezTo>
                <a:cubicBezTo>
                  <a:pt x="12250" y="18722"/>
                  <a:pt x="12250" y="19248"/>
                  <a:pt x="12230" y="19637"/>
                </a:cubicBezTo>
                <a:cubicBezTo>
                  <a:pt x="12202" y="20198"/>
                  <a:pt x="12206" y="20312"/>
                  <a:pt x="12268" y="20653"/>
                </a:cubicBezTo>
                <a:cubicBezTo>
                  <a:pt x="12342" y="21060"/>
                  <a:pt x="12420" y="21189"/>
                  <a:pt x="12643" y="21275"/>
                </a:cubicBezTo>
                <a:cubicBezTo>
                  <a:pt x="12710" y="21300"/>
                  <a:pt x="12802" y="21383"/>
                  <a:pt x="12850" y="21459"/>
                </a:cubicBezTo>
                <a:cubicBezTo>
                  <a:pt x="12933" y="21593"/>
                  <a:pt x="13003" y="21597"/>
                  <a:pt x="15089" y="21594"/>
                </a:cubicBezTo>
                <a:cubicBezTo>
                  <a:pt x="17201" y="21592"/>
                  <a:pt x="17239" y="21590"/>
                  <a:pt x="17088" y="21464"/>
                </a:cubicBezTo>
                <a:cubicBezTo>
                  <a:pt x="16974" y="21370"/>
                  <a:pt x="16878" y="21346"/>
                  <a:pt x="16722" y="21371"/>
                </a:cubicBezTo>
                <a:cubicBezTo>
                  <a:pt x="16606" y="21391"/>
                  <a:pt x="16502" y="21377"/>
                  <a:pt x="16491" y="21342"/>
                </a:cubicBezTo>
                <a:cubicBezTo>
                  <a:pt x="16481" y="21307"/>
                  <a:pt x="16282" y="21286"/>
                  <a:pt x="16048" y="21295"/>
                </a:cubicBezTo>
                <a:cubicBezTo>
                  <a:pt x="15814" y="21304"/>
                  <a:pt x="15570" y="21278"/>
                  <a:pt x="15506" y="21236"/>
                </a:cubicBezTo>
                <a:cubicBezTo>
                  <a:pt x="15357" y="21138"/>
                  <a:pt x="15115" y="20806"/>
                  <a:pt x="14915" y="20428"/>
                </a:cubicBezTo>
                <a:cubicBezTo>
                  <a:pt x="14722" y="20065"/>
                  <a:pt x="14619" y="19944"/>
                  <a:pt x="14589" y="20043"/>
                </a:cubicBezTo>
                <a:cubicBezTo>
                  <a:pt x="14577" y="20083"/>
                  <a:pt x="14556" y="20102"/>
                  <a:pt x="14541" y="20083"/>
                </a:cubicBezTo>
                <a:cubicBezTo>
                  <a:pt x="14527" y="20065"/>
                  <a:pt x="14513" y="20224"/>
                  <a:pt x="14511" y="20438"/>
                </a:cubicBezTo>
                <a:cubicBezTo>
                  <a:pt x="14505" y="20844"/>
                  <a:pt x="14487" y="20963"/>
                  <a:pt x="14431" y="20963"/>
                </a:cubicBezTo>
                <a:cubicBezTo>
                  <a:pt x="14391" y="20963"/>
                  <a:pt x="14310" y="20604"/>
                  <a:pt x="14262" y="20207"/>
                </a:cubicBezTo>
                <a:cubicBezTo>
                  <a:pt x="14239" y="20021"/>
                  <a:pt x="14202" y="19894"/>
                  <a:pt x="14161" y="19867"/>
                </a:cubicBezTo>
                <a:cubicBezTo>
                  <a:pt x="14031" y="19783"/>
                  <a:pt x="14024" y="19681"/>
                  <a:pt x="14093" y="18909"/>
                </a:cubicBezTo>
                <a:cubicBezTo>
                  <a:pt x="14236" y="17314"/>
                  <a:pt x="14271" y="16401"/>
                  <a:pt x="14231" y="15333"/>
                </a:cubicBezTo>
                <a:cubicBezTo>
                  <a:pt x="14210" y="14788"/>
                  <a:pt x="14188" y="14086"/>
                  <a:pt x="14182" y="13774"/>
                </a:cubicBezTo>
                <a:cubicBezTo>
                  <a:pt x="14167" y="13033"/>
                  <a:pt x="14046" y="12433"/>
                  <a:pt x="13898" y="12375"/>
                </a:cubicBezTo>
                <a:cubicBezTo>
                  <a:pt x="13832" y="12349"/>
                  <a:pt x="13787" y="12374"/>
                  <a:pt x="13760" y="12449"/>
                </a:cubicBezTo>
                <a:cubicBezTo>
                  <a:pt x="13724" y="12549"/>
                  <a:pt x="13716" y="12545"/>
                  <a:pt x="13682" y="12416"/>
                </a:cubicBezTo>
                <a:cubicBezTo>
                  <a:pt x="13662" y="12337"/>
                  <a:pt x="13605" y="12220"/>
                  <a:pt x="13557" y="12155"/>
                </a:cubicBezTo>
                <a:cubicBezTo>
                  <a:pt x="13525" y="12111"/>
                  <a:pt x="13504" y="12084"/>
                  <a:pt x="13481" y="12082"/>
                </a:cubicBezTo>
                <a:close/>
                <a:moveTo>
                  <a:pt x="3111" y="12189"/>
                </a:moveTo>
                <a:cubicBezTo>
                  <a:pt x="2913" y="12189"/>
                  <a:pt x="2682" y="12191"/>
                  <a:pt x="2415" y="12195"/>
                </a:cubicBezTo>
                <a:cubicBezTo>
                  <a:pt x="715" y="12219"/>
                  <a:pt x="794" y="12197"/>
                  <a:pt x="698" y="12670"/>
                </a:cubicBezTo>
                <a:cubicBezTo>
                  <a:pt x="658" y="12868"/>
                  <a:pt x="657" y="12921"/>
                  <a:pt x="695" y="12970"/>
                </a:cubicBezTo>
                <a:cubicBezTo>
                  <a:pt x="748" y="13039"/>
                  <a:pt x="1149" y="13051"/>
                  <a:pt x="1301" y="12988"/>
                </a:cubicBezTo>
                <a:cubicBezTo>
                  <a:pt x="1361" y="12964"/>
                  <a:pt x="1413" y="12890"/>
                  <a:pt x="1422" y="12818"/>
                </a:cubicBezTo>
                <a:cubicBezTo>
                  <a:pt x="1466" y="12474"/>
                  <a:pt x="1603" y="12442"/>
                  <a:pt x="2939" y="12459"/>
                </a:cubicBezTo>
                <a:lnTo>
                  <a:pt x="3348" y="12465"/>
                </a:lnTo>
                <a:lnTo>
                  <a:pt x="3456" y="12717"/>
                </a:lnTo>
                <a:lnTo>
                  <a:pt x="3565" y="12969"/>
                </a:lnTo>
                <a:lnTo>
                  <a:pt x="3875" y="12956"/>
                </a:lnTo>
                <a:cubicBezTo>
                  <a:pt x="4046" y="12949"/>
                  <a:pt x="4197" y="12929"/>
                  <a:pt x="4211" y="12912"/>
                </a:cubicBezTo>
                <a:cubicBezTo>
                  <a:pt x="4252" y="12864"/>
                  <a:pt x="4107" y="12335"/>
                  <a:pt x="4029" y="12250"/>
                </a:cubicBezTo>
                <a:cubicBezTo>
                  <a:pt x="3993" y="12210"/>
                  <a:pt x="3703" y="12190"/>
                  <a:pt x="3111" y="12189"/>
                </a:cubicBezTo>
                <a:close/>
                <a:moveTo>
                  <a:pt x="5375" y="12612"/>
                </a:moveTo>
                <a:cubicBezTo>
                  <a:pt x="5333" y="12614"/>
                  <a:pt x="5305" y="12623"/>
                  <a:pt x="5305" y="12643"/>
                </a:cubicBezTo>
                <a:cubicBezTo>
                  <a:pt x="5305" y="12774"/>
                  <a:pt x="5563" y="13594"/>
                  <a:pt x="5613" y="13620"/>
                </a:cubicBezTo>
                <a:cubicBezTo>
                  <a:pt x="5662" y="13646"/>
                  <a:pt x="5897" y="13606"/>
                  <a:pt x="5916" y="13569"/>
                </a:cubicBezTo>
                <a:cubicBezTo>
                  <a:pt x="5934" y="13533"/>
                  <a:pt x="5828" y="12803"/>
                  <a:pt x="5795" y="12735"/>
                </a:cubicBezTo>
                <a:cubicBezTo>
                  <a:pt x="5763" y="12668"/>
                  <a:pt x="5503" y="12605"/>
                  <a:pt x="5375" y="12612"/>
                </a:cubicBezTo>
                <a:close/>
                <a:moveTo>
                  <a:pt x="7133" y="12961"/>
                </a:moveTo>
                <a:cubicBezTo>
                  <a:pt x="7073" y="12961"/>
                  <a:pt x="7070" y="12984"/>
                  <a:pt x="7102" y="13172"/>
                </a:cubicBezTo>
                <a:cubicBezTo>
                  <a:pt x="7143" y="13414"/>
                  <a:pt x="7200" y="13392"/>
                  <a:pt x="7200" y="13134"/>
                </a:cubicBezTo>
                <a:cubicBezTo>
                  <a:pt x="7200" y="13010"/>
                  <a:pt x="7181" y="12961"/>
                  <a:pt x="7133" y="12961"/>
                </a:cubicBezTo>
                <a:close/>
                <a:moveTo>
                  <a:pt x="6548" y="14200"/>
                </a:moveTo>
                <a:lnTo>
                  <a:pt x="6547" y="14448"/>
                </a:lnTo>
                <a:cubicBezTo>
                  <a:pt x="6546" y="14584"/>
                  <a:pt x="6569" y="14787"/>
                  <a:pt x="6598" y="14900"/>
                </a:cubicBezTo>
                <a:cubicBezTo>
                  <a:pt x="6626" y="15012"/>
                  <a:pt x="6660" y="15234"/>
                  <a:pt x="6672" y="15394"/>
                </a:cubicBezTo>
                <a:cubicBezTo>
                  <a:pt x="6685" y="15554"/>
                  <a:pt x="6738" y="15811"/>
                  <a:pt x="6792" y="15963"/>
                </a:cubicBezTo>
                <a:cubicBezTo>
                  <a:pt x="6907" y="16291"/>
                  <a:pt x="6908" y="16291"/>
                  <a:pt x="6827" y="16635"/>
                </a:cubicBezTo>
                <a:cubicBezTo>
                  <a:pt x="6771" y="16872"/>
                  <a:pt x="6770" y="16903"/>
                  <a:pt x="6818" y="16906"/>
                </a:cubicBezTo>
                <a:cubicBezTo>
                  <a:pt x="6878" y="16910"/>
                  <a:pt x="7267" y="16739"/>
                  <a:pt x="7352" y="16671"/>
                </a:cubicBezTo>
                <a:cubicBezTo>
                  <a:pt x="7420" y="16617"/>
                  <a:pt x="7421" y="16322"/>
                  <a:pt x="7355" y="15746"/>
                </a:cubicBezTo>
                <a:cubicBezTo>
                  <a:pt x="7327" y="15505"/>
                  <a:pt x="7302" y="15130"/>
                  <a:pt x="7299" y="14913"/>
                </a:cubicBezTo>
                <a:cubicBezTo>
                  <a:pt x="7295" y="14696"/>
                  <a:pt x="7282" y="14519"/>
                  <a:pt x="7270" y="14519"/>
                </a:cubicBezTo>
                <a:cubicBezTo>
                  <a:pt x="7257" y="14519"/>
                  <a:pt x="7166" y="14568"/>
                  <a:pt x="7067" y="14628"/>
                </a:cubicBezTo>
                <a:cubicBezTo>
                  <a:pt x="6916" y="14720"/>
                  <a:pt x="6868" y="14724"/>
                  <a:pt x="6765" y="14647"/>
                </a:cubicBezTo>
                <a:cubicBezTo>
                  <a:pt x="6698" y="14597"/>
                  <a:pt x="6621" y="14477"/>
                  <a:pt x="6596" y="14379"/>
                </a:cubicBezTo>
                <a:lnTo>
                  <a:pt x="6548" y="14200"/>
                </a:lnTo>
                <a:close/>
                <a:moveTo>
                  <a:pt x="2790" y="15132"/>
                </a:moveTo>
                <a:cubicBezTo>
                  <a:pt x="1080" y="15121"/>
                  <a:pt x="427" y="15164"/>
                  <a:pt x="155" y="15305"/>
                </a:cubicBezTo>
                <a:lnTo>
                  <a:pt x="0" y="15386"/>
                </a:lnTo>
                <a:lnTo>
                  <a:pt x="0" y="16474"/>
                </a:lnTo>
                <a:cubicBezTo>
                  <a:pt x="0" y="17229"/>
                  <a:pt x="12" y="17564"/>
                  <a:pt x="38" y="17564"/>
                </a:cubicBezTo>
                <a:cubicBezTo>
                  <a:pt x="62" y="17564"/>
                  <a:pt x="70" y="17489"/>
                  <a:pt x="58" y="17369"/>
                </a:cubicBezTo>
                <a:cubicBezTo>
                  <a:pt x="33" y="17120"/>
                  <a:pt x="98" y="16214"/>
                  <a:pt x="150" y="16082"/>
                </a:cubicBezTo>
                <a:cubicBezTo>
                  <a:pt x="172" y="16027"/>
                  <a:pt x="250" y="15892"/>
                  <a:pt x="324" y="15782"/>
                </a:cubicBezTo>
                <a:cubicBezTo>
                  <a:pt x="514" y="15498"/>
                  <a:pt x="653" y="15512"/>
                  <a:pt x="788" y="15830"/>
                </a:cubicBezTo>
                <a:cubicBezTo>
                  <a:pt x="847" y="15967"/>
                  <a:pt x="904" y="16167"/>
                  <a:pt x="916" y="16273"/>
                </a:cubicBezTo>
                <a:cubicBezTo>
                  <a:pt x="927" y="16380"/>
                  <a:pt x="958" y="16590"/>
                  <a:pt x="986" y="16742"/>
                </a:cubicBezTo>
                <a:cubicBezTo>
                  <a:pt x="1044" y="17059"/>
                  <a:pt x="1021" y="17408"/>
                  <a:pt x="936" y="17480"/>
                </a:cubicBezTo>
                <a:cubicBezTo>
                  <a:pt x="900" y="17510"/>
                  <a:pt x="943" y="17543"/>
                  <a:pt x="1051" y="17567"/>
                </a:cubicBezTo>
                <a:cubicBezTo>
                  <a:pt x="1525" y="17671"/>
                  <a:pt x="5565" y="17467"/>
                  <a:pt x="6180" y="17308"/>
                </a:cubicBezTo>
                <a:cubicBezTo>
                  <a:pt x="6365" y="17260"/>
                  <a:pt x="6580" y="17100"/>
                  <a:pt x="6580" y="17009"/>
                </a:cubicBezTo>
                <a:cubicBezTo>
                  <a:pt x="6580" y="16977"/>
                  <a:pt x="6541" y="16909"/>
                  <a:pt x="6494" y="16856"/>
                </a:cubicBezTo>
                <a:cubicBezTo>
                  <a:pt x="6361" y="16710"/>
                  <a:pt x="6261" y="16304"/>
                  <a:pt x="6234" y="15808"/>
                </a:cubicBezTo>
                <a:cubicBezTo>
                  <a:pt x="6221" y="15563"/>
                  <a:pt x="6201" y="15346"/>
                  <a:pt x="6191" y="15325"/>
                </a:cubicBezTo>
                <a:cubicBezTo>
                  <a:pt x="6151" y="15243"/>
                  <a:pt x="4385" y="15142"/>
                  <a:pt x="2790" y="15132"/>
                </a:cubicBezTo>
                <a:close/>
                <a:moveTo>
                  <a:pt x="573" y="16157"/>
                </a:moveTo>
                <a:cubicBezTo>
                  <a:pt x="541" y="16146"/>
                  <a:pt x="502" y="16185"/>
                  <a:pt x="450" y="16272"/>
                </a:cubicBezTo>
                <a:cubicBezTo>
                  <a:pt x="377" y="16392"/>
                  <a:pt x="297" y="16897"/>
                  <a:pt x="331" y="17012"/>
                </a:cubicBezTo>
                <a:cubicBezTo>
                  <a:pt x="356" y="17095"/>
                  <a:pt x="578" y="17080"/>
                  <a:pt x="659" y="16991"/>
                </a:cubicBezTo>
                <a:cubicBezTo>
                  <a:pt x="733" y="16910"/>
                  <a:pt x="731" y="16767"/>
                  <a:pt x="649" y="16343"/>
                </a:cubicBezTo>
                <a:cubicBezTo>
                  <a:pt x="628" y="16230"/>
                  <a:pt x="604" y="16168"/>
                  <a:pt x="573" y="16157"/>
                </a:cubicBezTo>
                <a:close/>
                <a:moveTo>
                  <a:pt x="11835" y="16991"/>
                </a:moveTo>
                <a:cubicBezTo>
                  <a:pt x="11807" y="17000"/>
                  <a:pt x="11773" y="17027"/>
                  <a:pt x="11730" y="17067"/>
                </a:cubicBezTo>
                <a:cubicBezTo>
                  <a:pt x="11463" y="17315"/>
                  <a:pt x="11298" y="17421"/>
                  <a:pt x="11113" y="17466"/>
                </a:cubicBezTo>
                <a:cubicBezTo>
                  <a:pt x="10941" y="17508"/>
                  <a:pt x="10926" y="17527"/>
                  <a:pt x="10912" y="17715"/>
                </a:cubicBezTo>
                <a:cubicBezTo>
                  <a:pt x="10900" y="17894"/>
                  <a:pt x="10909" y="17918"/>
                  <a:pt x="10987" y="17919"/>
                </a:cubicBezTo>
                <a:cubicBezTo>
                  <a:pt x="11036" y="17919"/>
                  <a:pt x="11099" y="17952"/>
                  <a:pt x="11127" y="17992"/>
                </a:cubicBezTo>
                <a:cubicBezTo>
                  <a:pt x="11158" y="18035"/>
                  <a:pt x="11249" y="18045"/>
                  <a:pt x="11351" y="18017"/>
                </a:cubicBezTo>
                <a:cubicBezTo>
                  <a:pt x="11445" y="17991"/>
                  <a:pt x="11610" y="17962"/>
                  <a:pt x="11716" y="17953"/>
                </a:cubicBezTo>
                <a:cubicBezTo>
                  <a:pt x="11980" y="17933"/>
                  <a:pt x="11994" y="17906"/>
                  <a:pt x="11968" y="17470"/>
                </a:cubicBezTo>
                <a:cubicBezTo>
                  <a:pt x="11945" y="17093"/>
                  <a:pt x="11919" y="16964"/>
                  <a:pt x="11835" y="16991"/>
                </a:cubicBezTo>
                <a:close/>
                <a:moveTo>
                  <a:pt x="9498" y="17226"/>
                </a:moveTo>
                <a:cubicBezTo>
                  <a:pt x="9478" y="17228"/>
                  <a:pt x="9456" y="17241"/>
                  <a:pt x="9429" y="17269"/>
                </a:cubicBezTo>
                <a:cubicBezTo>
                  <a:pt x="9387" y="17314"/>
                  <a:pt x="9306" y="17348"/>
                  <a:pt x="9249" y="17343"/>
                </a:cubicBezTo>
                <a:cubicBezTo>
                  <a:pt x="9156" y="17334"/>
                  <a:pt x="8840" y="17424"/>
                  <a:pt x="8250" y="17629"/>
                </a:cubicBezTo>
                <a:cubicBezTo>
                  <a:pt x="8046" y="17700"/>
                  <a:pt x="7423" y="17812"/>
                  <a:pt x="6856" y="17881"/>
                </a:cubicBezTo>
                <a:cubicBezTo>
                  <a:pt x="6695" y="17901"/>
                  <a:pt x="6454" y="17948"/>
                  <a:pt x="6321" y="17985"/>
                </a:cubicBezTo>
                <a:cubicBezTo>
                  <a:pt x="6074" y="18054"/>
                  <a:pt x="5741" y="18110"/>
                  <a:pt x="5253" y="18165"/>
                </a:cubicBezTo>
                <a:cubicBezTo>
                  <a:pt x="5102" y="18182"/>
                  <a:pt x="4885" y="18213"/>
                  <a:pt x="4771" y="18233"/>
                </a:cubicBezTo>
                <a:cubicBezTo>
                  <a:pt x="4573" y="18268"/>
                  <a:pt x="3640" y="18328"/>
                  <a:pt x="2515" y="18377"/>
                </a:cubicBezTo>
                <a:cubicBezTo>
                  <a:pt x="2221" y="18390"/>
                  <a:pt x="1535" y="18424"/>
                  <a:pt x="990" y="18452"/>
                </a:cubicBezTo>
                <a:lnTo>
                  <a:pt x="0" y="18503"/>
                </a:lnTo>
                <a:lnTo>
                  <a:pt x="0" y="20052"/>
                </a:lnTo>
                <a:lnTo>
                  <a:pt x="0" y="21600"/>
                </a:lnTo>
                <a:lnTo>
                  <a:pt x="5958" y="21600"/>
                </a:lnTo>
                <a:cubicBezTo>
                  <a:pt x="9892" y="21600"/>
                  <a:pt x="11923" y="21576"/>
                  <a:pt x="11937" y="21529"/>
                </a:cubicBezTo>
                <a:cubicBezTo>
                  <a:pt x="11948" y="21490"/>
                  <a:pt x="12013" y="21459"/>
                  <a:pt x="12080" y="21459"/>
                </a:cubicBezTo>
                <a:lnTo>
                  <a:pt x="12202" y="21459"/>
                </a:lnTo>
                <a:lnTo>
                  <a:pt x="12103" y="21122"/>
                </a:lnTo>
                <a:cubicBezTo>
                  <a:pt x="12008" y="20794"/>
                  <a:pt x="12005" y="20762"/>
                  <a:pt x="12005" y="19759"/>
                </a:cubicBezTo>
                <a:lnTo>
                  <a:pt x="12005" y="18732"/>
                </a:lnTo>
                <a:lnTo>
                  <a:pt x="11558" y="18725"/>
                </a:lnTo>
                <a:cubicBezTo>
                  <a:pt x="11311" y="18721"/>
                  <a:pt x="11052" y="18683"/>
                  <a:pt x="10980" y="18642"/>
                </a:cubicBezTo>
                <a:cubicBezTo>
                  <a:pt x="10888" y="18588"/>
                  <a:pt x="10785" y="18587"/>
                  <a:pt x="10629" y="18640"/>
                </a:cubicBezTo>
                <a:cubicBezTo>
                  <a:pt x="10433" y="18707"/>
                  <a:pt x="10394" y="18701"/>
                  <a:pt x="10277" y="18577"/>
                </a:cubicBezTo>
                <a:cubicBezTo>
                  <a:pt x="10205" y="18500"/>
                  <a:pt x="10141" y="18374"/>
                  <a:pt x="10135" y="18298"/>
                </a:cubicBezTo>
                <a:cubicBezTo>
                  <a:pt x="10130" y="18223"/>
                  <a:pt x="10091" y="18131"/>
                  <a:pt x="10049" y="18093"/>
                </a:cubicBezTo>
                <a:cubicBezTo>
                  <a:pt x="9922" y="17978"/>
                  <a:pt x="9957" y="17820"/>
                  <a:pt x="10128" y="17741"/>
                </a:cubicBezTo>
                <a:cubicBezTo>
                  <a:pt x="10331" y="17648"/>
                  <a:pt x="10393" y="17569"/>
                  <a:pt x="10330" y="17485"/>
                </a:cubicBezTo>
                <a:cubicBezTo>
                  <a:pt x="10250" y="17381"/>
                  <a:pt x="10172" y="17416"/>
                  <a:pt x="10153" y="17564"/>
                </a:cubicBezTo>
                <a:cubicBezTo>
                  <a:pt x="10127" y="17767"/>
                  <a:pt x="9961" y="17747"/>
                  <a:pt x="9759" y="17518"/>
                </a:cubicBezTo>
                <a:cubicBezTo>
                  <a:pt x="9668" y="17416"/>
                  <a:pt x="9574" y="17299"/>
                  <a:pt x="9550" y="17260"/>
                </a:cubicBezTo>
                <a:cubicBezTo>
                  <a:pt x="9535" y="17235"/>
                  <a:pt x="9518" y="17225"/>
                  <a:pt x="9498" y="17226"/>
                </a:cubicBezTo>
                <a:close/>
                <a:moveTo>
                  <a:pt x="19198" y="19527"/>
                </a:moveTo>
                <a:cubicBezTo>
                  <a:pt x="19195" y="19520"/>
                  <a:pt x="19192" y="19528"/>
                  <a:pt x="19192" y="19553"/>
                </a:cubicBezTo>
                <a:cubicBezTo>
                  <a:pt x="19189" y="19687"/>
                  <a:pt x="19100" y="19909"/>
                  <a:pt x="18859" y="20383"/>
                </a:cubicBezTo>
                <a:cubicBezTo>
                  <a:pt x="18523" y="21043"/>
                  <a:pt x="18407" y="21174"/>
                  <a:pt x="18161" y="21175"/>
                </a:cubicBezTo>
                <a:cubicBezTo>
                  <a:pt x="18098" y="21175"/>
                  <a:pt x="17974" y="21237"/>
                  <a:pt x="17886" y="21312"/>
                </a:cubicBezTo>
                <a:cubicBezTo>
                  <a:pt x="17797" y="21387"/>
                  <a:pt x="17678" y="21479"/>
                  <a:pt x="17621" y="21518"/>
                </a:cubicBezTo>
                <a:cubicBezTo>
                  <a:pt x="17546" y="21569"/>
                  <a:pt x="17776" y="21590"/>
                  <a:pt x="18439" y="21594"/>
                </a:cubicBezTo>
                <a:cubicBezTo>
                  <a:pt x="19070" y="21598"/>
                  <a:pt x="19360" y="21577"/>
                  <a:pt x="19360" y="21525"/>
                </a:cubicBezTo>
                <a:cubicBezTo>
                  <a:pt x="19360" y="21484"/>
                  <a:pt x="19345" y="21389"/>
                  <a:pt x="19325" y="21316"/>
                </a:cubicBezTo>
                <a:cubicBezTo>
                  <a:pt x="19299" y="21216"/>
                  <a:pt x="19304" y="21168"/>
                  <a:pt x="19344" y="21122"/>
                </a:cubicBezTo>
                <a:cubicBezTo>
                  <a:pt x="19417" y="21038"/>
                  <a:pt x="19438" y="20746"/>
                  <a:pt x="19380" y="20614"/>
                </a:cubicBezTo>
                <a:cubicBezTo>
                  <a:pt x="19353" y="20553"/>
                  <a:pt x="19301" y="20248"/>
                  <a:pt x="19264" y="19937"/>
                </a:cubicBezTo>
                <a:cubicBezTo>
                  <a:pt x="19236" y="19703"/>
                  <a:pt x="19210" y="19547"/>
                  <a:pt x="19198" y="19527"/>
                </a:cubicBezTo>
                <a:close/>
                <a:moveTo>
                  <a:pt x="19618" y="20538"/>
                </a:moveTo>
                <a:cubicBezTo>
                  <a:pt x="19562" y="20538"/>
                  <a:pt x="19541" y="20569"/>
                  <a:pt x="19553" y="20633"/>
                </a:cubicBezTo>
                <a:cubicBezTo>
                  <a:pt x="19564" y="20692"/>
                  <a:pt x="19604" y="20717"/>
                  <a:pt x="19655" y="20697"/>
                </a:cubicBezTo>
                <a:cubicBezTo>
                  <a:pt x="19759" y="20656"/>
                  <a:pt x="19731" y="20538"/>
                  <a:pt x="19618" y="20538"/>
                </a:cubicBezTo>
                <a:close/>
              </a:path>
            </a:pathLst>
          </a:custGeom>
          <a:ln w="88900">
            <a:miter lim="400000"/>
          </a:ln>
        </p:spPr>
      </p:pic>
      <p:sp>
        <p:nvSpPr>
          <p:cNvPr id="129" name="Idling and Air Pollution Workshop"/>
          <p:cNvSpPr txBox="1">
            <a:spLocks noGrp="1"/>
          </p:cNvSpPr>
          <p:nvPr>
            <p:ph type="ctrTitle"/>
          </p:nvPr>
        </p:nvSpPr>
        <p:spPr>
          <a:xfrm>
            <a:off x="1206061" y="6519332"/>
            <a:ext cx="10340663" cy="1086307"/>
          </a:xfrm>
          <a:prstGeom prst="rect">
            <a:avLst/>
          </a:prstGeom>
        </p:spPr>
        <p:txBody>
          <a:bodyPr/>
          <a:lstStyle>
            <a:lvl1pPr defTabSz="342900">
              <a:defRPr sz="5550"/>
            </a:lvl1pPr>
          </a:lstStyle>
          <a:p>
            <a:r>
              <a:rPr dirty="0" smtClean="0"/>
              <a:t>Air </a:t>
            </a:r>
            <a:r>
              <a:rPr dirty="0"/>
              <a:t>Pollution Workshop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139" y="7994180"/>
            <a:ext cx="2840147" cy="124547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486" y="7955293"/>
            <a:ext cx="4510199" cy="128436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6245" y="7994180"/>
            <a:ext cx="1769888" cy="1109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Air pollution in London"/>
          <p:cNvSpPr txBox="1">
            <a:spLocks noGrp="1"/>
          </p:cNvSpPr>
          <p:nvPr>
            <p:ph type="title"/>
          </p:nvPr>
        </p:nvSpPr>
        <p:spPr>
          <a:xfrm>
            <a:off x="1270000" y="203200"/>
            <a:ext cx="10464800" cy="923172"/>
          </a:xfrm>
          <a:prstGeom prst="rect">
            <a:avLst/>
          </a:prstGeom>
        </p:spPr>
        <p:txBody>
          <a:bodyPr/>
          <a:lstStyle>
            <a:lvl1pPr>
              <a:defRPr sz="5100"/>
            </a:lvl1pPr>
          </a:lstStyle>
          <a:p>
            <a:r>
              <a:t>Air pollution in London</a:t>
            </a:r>
          </a:p>
        </p:txBody>
      </p:sp>
      <p:pic>
        <p:nvPicPr>
          <p:cNvPr id="186" name="Picture 5" descr="Picture 5"/>
          <p:cNvPicPr>
            <a:picLocks noChangeAspect="1"/>
          </p:cNvPicPr>
          <p:nvPr/>
        </p:nvPicPr>
        <p:blipFill>
          <a:blip r:embed="rId3">
            <a:extLst/>
          </a:blip>
          <a:stretch>
            <a:fillRect/>
          </a:stretch>
        </p:blipFill>
        <p:spPr>
          <a:xfrm>
            <a:off x="807843" y="1700578"/>
            <a:ext cx="11389114" cy="5899224"/>
          </a:xfrm>
          <a:prstGeom prst="rect">
            <a:avLst/>
          </a:prstGeom>
          <a:ln w="88900">
            <a:miter lim="400000"/>
          </a:ln>
        </p:spPr>
      </p:pic>
      <p:pic>
        <p:nvPicPr>
          <p:cNvPr id="187" name="Picture 6" descr="Picture 6"/>
          <p:cNvPicPr>
            <a:picLocks noChangeAspect="1"/>
          </p:cNvPicPr>
          <p:nvPr/>
        </p:nvPicPr>
        <p:blipFill>
          <a:blip r:embed="rId4">
            <a:extLst/>
          </a:blip>
          <a:stretch>
            <a:fillRect/>
          </a:stretch>
        </p:blipFill>
        <p:spPr>
          <a:xfrm>
            <a:off x="2171541" y="7726305"/>
            <a:ext cx="8996085" cy="1893208"/>
          </a:xfrm>
          <a:prstGeom prst="rect">
            <a:avLst/>
          </a:prstGeom>
          <a:ln w="889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Air Pollution in Newham"/>
          <p:cNvSpPr txBox="1">
            <a:spLocks noGrp="1"/>
          </p:cNvSpPr>
          <p:nvPr>
            <p:ph type="title"/>
          </p:nvPr>
        </p:nvSpPr>
        <p:spPr>
          <a:xfrm>
            <a:off x="1270000" y="203200"/>
            <a:ext cx="10835658" cy="936694"/>
          </a:xfrm>
          <a:prstGeom prst="rect">
            <a:avLst/>
          </a:prstGeom>
        </p:spPr>
        <p:txBody>
          <a:bodyPr/>
          <a:lstStyle>
            <a:lvl1pPr defTabSz="402336">
              <a:defRPr sz="5104"/>
            </a:lvl1pPr>
          </a:lstStyle>
          <a:p>
            <a:r>
              <a:t>Air Pollution in Newham</a:t>
            </a:r>
          </a:p>
        </p:txBody>
      </p:sp>
      <p:pic>
        <p:nvPicPr>
          <p:cNvPr id="192" name="image.png" descr="image.png"/>
          <p:cNvPicPr>
            <a:picLocks noChangeAspect="1"/>
          </p:cNvPicPr>
          <p:nvPr/>
        </p:nvPicPr>
        <p:blipFill>
          <a:blip r:embed="rId3">
            <a:extLst/>
          </a:blip>
          <a:stretch>
            <a:fillRect/>
          </a:stretch>
        </p:blipFill>
        <p:spPr>
          <a:xfrm>
            <a:off x="2192851" y="1398852"/>
            <a:ext cx="8619098" cy="7937030"/>
          </a:xfrm>
          <a:prstGeom prst="rect">
            <a:avLst/>
          </a:prstGeom>
          <a:ln w="889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How can we protect ourselves from road traffic pollution?"/>
          <p:cNvSpPr txBox="1">
            <a:spLocks noGrp="1"/>
          </p:cNvSpPr>
          <p:nvPr>
            <p:ph type="title"/>
          </p:nvPr>
        </p:nvSpPr>
        <p:spPr>
          <a:xfrm>
            <a:off x="1270000" y="203200"/>
            <a:ext cx="10464800" cy="1899701"/>
          </a:xfrm>
          <a:prstGeom prst="rect">
            <a:avLst/>
          </a:prstGeom>
        </p:spPr>
        <p:txBody>
          <a:bodyPr/>
          <a:lstStyle>
            <a:lvl1pPr>
              <a:defRPr sz="3700"/>
            </a:lvl1pPr>
          </a:lstStyle>
          <a:p>
            <a:r>
              <a:rPr dirty="0"/>
              <a:t>How can we protect ourselves from road traffic pollution? </a:t>
            </a:r>
          </a:p>
        </p:txBody>
      </p:sp>
      <p:pic>
        <p:nvPicPr>
          <p:cNvPr id="197" name="Picture 8" descr="Picture 8"/>
          <p:cNvPicPr>
            <a:picLocks noChangeAspect="1"/>
          </p:cNvPicPr>
          <p:nvPr/>
        </p:nvPicPr>
        <p:blipFill>
          <a:blip r:embed="rId3">
            <a:extLst/>
          </a:blip>
          <a:stretch>
            <a:fillRect/>
          </a:stretch>
        </p:blipFill>
        <p:spPr>
          <a:xfrm>
            <a:off x="1353282" y="2247858"/>
            <a:ext cx="10298236" cy="7137484"/>
          </a:xfrm>
          <a:prstGeom prst="rect">
            <a:avLst/>
          </a:prstGeom>
          <a:ln w="88900">
            <a:miter lim="400000"/>
          </a:ln>
        </p:spPr>
      </p:pic>
      <p:grpSp>
        <p:nvGrpSpPr>
          <p:cNvPr id="202" name="Group 12"/>
          <p:cNvGrpSpPr/>
          <p:nvPr/>
        </p:nvGrpSpPr>
        <p:grpSpPr>
          <a:xfrm>
            <a:off x="2194409" y="3069262"/>
            <a:ext cx="8615982" cy="5995464"/>
            <a:chOff x="-1" y="0"/>
            <a:chExt cx="8615981" cy="5995463"/>
          </a:xfrm>
        </p:grpSpPr>
        <p:sp>
          <p:nvSpPr>
            <p:cNvPr id="198" name="Straight Arrow Connector 6"/>
            <p:cNvSpPr/>
            <p:nvPr/>
          </p:nvSpPr>
          <p:spPr>
            <a:xfrm flipV="1">
              <a:off x="442702" y="605782"/>
              <a:ext cx="18085" cy="5389681"/>
            </a:xfrm>
            <a:prstGeom prst="line">
              <a:avLst/>
            </a:prstGeom>
            <a:noFill/>
            <a:ln w="76200" cap="flat">
              <a:solidFill>
                <a:srgbClr val="FF0000"/>
              </a:solidFill>
              <a:prstDash val="solid"/>
              <a:miter lim="800000"/>
              <a:tailEnd type="triangle" w="med" len="med"/>
            </a:ln>
            <a:effectLst/>
          </p:spPr>
          <p:txBody>
            <a:bodyPr wrap="square" lIns="45718" tIns="45718" rIns="45718" bIns="45718" numCol="1" anchor="t">
              <a:noAutofit/>
            </a:bodyPr>
            <a:lstStyle/>
            <a:p>
              <a:pPr algn="l">
                <a:defRPr sz="1800">
                  <a:solidFill>
                    <a:srgbClr val="000000"/>
                  </a:solidFill>
                  <a:latin typeface="Helvetica"/>
                  <a:ea typeface="Helvetica"/>
                  <a:cs typeface="Helvetica"/>
                  <a:sym typeface="Helvetica"/>
                </a:defRPr>
              </a:pPr>
              <a:endParaRPr/>
            </a:p>
          </p:txBody>
        </p:sp>
        <p:sp>
          <p:nvSpPr>
            <p:cNvPr id="199" name="Straight Arrow Connector 7"/>
            <p:cNvSpPr/>
            <p:nvPr/>
          </p:nvSpPr>
          <p:spPr>
            <a:xfrm flipV="1">
              <a:off x="131197" y="5766527"/>
              <a:ext cx="8484784" cy="39172"/>
            </a:xfrm>
            <a:prstGeom prst="line">
              <a:avLst/>
            </a:prstGeom>
            <a:noFill/>
            <a:ln w="76200" cap="flat">
              <a:solidFill>
                <a:srgbClr val="FF0000"/>
              </a:solidFill>
              <a:prstDash val="solid"/>
              <a:miter lim="800000"/>
              <a:tailEnd type="triangle" w="med" len="med"/>
            </a:ln>
            <a:effectLst/>
          </p:spPr>
          <p:txBody>
            <a:bodyPr wrap="square" lIns="45718" tIns="45718" rIns="45718" bIns="45718" numCol="1" anchor="t">
              <a:noAutofit/>
            </a:bodyPr>
            <a:lstStyle/>
            <a:p>
              <a:pPr algn="l">
                <a:defRPr sz="1800">
                  <a:solidFill>
                    <a:srgbClr val="000000"/>
                  </a:solidFill>
                  <a:latin typeface="Helvetica"/>
                  <a:ea typeface="Helvetica"/>
                  <a:cs typeface="Helvetica"/>
                  <a:sym typeface="Helvetica"/>
                </a:defRPr>
              </a:pPr>
              <a:endParaRPr/>
            </a:p>
          </p:txBody>
        </p:sp>
        <p:sp>
          <p:nvSpPr>
            <p:cNvPr id="200" name="Content Placeholder 2"/>
            <p:cNvSpPr txBox="1"/>
            <p:nvPr/>
          </p:nvSpPr>
          <p:spPr>
            <a:xfrm>
              <a:off x="4049715" y="5405285"/>
              <a:ext cx="2688158" cy="5251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algn="l" defTabSz="365758">
                <a:lnSpc>
                  <a:spcPct val="90000"/>
                </a:lnSpc>
                <a:spcBef>
                  <a:spcPts val="400"/>
                </a:spcBef>
                <a:defRPr sz="800" b="1">
                  <a:solidFill>
                    <a:srgbClr val="FF0000"/>
                  </a:solidFill>
                  <a:latin typeface="Calibri"/>
                  <a:ea typeface="Calibri"/>
                  <a:cs typeface="Calibri"/>
                  <a:sym typeface="Calibri"/>
                </a:defRPr>
              </a:lvl1pPr>
            </a:lstStyle>
            <a:p>
              <a:r>
                <a:t>Distance from source</a:t>
              </a:r>
            </a:p>
          </p:txBody>
        </p:sp>
        <p:sp>
          <p:nvSpPr>
            <p:cNvPr id="201" name="Content Placeholder 2"/>
            <p:cNvSpPr txBox="1"/>
            <p:nvPr/>
          </p:nvSpPr>
          <p:spPr>
            <a:xfrm rot="16200000">
              <a:off x="-1397434" y="1397431"/>
              <a:ext cx="3300624" cy="505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lvl1pPr algn="l" defTabSz="365758">
                <a:lnSpc>
                  <a:spcPct val="81000"/>
                </a:lnSpc>
                <a:spcBef>
                  <a:spcPts val="400"/>
                </a:spcBef>
                <a:defRPr sz="900" b="1">
                  <a:solidFill>
                    <a:srgbClr val="FF0000"/>
                  </a:solidFill>
                  <a:latin typeface="Calibri"/>
                  <a:ea typeface="Calibri"/>
                  <a:cs typeface="Calibri"/>
                  <a:sym typeface="Calibri"/>
                </a:defRPr>
              </a:lvl1pPr>
            </a:lstStyle>
            <a:p>
              <a:r>
                <a:t>Emissions concentration</a:t>
              </a:r>
            </a:p>
          </p:txBody>
        </p:sp>
      </p:grpSp>
      <p:pic>
        <p:nvPicPr>
          <p:cNvPr id="203" name="Picture 9" descr="Picture 9"/>
          <p:cNvPicPr>
            <a:picLocks noChangeAspect="1"/>
          </p:cNvPicPr>
          <p:nvPr/>
        </p:nvPicPr>
        <p:blipFill>
          <a:blip r:embed="rId4">
            <a:extLst/>
          </a:blip>
          <a:srcRect b="11597"/>
          <a:stretch>
            <a:fillRect/>
          </a:stretch>
        </p:blipFill>
        <p:spPr>
          <a:xfrm>
            <a:off x="4188740" y="6742097"/>
            <a:ext cx="2132556" cy="1916987"/>
          </a:xfrm>
          <a:prstGeom prst="rect">
            <a:avLst/>
          </a:prstGeom>
          <a:ln w="889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03200"/>
            <a:ext cx="11126866" cy="666230"/>
          </a:xfrm>
        </p:spPr>
        <p:txBody>
          <a:bodyPr>
            <a:normAutofit/>
          </a:bodyPr>
          <a:lstStyle/>
          <a:p>
            <a:pPr algn="l"/>
            <a:r>
              <a:rPr lang="en-GB" sz="3200" dirty="0"/>
              <a:t>How can we protect ourselves from </a:t>
            </a:r>
            <a:r>
              <a:rPr lang="en-GB" sz="3200" dirty="0" smtClean="0"/>
              <a:t>indoor </a:t>
            </a:r>
            <a:r>
              <a:rPr lang="en-GB" sz="3200" dirty="0"/>
              <a:t>pollution?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392" y="5635403"/>
            <a:ext cx="5263407" cy="41685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2598"/>
            <a:ext cx="7714959" cy="74067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393" y="737692"/>
            <a:ext cx="5263407" cy="4897712"/>
          </a:xfrm>
          <a:prstGeom prst="rect">
            <a:avLst/>
          </a:prstGeom>
        </p:spPr>
      </p:pic>
    </p:spTree>
    <p:extLst>
      <p:ext uri="{BB962C8B-B14F-4D97-AF65-F5344CB8AC3E}">
        <p14:creationId xmlns:p14="http://schemas.microsoft.com/office/powerpoint/2010/main" val="6092238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hink of other, healthier travel options…"/>
          <p:cNvSpPr txBox="1">
            <a:spLocks noGrp="1"/>
          </p:cNvSpPr>
          <p:nvPr>
            <p:ph type="title" idx="4294967295"/>
          </p:nvPr>
        </p:nvSpPr>
        <p:spPr>
          <a:xfrm>
            <a:off x="84711" y="169532"/>
            <a:ext cx="12497333" cy="1615321"/>
          </a:xfrm>
          <a:prstGeom prst="rect">
            <a:avLst/>
          </a:prstGeom>
        </p:spPr>
        <p:txBody>
          <a:bodyPr anchor="b"/>
          <a:lstStyle>
            <a:lvl1pPr defTabSz="292607">
              <a:defRPr sz="4608"/>
            </a:lvl1pPr>
          </a:lstStyle>
          <a:p>
            <a:r>
              <a:t>Think of other, healthier travel options…</a:t>
            </a:r>
          </a:p>
        </p:txBody>
      </p:sp>
      <p:pic>
        <p:nvPicPr>
          <p:cNvPr id="208" name="Screen Shot 2020-08-04 at 16.31.02.png" descr="Screen Shot 2020-08-04 at 16.31.02.png"/>
          <p:cNvPicPr>
            <a:picLocks noChangeAspect="1"/>
          </p:cNvPicPr>
          <p:nvPr/>
        </p:nvPicPr>
        <p:blipFill>
          <a:blip r:embed="rId3">
            <a:extLst/>
          </a:blip>
          <a:stretch>
            <a:fillRect/>
          </a:stretch>
        </p:blipFill>
        <p:spPr>
          <a:xfrm>
            <a:off x="343429" y="2216561"/>
            <a:ext cx="12317942" cy="7100470"/>
          </a:xfrm>
          <a:prstGeom prst="rect">
            <a:avLst/>
          </a:prstGeom>
          <a:ln w="889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How you can help reduce air pollution and protect the environment?"/>
          <p:cNvSpPr txBox="1">
            <a:spLocks noGrp="1"/>
          </p:cNvSpPr>
          <p:nvPr>
            <p:ph type="title"/>
          </p:nvPr>
        </p:nvSpPr>
        <p:spPr>
          <a:prstGeom prst="rect">
            <a:avLst/>
          </a:prstGeom>
        </p:spPr>
        <p:txBody>
          <a:bodyPr/>
          <a:lstStyle>
            <a:lvl1pPr defTabSz="320039">
              <a:defRPr sz="5040"/>
            </a:lvl1pPr>
          </a:lstStyle>
          <a:p>
            <a:r>
              <a:rPr dirty="0"/>
              <a:t>How you can help reduce air pollution and protect the environment? </a:t>
            </a:r>
          </a:p>
        </p:txBody>
      </p:sp>
      <p:pic>
        <p:nvPicPr>
          <p:cNvPr id="213" name="Screen Shot 2020-08-04 at 16.52.38.png" descr="Screen Shot 2020-08-04 at 16.52.38.png"/>
          <p:cNvPicPr>
            <a:picLocks noChangeAspect="1"/>
          </p:cNvPicPr>
          <p:nvPr/>
        </p:nvPicPr>
        <p:blipFill>
          <a:blip r:embed="rId3">
            <a:extLst/>
          </a:blip>
          <a:stretch>
            <a:fillRect/>
          </a:stretch>
        </p:blipFill>
        <p:spPr>
          <a:xfrm>
            <a:off x="6553885" y="6212173"/>
            <a:ext cx="5956301" cy="2628901"/>
          </a:xfrm>
          <a:prstGeom prst="rect">
            <a:avLst/>
          </a:prstGeom>
          <a:ln w="88900">
            <a:miter lim="400000"/>
          </a:ln>
        </p:spPr>
      </p:pic>
      <p:pic>
        <p:nvPicPr>
          <p:cNvPr id="214" name="Screen Shot 2020-08-04 at 16.51.13.png" descr="Screen Shot 2020-08-04 at 16.51.13.png"/>
          <p:cNvPicPr>
            <a:picLocks noChangeAspect="1"/>
          </p:cNvPicPr>
          <p:nvPr/>
        </p:nvPicPr>
        <p:blipFill>
          <a:blip r:embed="rId4">
            <a:extLst/>
          </a:blip>
          <a:stretch>
            <a:fillRect/>
          </a:stretch>
        </p:blipFill>
        <p:spPr>
          <a:xfrm>
            <a:off x="655192" y="3430050"/>
            <a:ext cx="5765801" cy="2667001"/>
          </a:xfrm>
          <a:prstGeom prst="rect">
            <a:avLst/>
          </a:prstGeom>
          <a:ln w="88900">
            <a:miter lim="400000"/>
          </a:ln>
        </p:spPr>
      </p:pic>
      <p:pic>
        <p:nvPicPr>
          <p:cNvPr id="215" name="Screen Shot 2020-08-04 at 16.51.37.png" descr="Screen Shot 2020-08-04 at 16.51.37.png"/>
          <p:cNvPicPr>
            <a:picLocks noChangeAspect="1"/>
          </p:cNvPicPr>
          <p:nvPr/>
        </p:nvPicPr>
        <p:blipFill>
          <a:blip r:embed="rId5">
            <a:extLst/>
          </a:blip>
          <a:stretch>
            <a:fillRect/>
          </a:stretch>
        </p:blipFill>
        <p:spPr>
          <a:xfrm>
            <a:off x="6471335" y="3404650"/>
            <a:ext cx="6121401" cy="2717801"/>
          </a:xfrm>
          <a:prstGeom prst="rect">
            <a:avLst/>
          </a:prstGeom>
          <a:ln w="88900">
            <a:miter lim="400000"/>
          </a:ln>
        </p:spPr>
      </p:pic>
      <p:pic>
        <p:nvPicPr>
          <p:cNvPr id="216" name="Screen Shot 2020-08-04 at 16.51.04.png" descr="Screen Shot 2020-08-04 at 16.51.04.png"/>
          <p:cNvPicPr>
            <a:picLocks noChangeAspect="1"/>
          </p:cNvPicPr>
          <p:nvPr/>
        </p:nvPicPr>
        <p:blipFill>
          <a:blip r:embed="rId6">
            <a:extLst/>
          </a:blip>
          <a:stretch>
            <a:fillRect/>
          </a:stretch>
        </p:blipFill>
        <p:spPr>
          <a:xfrm>
            <a:off x="648842" y="6269323"/>
            <a:ext cx="5778501" cy="2514601"/>
          </a:xfrm>
          <a:prstGeom prst="rect">
            <a:avLst/>
          </a:prstGeom>
          <a:ln w="889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0" name="Screen Shot 2020-08-04 at 16.14.20.png" descr="Screen Shot 2020-08-04 at 16.14.20.png"/>
          <p:cNvPicPr>
            <a:picLocks noChangeAspect="1"/>
          </p:cNvPicPr>
          <p:nvPr/>
        </p:nvPicPr>
        <p:blipFill>
          <a:blip r:embed="rId3">
            <a:extLst/>
          </a:blip>
          <a:stretch>
            <a:fillRect/>
          </a:stretch>
        </p:blipFill>
        <p:spPr>
          <a:xfrm>
            <a:off x="-37825" y="-3122"/>
            <a:ext cx="13080450" cy="7810751"/>
          </a:xfrm>
          <a:prstGeom prst="rect">
            <a:avLst/>
          </a:prstGeom>
          <a:ln w="88900">
            <a:miter lim="400000"/>
          </a:ln>
        </p:spPr>
      </p:pic>
      <p:sp>
        <p:nvSpPr>
          <p:cNvPr id="221" name="People at the Heart of Everything We Do"/>
          <p:cNvSpPr/>
          <p:nvPr/>
        </p:nvSpPr>
        <p:spPr>
          <a:xfrm>
            <a:off x="6578" y="8367015"/>
            <a:ext cx="12991644" cy="1358810"/>
          </a:xfrm>
          <a:prstGeom prst="rect">
            <a:avLst/>
          </a:prstGeom>
          <a:solidFill>
            <a:srgbClr val="FF2F92"/>
          </a:solidFill>
          <a:ln w="12700">
            <a:miter lim="400000"/>
          </a:ln>
          <a:effectLst>
            <a:outerShdw blurRad="63500" dir="162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500" b="1">
                <a:effectLst>
                  <a:outerShdw blurRad="63500" dist="25400" dir="2700000" rotWithShape="0">
                    <a:srgbClr val="000000">
                      <a:alpha val="70000"/>
                    </a:srgbClr>
                  </a:outerShdw>
                </a:effectLst>
                <a:latin typeface="Arial"/>
                <a:ea typeface="Arial"/>
                <a:cs typeface="Arial"/>
                <a:sym typeface="Arial"/>
              </a:defRPr>
            </a:lvl1pPr>
          </a:lstStyle>
          <a:p>
            <a:r>
              <a:rPr dirty="0"/>
              <a:t>People at the Heart of Everything We Do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hink about ways how you can contribute to help the environment?"/>
          <p:cNvSpPr txBox="1">
            <a:spLocks noGrp="1"/>
          </p:cNvSpPr>
          <p:nvPr>
            <p:ph type="title"/>
          </p:nvPr>
        </p:nvSpPr>
        <p:spPr>
          <a:prstGeom prst="rect">
            <a:avLst/>
          </a:prstGeom>
        </p:spPr>
        <p:txBody>
          <a:bodyPr/>
          <a:lstStyle>
            <a:lvl1pPr defTabSz="320039">
              <a:defRPr sz="5040"/>
            </a:lvl1pPr>
          </a:lstStyle>
          <a:p>
            <a:r>
              <a:t>Think about ways how you can contribute to help the environment? </a:t>
            </a:r>
          </a:p>
        </p:txBody>
      </p:sp>
      <p:pic>
        <p:nvPicPr>
          <p:cNvPr id="226" name="Screen Shot 2020-08-04 at 17.02.06.png" descr="Screen Shot 2020-08-04 at 17.02.06.png"/>
          <p:cNvPicPr>
            <a:picLocks noChangeAspect="1"/>
          </p:cNvPicPr>
          <p:nvPr/>
        </p:nvPicPr>
        <p:blipFill>
          <a:blip r:embed="rId3">
            <a:extLst/>
          </a:blip>
          <a:stretch>
            <a:fillRect/>
          </a:stretch>
        </p:blipFill>
        <p:spPr>
          <a:xfrm>
            <a:off x="1931267" y="2718981"/>
            <a:ext cx="9750404" cy="5830967"/>
          </a:xfrm>
          <a:prstGeom prst="rect">
            <a:avLst/>
          </a:prstGeom>
          <a:ln w="88900">
            <a:miter lim="400000"/>
          </a:ln>
        </p:spPr>
      </p:pic>
      <p:sp>
        <p:nvSpPr>
          <p:cNvPr id="227" name="Greta Thunberg and Sir David Attenborough"/>
          <p:cNvSpPr txBox="1"/>
          <p:nvPr/>
        </p:nvSpPr>
        <p:spPr>
          <a:xfrm>
            <a:off x="1871369" y="8795234"/>
            <a:ext cx="9262062" cy="63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vl1pPr>
          </a:lstStyle>
          <a:p>
            <a:r>
              <a:t>Greta Thunberg and Sir David Attenborough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Screen Shot 2020-07-02 at 14.43.25.png" descr="Screen Shot 2020-07-02 at 14.43.25.png"/>
          <p:cNvPicPr>
            <a:picLocks noChangeAspect="1"/>
          </p:cNvPicPr>
          <p:nvPr/>
        </p:nvPicPr>
        <p:blipFill>
          <a:blip r:embed="rId3">
            <a:extLst/>
          </a:blip>
          <a:stretch>
            <a:fillRect/>
          </a:stretch>
        </p:blipFill>
        <p:spPr>
          <a:xfrm>
            <a:off x="512377" y="856239"/>
            <a:ext cx="11980046" cy="8041122"/>
          </a:xfrm>
          <a:prstGeom prst="rect">
            <a:avLst/>
          </a:prstGeom>
          <a:ln w="88900">
            <a:miter lim="400000"/>
          </a:ln>
        </p:spPr>
      </p:pic>
      <p:sp>
        <p:nvSpPr>
          <p:cNvPr id="135" name="What is air pollution?"/>
          <p:cNvSpPr txBox="1">
            <a:spLocks noGrp="1"/>
          </p:cNvSpPr>
          <p:nvPr>
            <p:ph type="ctrTitle"/>
          </p:nvPr>
        </p:nvSpPr>
        <p:spPr>
          <a:xfrm>
            <a:off x="1073606" y="1820942"/>
            <a:ext cx="10857588" cy="2095410"/>
          </a:xfrm>
          <a:prstGeom prst="rect">
            <a:avLst/>
          </a:prstGeom>
        </p:spPr>
        <p:txBody>
          <a:bodyPr/>
          <a:lstStyle>
            <a:lvl1pPr defTabSz="429768">
              <a:defRPr sz="6768"/>
            </a:lvl1pPr>
          </a:lstStyle>
          <a:p>
            <a:r>
              <a:rPr dirty="0"/>
              <a:t>What is air pollution? </a:t>
            </a:r>
          </a:p>
        </p:txBody>
      </p:sp>
      <p:sp>
        <p:nvSpPr>
          <p:cNvPr id="136" name="Air pollution refers to the release of pollutants into the air that are detrimental to human health and the planet as a whole."/>
          <p:cNvSpPr txBox="1">
            <a:spLocks noGrp="1"/>
          </p:cNvSpPr>
          <p:nvPr>
            <p:ph type="subTitle" sz="quarter" idx="1"/>
          </p:nvPr>
        </p:nvSpPr>
        <p:spPr>
          <a:xfrm>
            <a:off x="1270000" y="4863781"/>
            <a:ext cx="10464800" cy="1663701"/>
          </a:xfrm>
          <a:prstGeom prst="rect">
            <a:avLst/>
          </a:prstGeom>
        </p:spPr>
        <p:txBody>
          <a:bodyPr/>
          <a:lstStyle>
            <a:lvl1pPr defTabSz="342900">
              <a:defRPr sz="2700"/>
            </a:lvl1pPr>
          </a:lstStyle>
          <a:p>
            <a:r>
              <a:t>Air pollution refers to the release of pollutants into the air that are detrimental to human health and the planet as a whole.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itrogen Dioxide (NO2) and Particulate Matter (PM) are the two most prevalent types of air pollution!"/>
          <p:cNvSpPr txBox="1">
            <a:spLocks noGrp="1"/>
          </p:cNvSpPr>
          <p:nvPr>
            <p:ph type="title"/>
          </p:nvPr>
        </p:nvSpPr>
        <p:spPr>
          <a:xfrm>
            <a:off x="1270000" y="203200"/>
            <a:ext cx="11125200" cy="3236125"/>
          </a:xfrm>
          <a:prstGeom prst="rect">
            <a:avLst/>
          </a:prstGeom>
        </p:spPr>
        <p:txBody>
          <a:bodyPr/>
          <a:lstStyle>
            <a:lvl1pPr defTabSz="301752">
              <a:defRPr sz="4752"/>
            </a:lvl1pPr>
          </a:lstStyle>
          <a:p>
            <a:r>
              <a:rPr dirty="0"/>
              <a:t>Nitrogen Dioxide (NO2) and Particulate Matter (PM) are the two most prevalent types of air pollution!</a:t>
            </a:r>
          </a:p>
        </p:txBody>
      </p:sp>
      <p:sp>
        <p:nvSpPr>
          <p:cNvPr id="141" name="NO2 (smog), or “ground-level ozone,” as it is more often called, occurs when emissions from combusting fossil fuels react with sunlight.…"/>
          <p:cNvSpPr txBox="1">
            <a:spLocks noGrp="1"/>
          </p:cNvSpPr>
          <p:nvPr>
            <p:ph type="body" idx="1"/>
          </p:nvPr>
        </p:nvSpPr>
        <p:spPr>
          <a:xfrm>
            <a:off x="1270000" y="2946400"/>
            <a:ext cx="10464800" cy="6096000"/>
          </a:xfrm>
          <a:prstGeom prst="rect">
            <a:avLst/>
          </a:prstGeom>
        </p:spPr>
        <p:txBody>
          <a:bodyPr>
            <a:normAutofit/>
          </a:bodyPr>
          <a:lstStyle/>
          <a:p>
            <a:pPr>
              <a:buBlip>
                <a:blip r:embed="rId3"/>
              </a:buBlip>
              <a:defRPr sz="2500"/>
            </a:pPr>
            <a:r>
              <a:rPr sz="3600" dirty="0"/>
              <a:t>NO2 (smog), or “ground-level ozone,” as it is more often called, occurs when emissions from combusting fossil fuels react with sunlight. </a:t>
            </a:r>
          </a:p>
          <a:p>
            <a:pPr>
              <a:buBlip>
                <a:blip r:embed="rId3"/>
              </a:buBlip>
              <a:defRPr sz="2500"/>
            </a:pPr>
            <a:r>
              <a:rPr sz="3600" dirty="0"/>
              <a:t>Soot, or “particulate matter,” is made up of tiny particles of chemicals, soil, smoke, dust, or allergens, in the form of gas or solids, that are carried in the air.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4" descr="Picture 4"/>
          <p:cNvPicPr>
            <a:picLocks noChangeAspect="1"/>
          </p:cNvPicPr>
          <p:nvPr/>
        </p:nvPicPr>
        <p:blipFill>
          <a:blip r:embed="rId3">
            <a:extLst/>
          </a:blip>
          <a:srcRect/>
          <a:stretch>
            <a:fillRect/>
          </a:stretch>
        </p:blipFill>
        <p:spPr>
          <a:xfrm>
            <a:off x="1115946" y="1596804"/>
            <a:ext cx="10739131" cy="7661746"/>
          </a:xfrm>
          <a:prstGeom prst="rect">
            <a:avLst/>
          </a:prstGeom>
          <a:ln w="88900">
            <a:miter lim="400000"/>
          </a:ln>
        </p:spPr>
      </p:pic>
      <p:sp>
        <p:nvSpPr>
          <p:cNvPr id="3" name="What is air pollution?"/>
          <p:cNvSpPr txBox="1">
            <a:spLocks/>
          </p:cNvSpPr>
          <p:nvPr/>
        </p:nvSpPr>
        <p:spPr>
          <a:xfrm>
            <a:off x="1341180" y="403613"/>
            <a:ext cx="10288661" cy="917187"/>
          </a:xfrm>
          <a:prstGeom prst="rect">
            <a:avLst/>
          </a:prstGeom>
        </p:spPr>
        <p:txBody>
          <a:bodyPr/>
          <a:lstStyle>
            <a:lvl1pPr marL="0" marR="0" indent="0" algn="ctr" defTabSz="429768" rtl="0" latinLnBrk="0">
              <a:lnSpc>
                <a:spcPct val="100000"/>
              </a:lnSpc>
              <a:spcBef>
                <a:spcPts val="0"/>
              </a:spcBef>
              <a:spcAft>
                <a:spcPts val="0"/>
              </a:spcAft>
              <a:buClrTx/>
              <a:buSzTx/>
              <a:buFontTx/>
              <a:buNone/>
              <a:tabLst/>
              <a:defRPr sz="6768" b="0" i="0" u="none" strike="noStrike" cap="none" spc="0" baseline="0">
                <a:solidFill>
                  <a:srgbClr val="FFFFFF"/>
                </a:solidFill>
                <a:uFillTx/>
                <a:latin typeface="+mn-lt"/>
                <a:ea typeface="+mn-ea"/>
                <a:cs typeface="+mn-cs"/>
                <a:sym typeface="Chalkduster"/>
              </a:defRPr>
            </a:lvl1pPr>
            <a:lvl2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0" algn="ctr" defTabSz="4572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hangingPunct="1"/>
            <a:r>
              <a:rPr lang="en-GB" sz="4400" dirty="0" smtClean="0"/>
              <a:t>How big is Particulate Matter? </a:t>
            </a:r>
            <a:endParaRPr lang="en-GB" sz="4400"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ort lived climate pollutants (SLCPs)"/>
          <p:cNvSpPr txBox="1">
            <a:spLocks noGrp="1"/>
          </p:cNvSpPr>
          <p:nvPr>
            <p:ph type="title"/>
          </p:nvPr>
        </p:nvSpPr>
        <p:spPr>
          <a:xfrm>
            <a:off x="1270000" y="203200"/>
            <a:ext cx="10464800" cy="1828800"/>
          </a:xfrm>
          <a:prstGeom prst="rect">
            <a:avLst/>
          </a:prstGeom>
        </p:spPr>
        <p:txBody>
          <a:bodyPr/>
          <a:lstStyle>
            <a:lvl1pPr>
              <a:defRPr sz="4600"/>
            </a:lvl1pPr>
          </a:lstStyle>
          <a:p>
            <a:r>
              <a:rPr dirty="0"/>
              <a:t>Short lived climate pollutants (SLCPs)</a:t>
            </a:r>
          </a:p>
        </p:txBody>
      </p:sp>
      <p:pic>
        <p:nvPicPr>
          <p:cNvPr id="150" name="Screen Shot 2020-07-03 at 12.05.33.png" descr="Screen Shot 2020-07-03 at 12.05.33.png"/>
          <p:cNvPicPr>
            <a:picLocks noChangeAspect="1"/>
          </p:cNvPicPr>
          <p:nvPr/>
        </p:nvPicPr>
        <p:blipFill>
          <a:blip r:embed="rId3">
            <a:extLst/>
          </a:blip>
          <a:stretch>
            <a:fillRect/>
          </a:stretch>
        </p:blipFill>
        <p:spPr>
          <a:xfrm>
            <a:off x="650575" y="6053044"/>
            <a:ext cx="5384468" cy="3378201"/>
          </a:xfrm>
          <a:prstGeom prst="rect">
            <a:avLst/>
          </a:prstGeom>
          <a:ln w="88900">
            <a:miter lim="400000"/>
          </a:ln>
        </p:spPr>
      </p:pic>
      <p:pic>
        <p:nvPicPr>
          <p:cNvPr id="151" name="Screen Shot 2020-07-03 at 12.05.05.png" descr="Screen Shot 2020-07-03 at 12.05.05.png"/>
          <p:cNvPicPr>
            <a:picLocks noChangeAspect="1"/>
          </p:cNvPicPr>
          <p:nvPr/>
        </p:nvPicPr>
        <p:blipFill>
          <a:blip r:embed="rId4">
            <a:extLst/>
          </a:blip>
          <a:stretch>
            <a:fillRect/>
          </a:stretch>
        </p:blipFill>
        <p:spPr>
          <a:xfrm>
            <a:off x="623461" y="2461443"/>
            <a:ext cx="5438696" cy="3373181"/>
          </a:xfrm>
          <a:prstGeom prst="rect">
            <a:avLst/>
          </a:prstGeom>
          <a:ln w="88900">
            <a:miter lim="400000"/>
          </a:ln>
        </p:spPr>
      </p:pic>
      <p:pic>
        <p:nvPicPr>
          <p:cNvPr id="152" name="Screen Shot 2020-07-03 at 12.05.42.png" descr="Screen Shot 2020-07-03 at 12.05.42.png"/>
          <p:cNvPicPr>
            <a:picLocks noChangeAspect="1"/>
          </p:cNvPicPr>
          <p:nvPr/>
        </p:nvPicPr>
        <p:blipFill>
          <a:blip r:embed="rId5">
            <a:extLst/>
          </a:blip>
          <a:stretch>
            <a:fillRect/>
          </a:stretch>
        </p:blipFill>
        <p:spPr>
          <a:xfrm>
            <a:off x="6883745" y="2458933"/>
            <a:ext cx="5482168" cy="3378201"/>
          </a:xfrm>
          <a:prstGeom prst="rect">
            <a:avLst/>
          </a:prstGeom>
          <a:ln w="88900">
            <a:miter lim="400000"/>
          </a:ln>
        </p:spPr>
      </p:pic>
      <p:pic>
        <p:nvPicPr>
          <p:cNvPr id="153" name="Screen Shot 2020-07-03 at 12.05.14.png" descr="Screen Shot 2020-07-03 at 12.05.14.png"/>
          <p:cNvPicPr>
            <a:picLocks noChangeAspect="1"/>
          </p:cNvPicPr>
          <p:nvPr/>
        </p:nvPicPr>
        <p:blipFill>
          <a:blip r:embed="rId6">
            <a:extLst/>
          </a:blip>
          <a:stretch>
            <a:fillRect/>
          </a:stretch>
        </p:blipFill>
        <p:spPr>
          <a:xfrm>
            <a:off x="6832183" y="6053044"/>
            <a:ext cx="5585292" cy="3378201"/>
          </a:xfrm>
          <a:prstGeom prst="rect">
            <a:avLst/>
          </a:prstGeom>
          <a:ln w="889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Where does pollution come from?"/>
          <p:cNvSpPr txBox="1">
            <a:spLocks noGrp="1"/>
          </p:cNvSpPr>
          <p:nvPr>
            <p:ph type="title"/>
          </p:nvPr>
        </p:nvSpPr>
        <p:spPr>
          <a:xfrm>
            <a:off x="1270000" y="203200"/>
            <a:ext cx="10563294" cy="1703080"/>
          </a:xfrm>
          <a:prstGeom prst="rect">
            <a:avLst/>
          </a:prstGeom>
        </p:spPr>
        <p:txBody>
          <a:bodyPr/>
          <a:lstStyle>
            <a:lvl1pPr defTabSz="443484">
              <a:defRPr sz="4947"/>
            </a:lvl1pPr>
          </a:lstStyle>
          <a:p>
            <a:r>
              <a:t>Where does pollution come from?</a:t>
            </a:r>
          </a:p>
        </p:txBody>
      </p:sp>
      <p:pic>
        <p:nvPicPr>
          <p:cNvPr id="158" name="Picture 4" descr="Picture 4"/>
          <p:cNvPicPr>
            <a:picLocks noChangeAspect="1"/>
          </p:cNvPicPr>
          <p:nvPr/>
        </p:nvPicPr>
        <p:blipFill>
          <a:blip r:embed="rId3">
            <a:extLst/>
          </a:blip>
          <a:srcRect l="1918" r="17891"/>
          <a:stretch>
            <a:fillRect/>
          </a:stretch>
        </p:blipFill>
        <p:spPr>
          <a:xfrm>
            <a:off x="1248623" y="1974430"/>
            <a:ext cx="4959129" cy="3714438"/>
          </a:xfrm>
          <a:prstGeom prst="rect">
            <a:avLst/>
          </a:prstGeom>
          <a:ln w="88900">
            <a:miter lim="400000"/>
          </a:ln>
        </p:spPr>
      </p:pic>
      <p:pic>
        <p:nvPicPr>
          <p:cNvPr id="159" name="Picture 2" descr="Picture 2"/>
          <p:cNvPicPr>
            <a:picLocks noChangeAspect="1"/>
          </p:cNvPicPr>
          <p:nvPr/>
        </p:nvPicPr>
        <p:blipFill>
          <a:blip r:embed="rId4">
            <a:extLst/>
          </a:blip>
          <a:srcRect l="10885"/>
          <a:stretch>
            <a:fillRect/>
          </a:stretch>
        </p:blipFill>
        <p:spPr>
          <a:xfrm>
            <a:off x="6509797" y="1974232"/>
            <a:ext cx="4965507" cy="3714690"/>
          </a:xfrm>
          <a:prstGeom prst="rect">
            <a:avLst/>
          </a:prstGeom>
          <a:ln w="88900">
            <a:miter lim="400000"/>
          </a:ln>
        </p:spPr>
      </p:pic>
      <p:pic>
        <p:nvPicPr>
          <p:cNvPr id="160" name="Picture 8" descr="Picture 8"/>
          <p:cNvPicPr>
            <a:picLocks noChangeAspect="1"/>
          </p:cNvPicPr>
          <p:nvPr/>
        </p:nvPicPr>
        <p:blipFill>
          <a:blip r:embed="rId5">
            <a:extLst/>
          </a:blip>
          <a:srcRect l="1696" r="9334"/>
          <a:stretch>
            <a:fillRect/>
          </a:stretch>
        </p:blipFill>
        <p:spPr>
          <a:xfrm>
            <a:off x="1249814" y="5944054"/>
            <a:ext cx="4956705" cy="3714193"/>
          </a:xfrm>
          <a:prstGeom prst="rect">
            <a:avLst/>
          </a:prstGeom>
          <a:ln w="88900">
            <a:miter lim="400000"/>
          </a:ln>
        </p:spPr>
      </p:pic>
      <p:pic>
        <p:nvPicPr>
          <p:cNvPr id="161" name="Picture 10" descr="Picture 10"/>
          <p:cNvPicPr>
            <a:picLocks noChangeAspect="1"/>
          </p:cNvPicPr>
          <p:nvPr/>
        </p:nvPicPr>
        <p:blipFill>
          <a:blip r:embed="rId6">
            <a:extLst/>
          </a:blip>
          <a:srcRect l="13981" r="6402" b="10205"/>
          <a:stretch>
            <a:fillRect/>
          </a:stretch>
        </p:blipFill>
        <p:spPr>
          <a:xfrm>
            <a:off x="6517734" y="5944054"/>
            <a:ext cx="4949832" cy="3714218"/>
          </a:xfrm>
          <a:prstGeom prst="rect">
            <a:avLst/>
          </a:prstGeom>
          <a:ln w="889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6"/>
          <p:cNvGrpSpPr/>
          <p:nvPr/>
        </p:nvGrpSpPr>
        <p:grpSpPr>
          <a:xfrm>
            <a:off x="1302158" y="1546711"/>
            <a:ext cx="10400484" cy="7806771"/>
            <a:chOff x="-1" y="-1"/>
            <a:chExt cx="10400483" cy="7806770"/>
          </a:xfrm>
        </p:grpSpPr>
        <p:pic>
          <p:nvPicPr>
            <p:cNvPr id="165" name="Picture 4" descr="Picture 4"/>
            <p:cNvPicPr>
              <a:picLocks noChangeAspect="1"/>
            </p:cNvPicPr>
            <p:nvPr/>
          </p:nvPicPr>
          <p:blipFill>
            <a:blip r:embed="rId3">
              <a:extLst/>
            </a:blip>
            <a:srcRect l="2392" r="32243"/>
            <a:stretch>
              <a:fillRect/>
            </a:stretch>
          </p:blipFill>
          <p:spPr>
            <a:xfrm>
              <a:off x="5276385" y="3969329"/>
              <a:ext cx="5091768" cy="3837441"/>
            </a:xfrm>
            <a:prstGeom prst="rect">
              <a:avLst/>
            </a:prstGeom>
            <a:ln w="88900" cap="flat">
              <a:noFill/>
              <a:miter lim="400000"/>
            </a:ln>
            <a:effectLst/>
          </p:spPr>
        </p:pic>
        <p:pic>
          <p:nvPicPr>
            <p:cNvPr id="166" name="Picture 6" descr="Picture 6"/>
            <p:cNvPicPr>
              <a:picLocks noChangeAspect="1"/>
            </p:cNvPicPr>
            <p:nvPr/>
          </p:nvPicPr>
          <p:blipFill>
            <a:blip r:embed="rId4">
              <a:extLst/>
            </a:blip>
            <a:srcRect l="12740" r="12111"/>
            <a:stretch>
              <a:fillRect/>
            </a:stretch>
          </p:blipFill>
          <p:spPr>
            <a:xfrm>
              <a:off x="5276385" y="-2"/>
              <a:ext cx="5124097" cy="3837442"/>
            </a:xfrm>
            <a:prstGeom prst="rect">
              <a:avLst/>
            </a:prstGeom>
            <a:ln w="88900" cap="flat">
              <a:noFill/>
              <a:miter lim="400000"/>
            </a:ln>
            <a:effectLst/>
          </p:spPr>
        </p:pic>
        <p:pic>
          <p:nvPicPr>
            <p:cNvPr id="167" name="Picture 8" descr="Picture 8"/>
            <p:cNvPicPr>
              <a:picLocks noChangeAspect="1"/>
            </p:cNvPicPr>
            <p:nvPr/>
          </p:nvPicPr>
          <p:blipFill>
            <a:blip r:embed="rId5">
              <a:extLst/>
            </a:blip>
            <a:srcRect l="11052"/>
            <a:stretch>
              <a:fillRect/>
            </a:stretch>
          </p:blipFill>
          <p:spPr>
            <a:xfrm>
              <a:off x="-2" y="-1"/>
              <a:ext cx="5116587" cy="3834882"/>
            </a:xfrm>
            <a:prstGeom prst="rect">
              <a:avLst/>
            </a:prstGeom>
            <a:ln w="88900" cap="flat">
              <a:noFill/>
              <a:miter lim="400000"/>
            </a:ln>
            <a:effectLst/>
          </p:spPr>
        </p:pic>
        <p:pic>
          <p:nvPicPr>
            <p:cNvPr id="168" name="Picture 2" descr="Picture 2"/>
            <p:cNvPicPr>
              <a:picLocks noChangeAspect="1"/>
            </p:cNvPicPr>
            <p:nvPr/>
          </p:nvPicPr>
          <p:blipFill>
            <a:blip r:embed="rId6">
              <a:extLst/>
            </a:blip>
            <a:stretch>
              <a:fillRect/>
            </a:stretch>
          </p:blipFill>
          <p:spPr>
            <a:xfrm>
              <a:off x="0" y="3969329"/>
              <a:ext cx="5116587" cy="3837441"/>
            </a:xfrm>
            <a:prstGeom prst="rect">
              <a:avLst/>
            </a:prstGeom>
            <a:ln w="88900" cap="flat">
              <a:noFill/>
              <a:miter lim="400000"/>
            </a:ln>
            <a:effectLst/>
          </p:spPr>
        </p:pic>
      </p:grpSp>
      <p:sp>
        <p:nvSpPr>
          <p:cNvPr id="170" name="Natural resources of air pollution"/>
          <p:cNvSpPr txBox="1">
            <a:spLocks noGrp="1"/>
          </p:cNvSpPr>
          <p:nvPr>
            <p:ph type="title" idx="4294967295"/>
          </p:nvPr>
        </p:nvSpPr>
        <p:spPr>
          <a:xfrm>
            <a:off x="1270000" y="203200"/>
            <a:ext cx="10464800" cy="1392615"/>
          </a:xfrm>
          <a:prstGeom prst="rect">
            <a:avLst/>
          </a:prstGeom>
        </p:spPr>
        <p:txBody>
          <a:bodyPr/>
          <a:lstStyle>
            <a:lvl1pPr defTabSz="411479">
              <a:defRPr sz="4140"/>
            </a:lvl1pPr>
          </a:lstStyle>
          <a:p>
            <a:r>
              <a:t>Natural resources of air pollution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he damage to our health from air pollution can start as early as birth right the way through to old age. It’s estimated that the equivalent of 40,000 lives are lost each year in the UK and five million across the world due to air pollution."/>
          <p:cNvSpPr txBox="1">
            <a:spLocks noGrp="1"/>
          </p:cNvSpPr>
          <p:nvPr>
            <p:ph type="body" sz="half" idx="1"/>
          </p:nvPr>
        </p:nvSpPr>
        <p:spPr>
          <a:xfrm>
            <a:off x="595986" y="2568231"/>
            <a:ext cx="4500004" cy="6736027"/>
          </a:xfrm>
          <a:prstGeom prst="rect">
            <a:avLst/>
          </a:prstGeom>
        </p:spPr>
        <p:txBody>
          <a:bodyPr/>
          <a:lstStyle>
            <a:lvl1pPr marL="0" indent="0" algn="ctr" defTabSz="452627">
              <a:spcBef>
                <a:spcPts val="3500"/>
              </a:spcBef>
              <a:buSzTx/>
              <a:buNone/>
              <a:defRPr sz="2475"/>
            </a:lvl1pPr>
          </a:lstStyle>
          <a:p>
            <a:r>
              <a:t>The damage to our health from air pollution can start as early as birth right the way through to old age. It’s estimated that the equivalent of 40,000 lives are lost each year in the UK and five million across the world due to air pollution. </a:t>
            </a:r>
          </a:p>
        </p:txBody>
      </p:sp>
      <p:sp>
        <p:nvSpPr>
          <p:cNvPr id="175" name="How does air pollution affect our health?"/>
          <p:cNvSpPr txBox="1">
            <a:spLocks noGrp="1"/>
          </p:cNvSpPr>
          <p:nvPr>
            <p:ph type="title"/>
          </p:nvPr>
        </p:nvSpPr>
        <p:spPr>
          <a:prstGeom prst="rect">
            <a:avLst/>
          </a:prstGeom>
        </p:spPr>
        <p:txBody>
          <a:bodyPr/>
          <a:lstStyle>
            <a:lvl1pPr defTabSz="388620">
              <a:defRPr sz="6120"/>
            </a:lvl1pPr>
          </a:lstStyle>
          <a:p>
            <a:r>
              <a:t>How does air pollution affect our health? </a:t>
            </a:r>
          </a:p>
        </p:txBody>
      </p:sp>
      <p:pic>
        <p:nvPicPr>
          <p:cNvPr id="176" name="Picture 1" descr="Picture 1"/>
          <p:cNvPicPr>
            <a:picLocks noChangeAspect="1"/>
          </p:cNvPicPr>
          <p:nvPr/>
        </p:nvPicPr>
        <p:blipFill>
          <a:blip r:embed="rId3">
            <a:extLst/>
          </a:blip>
          <a:stretch>
            <a:fillRect/>
          </a:stretch>
        </p:blipFill>
        <p:spPr>
          <a:xfrm>
            <a:off x="5686507" y="3009227"/>
            <a:ext cx="6659159" cy="6228274"/>
          </a:xfrm>
          <a:prstGeom prst="rect">
            <a:avLst/>
          </a:prstGeom>
          <a:ln w="889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Impacts on the Environment"/>
          <p:cNvSpPr txBox="1">
            <a:spLocks noGrp="1"/>
          </p:cNvSpPr>
          <p:nvPr>
            <p:ph type="title"/>
          </p:nvPr>
        </p:nvSpPr>
        <p:spPr>
          <a:xfrm>
            <a:off x="1056292" y="203200"/>
            <a:ext cx="10892216" cy="1686816"/>
          </a:xfrm>
          <a:prstGeom prst="rect">
            <a:avLst/>
          </a:prstGeom>
        </p:spPr>
        <p:txBody>
          <a:bodyPr/>
          <a:lstStyle>
            <a:lvl1pPr defTabSz="324611">
              <a:defRPr sz="5112"/>
            </a:lvl1pPr>
          </a:lstStyle>
          <a:p>
            <a:r>
              <a:t>Impacts on the Environment</a:t>
            </a:r>
          </a:p>
        </p:txBody>
      </p:sp>
      <p:pic>
        <p:nvPicPr>
          <p:cNvPr id="181" name="Screen Shot 2020-08-04 at 16.37.55.png" descr="Screen Shot 2020-08-04 at 16.37.55.png"/>
          <p:cNvPicPr>
            <a:picLocks noChangeAspect="1"/>
          </p:cNvPicPr>
          <p:nvPr/>
        </p:nvPicPr>
        <p:blipFill>
          <a:blip r:embed="rId3">
            <a:extLst/>
          </a:blip>
          <a:stretch>
            <a:fillRect/>
          </a:stretch>
        </p:blipFill>
        <p:spPr>
          <a:xfrm>
            <a:off x="1763335" y="2258864"/>
            <a:ext cx="9865969" cy="6100696"/>
          </a:xfrm>
          <a:prstGeom prst="rect">
            <a:avLst/>
          </a:prstGeom>
          <a:ln w="889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92AB4A2FEEA147B61DB1CB2D5581CE" ma:contentTypeVersion="13" ma:contentTypeDescription="Create a new document." ma:contentTypeScope="" ma:versionID="615dade2e3af3fe5fd0caddd3cb5b9ca">
  <xsd:schema xmlns:xsd="http://www.w3.org/2001/XMLSchema" xmlns:xs="http://www.w3.org/2001/XMLSchema" xmlns:p="http://schemas.microsoft.com/office/2006/metadata/properties" xmlns:ns3="164119b7-757e-4110-abbc-14aeeaa7d011" xmlns:ns4="49ef88ed-f005-43c3-a17e-4443afa3b4bc" targetNamespace="http://schemas.microsoft.com/office/2006/metadata/properties" ma:root="true" ma:fieldsID="83023ed35fc5ac77c8dbd236c4800a75" ns3:_="" ns4:_="">
    <xsd:import namespace="164119b7-757e-4110-abbc-14aeeaa7d011"/>
    <xsd:import namespace="49ef88ed-f005-43c3-a17e-4443afa3b4b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119b7-757e-4110-abbc-14aeeaa7d0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ef88ed-f005-43c3-a17e-4443afa3b4b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F11FCC-7973-4655-BD8F-0BDD891481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119b7-757e-4110-abbc-14aeeaa7d011"/>
    <ds:schemaRef ds:uri="49ef88ed-f005-43c3-a17e-4443afa3b4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A1B02D-F4C6-451A-97CB-865431E57163}">
  <ds:schemaRefs>
    <ds:schemaRef ds:uri="http://schemas.microsoft.com/sharepoint/v3/contenttype/forms"/>
  </ds:schemaRefs>
</ds:datastoreItem>
</file>

<file path=customXml/itemProps3.xml><?xml version="1.0" encoding="utf-8"?>
<ds:datastoreItem xmlns:ds="http://schemas.openxmlformats.org/officeDocument/2006/customXml" ds:itemID="{25155A04-58D2-42F8-B62B-4E48DC3140FD}">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164119b7-757e-4110-abbc-14aeeaa7d011"/>
    <ds:schemaRef ds:uri="http://purl.org/dc/elements/1.1/"/>
    <ds:schemaRef ds:uri="http://schemas.microsoft.com/office/2006/metadata/properties"/>
    <ds:schemaRef ds:uri="49ef88ed-f005-43c3-a17e-4443afa3b4b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195</TotalTime>
  <Words>3025</Words>
  <Application>Microsoft Office PowerPoint</Application>
  <PresentationFormat>Custom</PresentationFormat>
  <Paragraphs>135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Chalkduster</vt:lpstr>
      <vt:lpstr>Helvetica</vt:lpstr>
      <vt:lpstr>Helvetica Neue</vt:lpstr>
      <vt:lpstr>Chalkboard</vt:lpstr>
      <vt:lpstr>Air Pollution Workshop</vt:lpstr>
      <vt:lpstr>What is air pollution? </vt:lpstr>
      <vt:lpstr>Nitrogen Dioxide (NO2) and Particulate Matter (PM) are the two most prevalent types of air pollution!</vt:lpstr>
      <vt:lpstr>PowerPoint Presentation</vt:lpstr>
      <vt:lpstr>Short lived climate pollutants (SLCPs)</vt:lpstr>
      <vt:lpstr>Where does pollution come from?</vt:lpstr>
      <vt:lpstr>Natural resources of air pollution </vt:lpstr>
      <vt:lpstr>How does air pollution affect our health? </vt:lpstr>
      <vt:lpstr>Impacts on the Environment</vt:lpstr>
      <vt:lpstr>Air pollution in London</vt:lpstr>
      <vt:lpstr>Air Pollution in Newham</vt:lpstr>
      <vt:lpstr>How can we protect ourselves from road traffic pollution? </vt:lpstr>
      <vt:lpstr>How can we protect ourselves from indoor pollution? </vt:lpstr>
      <vt:lpstr>Think of other, healthier travel options…</vt:lpstr>
      <vt:lpstr>How you can help reduce air pollution and protect the environment? </vt:lpstr>
      <vt:lpstr>PowerPoint Presentation</vt:lpstr>
      <vt:lpstr>Think about ways how you can contribute to help the environment?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Idling and Air Pollution Workshop</dc:title>
  <dc:creator>Lijana Mitrijevaite</dc:creator>
  <cp:lastModifiedBy>Lijana Mitrijevaite</cp:lastModifiedBy>
  <cp:revision>7</cp:revision>
  <dcterms:modified xsi:type="dcterms:W3CDTF">2020-10-27T10:53:46Z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0x0101004092AB4A2FEEA147B61DB1CB2D5581CE</vt:lpwstr>
  </property>
</Properties>
</file>