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8" r:id="rId5"/>
    <p:sldMasterId id="2147483672" r:id="rId6"/>
    <p:sldMasterId id="2147483684" r:id="rId7"/>
    <p:sldMasterId id="2147483696" r:id="rId8"/>
    <p:sldMasterId id="2147483708" r:id="rId9"/>
    <p:sldMasterId id="2147483723" r:id="rId10"/>
    <p:sldMasterId id="2147483735" r:id="rId11"/>
    <p:sldMasterId id="2147483743" r:id="rId12"/>
    <p:sldMasterId id="2147483750" r:id="rId13"/>
    <p:sldMasterId id="2147483757" r:id="rId14"/>
    <p:sldMasterId id="2147483764" r:id="rId15"/>
  </p:sldMasterIdLst>
  <p:sldIdLst>
    <p:sldId id="271" r:id="rId16"/>
    <p:sldId id="267" r:id="rId17"/>
    <p:sldId id="266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6F"/>
    <a:srgbClr val="00A09D"/>
    <a:srgbClr val="469DA0"/>
    <a:srgbClr val="3DA1A0"/>
    <a:srgbClr val="1EA18B"/>
    <a:srgbClr val="1C816F"/>
    <a:srgbClr val="4C9789"/>
    <a:srgbClr val="00584A"/>
    <a:srgbClr val="005826"/>
    <a:srgbClr val="7D0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3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9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F556E03-E11B-4690-7B09-AE0791C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C4EE413-21D8-00DC-ACAE-A98FFEBA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8709039-1D13-232F-C2CA-662CB81F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3B0BAF-92F2-8D6D-0711-BB21296CD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377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65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45B5-DCC6-5E46-96FE-3297CC2BD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E9D5954-4DBD-7F2A-0578-039800F9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068D55-B88B-0E1A-3122-49402F23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5CAF213-FE85-6FE7-7965-BFDA1852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9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62CD8-13CD-D0D9-8633-9DBA1642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4B75-A964-C83B-ED49-11351894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37B6D36-3F54-4EE5-612E-62341C25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D24C-2E61-3379-37C1-0A3F6684CC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608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975B64-CED8-9CBD-DEF8-A3DD821E36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372A5E-56D9-E1D0-79DD-D35DF6F4604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BFD98-F6E8-31FB-BF14-ABD6DF9302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13D3ECFC-7875-34E3-BFFB-2F853337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E81469F-DB04-C8D0-18C1-B9E88FFA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F7C3466-6929-588E-83D1-3589F10F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55C3819-4996-0778-2A61-B312CB6A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C66B28D-14BE-F166-0F37-B5DC6802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A0968C2-2062-54F3-39F2-C153A2FC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E9F56-C028-AC95-9ED5-5CE4A747E1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6919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3531CD-B00B-8CAD-A885-E2A4FDEE64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A9729A-281F-090F-FE8D-0DBB37BD44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F17FA06-F3B3-0D05-52F2-AAA8B76135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5BA19EB6-D566-356C-F7BA-9D4E4582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AC7D30C-B1FB-6A9B-6637-C0551389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C588803-E177-8083-8713-E9883DF3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CC676-1C92-C67B-2DEC-7A445A4F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9778A-DEB7-6BBD-E0FB-C1422044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98650-474C-903E-B689-10DA46D2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A5E68F-8AC3-0258-E598-E3440882E9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82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D7D485D-EC88-2D39-2BAD-CE042978E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8C632D-556F-1C18-C6CF-1B211BB3554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E5CF446-0959-1D4A-11D4-13F8A7B3BC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953F2A7-5F6A-E282-65B8-5700716C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184DB14-4472-6338-DD7C-5C2C6D73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9116517-90B4-043C-4345-08E1CDFD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2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4A27693-4281-04B3-6900-619F6E3D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EB795BC-A318-CDBB-A7F7-87F4C216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2BBC203-099B-4735-4385-BB52F924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85B58-60FF-41AA-10DB-5929162BD9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457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F08EF52-53F1-3DBF-ABF9-6DC9A7364E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421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57A721-7A05-872A-2F6D-8ED07797A6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9CEA430-7C77-F26A-50C7-DF981A407AF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9A41EE53-FE4B-B6A3-A741-17CAD366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E4524F0-E8D0-2065-90A8-F2BB9C98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E5A5E1F-2B0E-C132-2220-94D7BCDE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60A5F-3FB8-1087-940D-43A6433B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56780C1-2CC7-A944-CCB3-DB8692D1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B4B0AED-18DD-F054-B06C-9911C4FE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831FED-F244-6BC4-A759-BFB74BA26C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4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050625-E30D-D433-76AA-FAFE2F4859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421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98FF413-49A9-ED2E-6030-53FE6856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9976C1-4742-DC96-2776-6CC84316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823D91F-0DE2-D689-3791-81599500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1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23163C-70B4-7320-E6A5-2F2D7D4CBA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340C1A-1DE0-FB73-7224-19DA31FC8A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AB8B1AF-BAA0-D206-1906-F85D62C712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42F65E8-3120-0B5C-1A24-75EB387E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8FEE7F7-0393-3BB7-86EB-7A3B8999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BB78F24-A552-A72B-744D-6F107AEC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E353D5-C4FB-798E-BA0F-3907586D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7D0A93D-DFAB-0B5D-E84C-72B775FD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78DDDE8-0EFB-8377-B3EE-CB1B7604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3733AF-FCBB-4E6E-D5EF-BC9FF795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5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7EF8D6-44EC-D869-BEC0-3460C1F55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9BBBE0-C1DB-02AA-7EBF-47163FB45A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871CBDC-091F-5391-D66C-F7438E8CF4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AC6AE9B-2D05-C9AD-E913-F333D57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2EF3E08-6E58-8F5C-476C-055A8FA2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CFEE898-BFE2-BE2D-2B6C-1B2FC8D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76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F1EA330-F833-377E-4AB0-3165C864F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E8D7B34-53CD-97CF-BB84-9A1BB83D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93B4CB-FD3A-6A54-41B6-34172B1E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5B2E47-BD3E-5669-88C4-1B043D23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043AAD-85AA-6A30-4BAF-1827F2B6BF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A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521F8-F1C4-719E-9416-2F83B91C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E3CB80-FEBA-0E06-B748-F57F2479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8FCDF1-4FA5-F593-6AC2-B95652F6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59B0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1C1C-928F-2CA4-1BA9-ECAEE4A3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8051D5F-76DF-E0CD-25E9-1EDDBDEF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E590ABB-3313-8534-0546-C76DBC1B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1D8F3-28C8-BD2A-323C-30642BDD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20437-DC5C-97CE-FD6F-00CD286C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C7229F2-85ED-6BF7-8566-32ECB494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47EA4-8B15-4D96-2599-69F66ED8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CDEE289-92C0-1262-E7D1-21CE8DF1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536249-6254-9324-FF6C-1E40D730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09A43F-F1D3-EC32-B21E-0E7517C47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3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6377" y="258425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C3AEE-DBB6-43A9-48B4-E0445F76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5FCC7-113F-B2C3-4A45-79884147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D3BBC0-71C2-254C-3C9C-DD3F2C90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9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C9BF2-DA83-036B-9B26-2514B606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8CBA4C7-EDEC-8500-075E-1F25D19C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AD76559-B111-9980-59CB-6F09451E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2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D90C3-23F5-9B1E-2F02-1900A363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DE632-7341-00B7-AABC-DB776F00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6F0B2B1-67D5-1CBF-DA47-E7992306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A83C-8322-4C00-A71E-4CA52811DAA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C651-F346-4B05-B65D-2D5AA18D30C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727D01C-2EA0-F3BD-A931-C3D803CC2B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5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A5E0C-A36D-C25C-A919-1EF45442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0EF69-E433-998D-2198-119903231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EF09A-62B2-B30E-2698-2DCC7CA1E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E120-ABE2-1849-BDFB-5A3FE363C05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07E4-6D7F-DFFB-E805-0AA1ABD0E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84B9C-F5C1-0312-CA0B-B3C6A5B12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8695-359E-354F-9F13-8FAE855858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84FF6C2-F287-FC72-1ED7-AFA2AB6667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4562C-1AD3-C7CB-F280-3DCBCC9D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586AA-789E-7A56-9E92-4697C22D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0F534-7C3B-29E9-E207-8FBB6D39B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F537-5DF5-9B4C-8E97-2BB5AC36DA2B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997D-154F-9CD8-FC8B-9DB10B92D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A07A9-68D4-52C7-B88B-D8A3D2B60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B61B-B19D-BD42-8A8C-1E50CAF531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463B7871-DB52-7CDF-F213-4FB9C208D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58B53-3CF2-1259-3356-1C0966BA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0033F-7506-3EED-B426-146A9635F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86044-4B52-CE3D-3716-389C73A10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4812D-5D9E-D34F-BEE5-4C0D77F448AB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6E244-86F1-627E-5B1D-7DC09BFEE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15CF-D6A8-7947-9324-F99CB212D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9605-38C8-4747-BCA7-9DB64EFB0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E47CAE45-2CF7-7AE3-9183-2F7E103820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D56F-2B40-4F5B-8593-3FB241C17C9A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AF8C-F308-4D14-92A7-51645CA1561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03DD9209-3638-32F9-6807-B495B49BD0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30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7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8619-623B-4C71-8610-73EBBEB490D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956D-E143-479C-B3BA-50B647C0EF7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72B373FF-7D7B-2BFA-FC6E-6BA2716CDE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B233-4027-454F-8EF2-652E71F3D97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4884-9173-4689-ADA6-E8C68BBDE9F9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4504FA0-4882-C149-995A-7CADA0E279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E142-8B8B-4983-A29A-0AA6829536B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FCF0-FF98-4644-B5A0-A68BCFE35A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D710E33-59EE-8438-53E7-BC4D35645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24FE-DF0C-4B5C-B873-06346B6AD13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8F27-1B5B-47A7-808F-9915DB626DB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A639766F-1AD9-AE2C-17D3-3C4DE246C6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4A07C-DEB0-05BD-9881-42718FB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22C4E-C9A1-45E9-0BA1-47E2D1F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C26CB-FAC9-15A6-2C78-0D4B999EB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DCE8C-2B5A-4A4E-93A0-4C1D53B6AA0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1453-E010-D269-B368-755BBF5D6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0F4B-F16D-5CC3-BC69-ADFA0DE75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1021-AC8B-8E46-8879-D3B3634E6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square with white text&#10;&#10;Description automatically generated">
            <a:extLst>
              <a:ext uri="{FF2B5EF4-FFF2-40B4-BE49-F238E27FC236}">
                <a16:creationId xmlns:a16="http://schemas.microsoft.com/office/drawing/2014/main" id="{FB8D840F-D7A8-E771-B564-FEEA5E7910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B5D1A-2398-CDFD-1626-B885FC3E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47EE4-6AF5-7440-3900-17C93AFD6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517C-AFDB-D10F-95B8-EE0E79BF4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8AFF-2910-6A40-8E89-C10FF5408B0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7402B-9B90-EF0E-CB88-17C17CB9C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C295-E9C4-FB4E-BEEE-18E4674BA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5A65D6DA-076B-F73C-8E06-A4C11C60E2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3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F3318-05F3-3B21-5F5C-EFD4542B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10FB2-F14A-6AE5-2093-CE0B4ABA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CD04-6202-9499-3027-F8BCC54D2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FBFA-3DBA-2E4A-8CCC-02DA1EA48AD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95991-8284-577E-C024-F754773E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1B059-641A-3F0C-7539-03EE85A08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DD8-C413-2C44-8FAD-C1E061126E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0F4B28E-38DF-8925-EA41-E7E887612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8"/>
            <a:ext cx="12192000" cy="68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7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80CF-ED64-8684-EDA6-4ACA25DC2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33" y="637310"/>
            <a:ext cx="11611906" cy="49506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Adult Social Care, London Borough of Newham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Claire Solley – Director of Quality Assurance, Safeguarding and Workforce Development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GB" dirty="0"/>
              <a:t>Newham Centre of Health and Care </a:t>
            </a:r>
            <a:r>
              <a:rPr lang="en-GB" dirty="0" smtClean="0"/>
              <a:t>Equity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>Policy and Practice event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29.11.23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5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2C05-C793-030F-8255-879D14E4D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532" y="-1126837"/>
            <a:ext cx="11445649" cy="8078243"/>
          </a:xfrm>
        </p:spPr>
        <p:txBody>
          <a:bodyPr>
            <a:normAutofit/>
          </a:bodyPr>
          <a:lstStyle/>
          <a:p>
            <a:r>
              <a:rPr lang="en-GB" sz="1600" u="sng" dirty="0" smtClean="0">
                <a:solidFill>
                  <a:schemeClr val="tx1"/>
                </a:solidFill>
              </a:rPr>
              <a:t>What </a:t>
            </a:r>
            <a:r>
              <a:rPr lang="en-GB" sz="1600" u="sng" dirty="0">
                <a:solidFill>
                  <a:schemeClr val="tx1"/>
                </a:solidFill>
              </a:rPr>
              <a:t>is the practice</a:t>
            </a:r>
            <a:r>
              <a:rPr lang="en-GB" sz="1600" u="sng" dirty="0" smtClean="0">
                <a:solidFill>
                  <a:schemeClr val="tx1"/>
                </a:solidFill>
              </a:rPr>
              <a:t>?</a:t>
            </a:r>
            <a:br>
              <a:rPr lang="en-GB" sz="1600" u="sng" dirty="0" smtClean="0">
                <a:solidFill>
                  <a:schemeClr val="tx1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/>
            </a:r>
            <a:br>
              <a:rPr lang="en-GB" sz="1600" b="0" dirty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>- Safeguarding is everybody’s business – the term safeguarding relates to abuse, neglect (including significant self-neglect) </a:t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/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>- Adult Social Care is the lead agency </a:t>
            </a:r>
            <a:r>
              <a:rPr lang="en-GB" sz="1600" b="0" dirty="0" smtClean="0">
                <a:solidFill>
                  <a:schemeClr val="tx1"/>
                </a:solidFill>
              </a:rPr>
              <a:t>for Safeguarding Adults</a:t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/>
            </a:r>
            <a:br>
              <a:rPr lang="en-GB" sz="1600" b="0" dirty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>- Section </a:t>
            </a:r>
            <a:r>
              <a:rPr lang="en-GB" sz="1600" b="0" dirty="0">
                <a:solidFill>
                  <a:schemeClr val="tx1"/>
                </a:solidFill>
              </a:rPr>
              <a:t>42 of The Care Act 2014 states </a:t>
            </a:r>
            <a:r>
              <a:rPr lang="en-GB" sz="1600" b="0" dirty="0" smtClean="0">
                <a:solidFill>
                  <a:schemeClr val="tx1"/>
                </a:solidFill>
              </a:rPr>
              <a:t>the Local Authority has </a:t>
            </a:r>
            <a:r>
              <a:rPr lang="en-GB" sz="1600" b="0" dirty="0" smtClean="0">
                <a:solidFill>
                  <a:schemeClr val="tx1"/>
                </a:solidFill>
              </a:rPr>
              <a:t>a statutory duty to make enquires in the following circumstances </a:t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/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>- T</a:t>
            </a:r>
            <a:r>
              <a:rPr lang="en-GB" sz="1600" b="0" dirty="0" smtClean="0">
                <a:solidFill>
                  <a:schemeClr val="tx1"/>
                </a:solidFill>
              </a:rPr>
              <a:t>he </a:t>
            </a:r>
            <a:r>
              <a:rPr lang="en-GB" sz="1600" b="0" dirty="0" smtClean="0">
                <a:solidFill>
                  <a:schemeClr val="tx1"/>
                </a:solidFill>
              </a:rPr>
              <a:t>Local </a:t>
            </a:r>
            <a:r>
              <a:rPr lang="en-GB" sz="1600" b="0" dirty="0">
                <a:solidFill>
                  <a:schemeClr val="tx1"/>
                </a:solidFill>
              </a:rPr>
              <a:t>A</a:t>
            </a:r>
            <a:r>
              <a:rPr lang="en-GB" sz="1600" b="0" dirty="0" smtClean="0">
                <a:solidFill>
                  <a:schemeClr val="tx1"/>
                </a:solidFill>
              </a:rPr>
              <a:t>uthority </a:t>
            </a:r>
            <a:r>
              <a:rPr lang="en-GB" sz="1600" b="0" dirty="0">
                <a:solidFill>
                  <a:schemeClr val="tx1"/>
                </a:solidFill>
              </a:rPr>
              <a:t>has reasonable cause to suspect that an adult in its </a:t>
            </a:r>
            <a:r>
              <a:rPr lang="en-GB" sz="1600" b="0" dirty="0" smtClean="0">
                <a:solidFill>
                  <a:schemeClr val="tx1"/>
                </a:solidFill>
              </a:rPr>
              <a:t>area —</a:t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i="1" dirty="0">
                <a:solidFill>
                  <a:schemeClr val="tx1"/>
                </a:solidFill>
              </a:rPr>
              <a:t/>
            </a:r>
            <a:br>
              <a:rPr lang="en-GB" sz="1600" b="0" i="1" dirty="0">
                <a:solidFill>
                  <a:schemeClr val="tx1"/>
                </a:solidFill>
              </a:rPr>
            </a:br>
            <a:r>
              <a:rPr lang="en-GB" sz="1600" b="0" i="1" dirty="0">
                <a:solidFill>
                  <a:schemeClr val="tx1"/>
                </a:solidFill>
              </a:rPr>
              <a:t>(a)has needs for care and support (whether or not the authority is meeting any of those needs),</a:t>
            </a:r>
            <a:br>
              <a:rPr lang="en-GB" sz="1600" b="0" i="1" dirty="0">
                <a:solidFill>
                  <a:schemeClr val="tx1"/>
                </a:solidFill>
              </a:rPr>
            </a:br>
            <a:r>
              <a:rPr lang="en-GB" sz="1600" b="0" i="1" dirty="0">
                <a:solidFill>
                  <a:schemeClr val="tx1"/>
                </a:solidFill>
              </a:rPr>
              <a:t>(b)is experiencing, or is at risk of, abuse or neglect, and</a:t>
            </a:r>
            <a:br>
              <a:rPr lang="en-GB" sz="1600" b="0" i="1" dirty="0">
                <a:solidFill>
                  <a:schemeClr val="tx1"/>
                </a:solidFill>
              </a:rPr>
            </a:br>
            <a:r>
              <a:rPr lang="en-GB" sz="1600" b="0" i="1" dirty="0">
                <a:solidFill>
                  <a:schemeClr val="tx1"/>
                </a:solidFill>
              </a:rPr>
              <a:t>(c)as a result of those needs is unable to protect himself or herself against the abuse or neglect or the risk of </a:t>
            </a:r>
            <a:r>
              <a:rPr lang="en-GB" sz="1600" b="0" i="1" dirty="0" smtClean="0">
                <a:solidFill>
                  <a:schemeClr val="tx1"/>
                </a:solidFill>
              </a:rPr>
              <a:t>it</a:t>
            </a:r>
            <a:r>
              <a:rPr lang="en-GB" sz="1600" b="0" i="1" dirty="0" smtClean="0">
                <a:solidFill>
                  <a:schemeClr val="tx1"/>
                </a:solidFill>
              </a:rPr>
              <a:t/>
            </a:r>
            <a:br>
              <a:rPr lang="en-GB" sz="1600" b="0" i="1" dirty="0" smtClean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/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>- Sadly, the </a:t>
            </a:r>
            <a:r>
              <a:rPr lang="en-GB" sz="1600" b="0" dirty="0" err="1" smtClean="0">
                <a:solidFill>
                  <a:schemeClr val="tx1"/>
                </a:solidFill>
              </a:rPr>
              <a:t>Covid</a:t>
            </a:r>
            <a:r>
              <a:rPr lang="en-GB" sz="1600" b="0" dirty="0" smtClean="0">
                <a:solidFill>
                  <a:schemeClr val="tx1"/>
                </a:solidFill>
              </a:rPr>
              <a:t> 19 Pandemic and cost of living crisis have resulted in an increase in the complexity, severity and number of Safeguarding Adult Concerns related to self-neglect and tragically there are an increasing number of instances where adults have </a:t>
            </a:r>
            <a:r>
              <a:rPr lang="en-GB" sz="1600" b="0" dirty="0" smtClean="0">
                <a:solidFill>
                  <a:schemeClr val="tx1"/>
                </a:solidFill>
              </a:rPr>
              <a:t>died and self-neglect is a concern</a:t>
            </a:r>
            <a:r>
              <a:rPr lang="en-GB" sz="1600" b="0" dirty="0" smtClean="0">
                <a:solidFill>
                  <a:schemeClr val="tx1"/>
                </a:solidFill>
              </a:rPr>
              <a:t/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/>
            </a:r>
            <a:br>
              <a:rPr lang="en-GB" sz="1600" b="0" dirty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>-</a:t>
            </a:r>
            <a:r>
              <a:rPr lang="en-GB" sz="1600" b="0" dirty="0">
                <a:solidFill>
                  <a:schemeClr val="tx1"/>
                </a:solidFill>
              </a:rPr>
              <a:t> </a:t>
            </a:r>
            <a:r>
              <a:rPr lang="en-GB" sz="1600" b="0" dirty="0" smtClean="0">
                <a:solidFill>
                  <a:schemeClr val="tx1"/>
                </a:solidFill>
              </a:rPr>
              <a:t>Self-neglect </a:t>
            </a:r>
            <a:r>
              <a:rPr lang="en-GB" sz="1600" b="0" dirty="0">
                <a:solidFill>
                  <a:schemeClr val="tx1"/>
                </a:solidFill>
              </a:rPr>
              <a:t>is defined as “neglecting to care for one’s personal hygiene, health or surroundings and includes behaviour such as hoarding.” </a:t>
            </a:r>
            <a:r>
              <a:rPr lang="en-GB" sz="1600" b="0" dirty="0" smtClean="0">
                <a:solidFill>
                  <a:schemeClr val="tx1"/>
                </a:solidFill>
              </a:rPr>
              <a:t>(The Department of Health </a:t>
            </a:r>
            <a:r>
              <a:rPr lang="en-GB" sz="1600" b="0" dirty="0">
                <a:solidFill>
                  <a:schemeClr val="tx1"/>
                </a:solidFill>
              </a:rPr>
              <a:t>2016</a:t>
            </a:r>
            <a:r>
              <a:rPr lang="en-GB" sz="1600" b="0" dirty="0" smtClean="0">
                <a:solidFill>
                  <a:schemeClr val="tx1"/>
                </a:solidFill>
              </a:rPr>
              <a:t>)</a:t>
            </a:r>
            <a:r>
              <a:rPr lang="en-GB" sz="1600" b="0" dirty="0">
                <a:solidFill>
                  <a:schemeClr val="tx1"/>
                </a:solidFill>
              </a:rPr>
              <a:t/>
            </a:r>
            <a:br>
              <a:rPr lang="en-GB" sz="1600" b="0" dirty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/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>- Not all self-neglect should be explored under Safeguarding Adult frameworks and it is when self-neglect endangers safety and wellbeing that Safeguarding Adults frameworks should be </a:t>
            </a:r>
            <a:r>
              <a:rPr lang="en-GB" sz="1600" b="0" dirty="0" smtClean="0">
                <a:solidFill>
                  <a:schemeClr val="tx1"/>
                </a:solidFill>
              </a:rPr>
              <a:t>applied</a:t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/>
            </a:r>
            <a:br>
              <a:rPr lang="en-GB" sz="1600" b="0" dirty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>-</a:t>
            </a:r>
            <a:r>
              <a:rPr lang="en-GB" sz="1600" b="0" dirty="0">
                <a:solidFill>
                  <a:schemeClr val="tx1"/>
                </a:solidFill>
              </a:rPr>
              <a:t> </a:t>
            </a:r>
            <a:r>
              <a:rPr lang="en-GB" sz="1600" b="0" dirty="0" smtClean="0">
                <a:solidFill>
                  <a:schemeClr val="tx1"/>
                </a:solidFill>
              </a:rPr>
              <a:t>Raising </a:t>
            </a:r>
            <a:r>
              <a:rPr lang="en-GB" sz="1600" b="0" dirty="0">
                <a:solidFill>
                  <a:schemeClr val="tx1"/>
                </a:solidFill>
              </a:rPr>
              <a:t>awareness and developing our response to </a:t>
            </a:r>
            <a:r>
              <a:rPr lang="en-GB" sz="1600" b="0" dirty="0" smtClean="0">
                <a:solidFill>
                  <a:schemeClr val="tx1"/>
                </a:solidFill>
              </a:rPr>
              <a:t>self-neglect </a:t>
            </a:r>
            <a:r>
              <a:rPr lang="en-GB" sz="1600" b="0" dirty="0">
                <a:solidFill>
                  <a:schemeClr val="tx1"/>
                </a:solidFill>
              </a:rPr>
              <a:t>is a priority for Newham Safeguarding Adults Board</a:t>
            </a:r>
            <a:r>
              <a:rPr lang="en-GB" sz="1800" b="0" dirty="0" smtClean="0">
                <a:solidFill>
                  <a:schemeClr val="tx1"/>
                </a:solidFill>
              </a:rPr>
              <a:t/>
            </a:r>
            <a:br>
              <a:rPr lang="en-GB" sz="1800" b="0" dirty="0" smtClean="0">
                <a:solidFill>
                  <a:schemeClr val="tx1"/>
                </a:solidFill>
              </a:rPr>
            </a:br>
            <a:r>
              <a:rPr lang="en-GB" sz="1800" b="0" dirty="0">
                <a:solidFill>
                  <a:schemeClr val="tx1"/>
                </a:solidFill>
              </a:rPr>
              <a:t/>
            </a:r>
            <a:br>
              <a:rPr lang="en-GB" sz="1800" b="0" dirty="0">
                <a:solidFill>
                  <a:schemeClr val="tx1"/>
                </a:solidFill>
              </a:rPr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7024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87" y="-2992585"/>
            <a:ext cx="11297868" cy="8469154"/>
          </a:xfrm>
        </p:spPr>
        <p:txBody>
          <a:bodyPr>
            <a:normAutofit/>
          </a:bodyPr>
          <a:lstStyle/>
          <a:p>
            <a:r>
              <a:rPr lang="en-GB" sz="2000" u="sng" dirty="0" smtClean="0">
                <a:solidFill>
                  <a:schemeClr val="tx1"/>
                </a:solidFill>
              </a:rPr>
              <a:t/>
            </a:r>
            <a:br>
              <a:rPr lang="en-GB" sz="2000" u="sng" dirty="0" smtClean="0">
                <a:solidFill>
                  <a:schemeClr val="tx1"/>
                </a:solidFill>
              </a:rPr>
            </a:br>
            <a:r>
              <a:rPr lang="en-GB" sz="2000" u="sng" dirty="0" smtClean="0">
                <a:solidFill>
                  <a:schemeClr val="tx1"/>
                </a:solidFill>
              </a:rPr>
              <a:t>What </a:t>
            </a:r>
            <a:r>
              <a:rPr lang="en-GB" sz="2000" u="sng" dirty="0">
                <a:solidFill>
                  <a:schemeClr val="tx1"/>
                </a:solidFill>
              </a:rPr>
              <a:t>are the challenges </a:t>
            </a:r>
            <a:r>
              <a:rPr lang="en-GB" sz="2000" u="sng" dirty="0" smtClean="0">
                <a:solidFill>
                  <a:schemeClr val="tx1"/>
                </a:solidFill>
              </a:rPr>
              <a:t>we </a:t>
            </a:r>
            <a:r>
              <a:rPr lang="en-GB" sz="2000" u="sng" dirty="0">
                <a:solidFill>
                  <a:schemeClr val="tx1"/>
                </a:solidFill>
              </a:rPr>
              <a:t>are addressing</a:t>
            </a:r>
            <a:r>
              <a:rPr lang="en-GB" sz="2000" u="sng" dirty="0" smtClean="0">
                <a:solidFill>
                  <a:schemeClr val="tx1"/>
                </a:solidFill>
              </a:rPr>
              <a:t>?</a:t>
            </a:r>
            <a:r>
              <a:rPr lang="en-GB" sz="2000" b="0" dirty="0" smtClean="0">
                <a:solidFill>
                  <a:schemeClr val="tx1"/>
                </a:solidFill>
              </a:rPr>
              <a:t/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/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- Individuals </a:t>
            </a:r>
            <a:r>
              <a:rPr lang="en-GB" sz="2000" b="0" dirty="0" smtClean="0">
                <a:solidFill>
                  <a:schemeClr val="tx1"/>
                </a:solidFill>
              </a:rPr>
              <a:t>with </a:t>
            </a:r>
            <a:r>
              <a:rPr lang="en-GB" sz="2000" b="0" dirty="0" smtClean="0">
                <a:solidFill>
                  <a:schemeClr val="tx1"/>
                </a:solidFill>
              </a:rPr>
              <a:t>physical and mental health needs</a:t>
            </a:r>
            <a:r>
              <a:rPr lang="en-GB" sz="2000" b="0" dirty="0">
                <a:solidFill>
                  <a:schemeClr val="tx1"/>
                </a:solidFill>
              </a:rPr>
              <a:t>, substance </a:t>
            </a:r>
            <a:r>
              <a:rPr lang="en-GB" sz="2000" b="0" dirty="0" smtClean="0">
                <a:solidFill>
                  <a:schemeClr val="tx1"/>
                </a:solidFill>
              </a:rPr>
              <a:t>abuse concerns, </a:t>
            </a:r>
            <a:r>
              <a:rPr lang="en-GB" sz="2000" b="0" dirty="0">
                <a:solidFill>
                  <a:schemeClr val="tx1"/>
                </a:solidFill>
              </a:rPr>
              <a:t>social </a:t>
            </a:r>
            <a:r>
              <a:rPr lang="en-GB" sz="2000" b="0" dirty="0" smtClean="0">
                <a:solidFill>
                  <a:schemeClr val="tx1"/>
                </a:solidFill>
              </a:rPr>
              <a:t>isolation concerns, </a:t>
            </a:r>
            <a:r>
              <a:rPr lang="en-GB" sz="2000" b="0" dirty="0">
                <a:solidFill>
                  <a:schemeClr val="tx1"/>
                </a:solidFill>
              </a:rPr>
              <a:t>cognitive impairment </a:t>
            </a:r>
            <a:r>
              <a:rPr lang="en-GB" sz="2000" b="0" dirty="0" smtClean="0">
                <a:solidFill>
                  <a:schemeClr val="tx1"/>
                </a:solidFill>
              </a:rPr>
              <a:t>and/or trauma, </a:t>
            </a:r>
            <a:r>
              <a:rPr lang="en-GB" sz="2000" b="0" dirty="0" smtClean="0">
                <a:solidFill>
                  <a:schemeClr val="tx1"/>
                </a:solidFill>
              </a:rPr>
              <a:t>where there were a number of touch points with different people and agencies, however, significant </a:t>
            </a:r>
            <a:r>
              <a:rPr lang="en-GB" sz="2000" b="0" dirty="0" smtClean="0">
                <a:solidFill>
                  <a:schemeClr val="tx1"/>
                </a:solidFill>
              </a:rPr>
              <a:t>self-neglect </a:t>
            </a:r>
            <a:r>
              <a:rPr lang="en-GB" sz="2000" b="0" dirty="0" smtClean="0">
                <a:solidFill>
                  <a:schemeClr val="tx1"/>
                </a:solidFill>
              </a:rPr>
              <a:t>wa</a:t>
            </a:r>
            <a:r>
              <a:rPr lang="en-GB" sz="2000" b="0" dirty="0" smtClean="0">
                <a:solidFill>
                  <a:schemeClr val="tx1"/>
                </a:solidFill>
              </a:rPr>
              <a:t>s </a:t>
            </a:r>
            <a:r>
              <a:rPr lang="en-GB" sz="2000" b="0" dirty="0" smtClean="0">
                <a:solidFill>
                  <a:schemeClr val="tx1"/>
                </a:solidFill>
              </a:rPr>
              <a:t>evident and in some instances </a:t>
            </a:r>
            <a:r>
              <a:rPr lang="en-GB" sz="2000" b="0" dirty="0" smtClean="0">
                <a:solidFill>
                  <a:schemeClr val="tx1"/>
                </a:solidFill>
              </a:rPr>
              <a:t>the </a:t>
            </a:r>
            <a:r>
              <a:rPr lang="en-GB" sz="2000" b="0" dirty="0" smtClean="0">
                <a:solidFill>
                  <a:schemeClr val="tx1"/>
                </a:solidFill>
              </a:rPr>
              <a:t>adult </a:t>
            </a:r>
            <a:r>
              <a:rPr lang="en-GB" sz="2000" b="0" dirty="0" smtClean="0">
                <a:solidFill>
                  <a:schemeClr val="tx1"/>
                </a:solidFill>
              </a:rPr>
              <a:t>died</a:t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/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- The increase of significant self-neglect related to individuals who are Black, Asian or ethnically diverse, </a:t>
            </a:r>
            <a:r>
              <a:rPr lang="en-GB" sz="2000" b="0" dirty="0">
                <a:solidFill>
                  <a:schemeClr val="tx1"/>
                </a:solidFill>
              </a:rPr>
              <a:t>with physical and mental health needs, substance abuse concerns, social isolation concerns, cognitive impairment and/or </a:t>
            </a:r>
            <a:r>
              <a:rPr lang="en-GB" sz="2000" b="0" dirty="0" smtClean="0">
                <a:solidFill>
                  <a:schemeClr val="tx1"/>
                </a:solidFill>
              </a:rPr>
              <a:t>trauma, where </a:t>
            </a:r>
            <a:r>
              <a:rPr lang="en-GB" sz="2000" b="0" dirty="0">
                <a:solidFill>
                  <a:schemeClr val="tx1"/>
                </a:solidFill>
              </a:rPr>
              <a:t>there were a number of touch points with different people and agencies, however, significant self-neglect </a:t>
            </a:r>
            <a:r>
              <a:rPr lang="en-GB" sz="2000" b="0" dirty="0" smtClean="0">
                <a:solidFill>
                  <a:schemeClr val="tx1"/>
                </a:solidFill>
              </a:rPr>
              <a:t>was evident </a:t>
            </a:r>
            <a:r>
              <a:rPr lang="en-GB" sz="2000" b="0" dirty="0">
                <a:solidFill>
                  <a:schemeClr val="tx1"/>
                </a:solidFill>
              </a:rPr>
              <a:t>and in some instances </a:t>
            </a:r>
            <a:r>
              <a:rPr lang="en-GB" sz="2000" b="0" dirty="0" smtClean="0">
                <a:solidFill>
                  <a:schemeClr val="tx1"/>
                </a:solidFill>
              </a:rPr>
              <a:t>the </a:t>
            </a:r>
            <a:r>
              <a:rPr lang="en-GB" sz="2000" b="0" dirty="0">
                <a:solidFill>
                  <a:schemeClr val="tx1"/>
                </a:solidFill>
              </a:rPr>
              <a:t>adult </a:t>
            </a:r>
            <a:r>
              <a:rPr lang="en-GB" sz="2000" b="0" dirty="0" smtClean="0">
                <a:solidFill>
                  <a:schemeClr val="tx1"/>
                </a:solidFill>
              </a:rPr>
              <a:t>died</a:t>
            </a:r>
            <a:r>
              <a:rPr lang="en-GB" sz="2000" b="0" dirty="0">
                <a:solidFill>
                  <a:schemeClr val="tx1"/>
                </a:solidFill>
              </a:rPr>
              <a:t/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/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/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- </a:t>
            </a:r>
            <a:r>
              <a:rPr lang="en-GB" sz="2000" b="0" dirty="0">
                <a:solidFill>
                  <a:schemeClr val="tx1"/>
                </a:solidFill>
              </a:rPr>
              <a:t>We need to develop effective and coordinated multi-agency preventative and responsive approaches, including methods of intervention and supports/services, to optimise the safety, wellbeing and quality of life of residents</a:t>
            </a:r>
            <a:r>
              <a:rPr lang="en-GB" sz="2000" b="0" dirty="0"/>
              <a:t/>
            </a:r>
            <a:br>
              <a:rPr lang="en-GB" sz="2000" b="0" dirty="0"/>
            </a:b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3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1840-3ADF-931A-4D8D-60263E0DD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72" y="-129310"/>
            <a:ext cx="11084728" cy="5320741"/>
          </a:xfrm>
        </p:spPr>
        <p:txBody>
          <a:bodyPr>
            <a:normAutofit/>
          </a:bodyPr>
          <a:lstStyle/>
          <a:p>
            <a:r>
              <a:rPr lang="en-GB" sz="2000" u="sng" dirty="0">
                <a:solidFill>
                  <a:schemeClr val="tx1"/>
                </a:solidFill>
              </a:rPr>
              <a:t>Q</a:t>
            </a:r>
            <a:r>
              <a:rPr lang="en-GB" sz="2000" u="sng" dirty="0" smtClean="0">
                <a:solidFill>
                  <a:schemeClr val="tx1"/>
                </a:solidFill>
              </a:rPr>
              <a:t>uestions </a:t>
            </a:r>
            <a:r>
              <a:rPr lang="en-GB" sz="2000" u="sng" dirty="0">
                <a:solidFill>
                  <a:schemeClr val="tx1"/>
                </a:solidFill>
              </a:rPr>
              <a:t>that research might help with</a:t>
            </a:r>
            <a:r>
              <a:rPr lang="en-GB" sz="2000" u="sng" dirty="0" smtClean="0">
                <a:solidFill>
                  <a:schemeClr val="tx1"/>
                </a:solidFill>
              </a:rPr>
              <a:t>?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The following questions in </a:t>
            </a:r>
            <a:r>
              <a:rPr lang="en-GB" sz="2000" b="0" dirty="0" smtClean="0">
                <a:solidFill>
                  <a:schemeClr val="tx1"/>
                </a:solidFill>
              </a:rPr>
              <a:t>the context of minimising risks associated with </a:t>
            </a:r>
            <a:r>
              <a:rPr lang="en-GB" sz="2000" b="0" dirty="0" smtClean="0">
                <a:solidFill>
                  <a:schemeClr val="tx1"/>
                </a:solidFill>
              </a:rPr>
              <a:t>self-neglect </a:t>
            </a:r>
            <a:r>
              <a:rPr lang="en-GB" sz="2000" b="0" dirty="0" smtClean="0">
                <a:solidFill>
                  <a:schemeClr val="tx1"/>
                </a:solidFill>
              </a:rPr>
              <a:t>–</a:t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/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- Understanding </a:t>
            </a:r>
            <a:r>
              <a:rPr lang="en-GB" sz="2000" b="0" dirty="0">
                <a:solidFill>
                  <a:schemeClr val="tx1"/>
                </a:solidFill>
              </a:rPr>
              <a:t>intersectionality in the context of </a:t>
            </a:r>
            <a:r>
              <a:rPr lang="en-GB" sz="2000" b="0" dirty="0" smtClean="0">
                <a:solidFill>
                  <a:schemeClr val="tx1"/>
                </a:solidFill>
              </a:rPr>
              <a:t>self-neglect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- Understanding the impact of physical and mental health issues, substance abuse, social </a:t>
            </a:r>
            <a:r>
              <a:rPr lang="en-GB" sz="2000" b="0" dirty="0" smtClean="0">
                <a:solidFill>
                  <a:schemeClr val="tx1"/>
                </a:solidFill>
              </a:rPr>
              <a:t>isolation, cognitive </a:t>
            </a:r>
            <a:r>
              <a:rPr lang="en-GB" sz="2000" b="0" dirty="0" smtClean="0">
                <a:solidFill>
                  <a:schemeClr val="tx1"/>
                </a:solidFill>
              </a:rPr>
              <a:t>impairment </a:t>
            </a:r>
            <a:r>
              <a:rPr lang="en-GB" sz="2000" b="0" dirty="0" smtClean="0">
                <a:solidFill>
                  <a:schemeClr val="tx1"/>
                </a:solidFill>
              </a:rPr>
              <a:t>and trauma resulting </a:t>
            </a:r>
            <a:r>
              <a:rPr lang="en-GB" sz="2000" b="0" dirty="0" smtClean="0">
                <a:solidFill>
                  <a:schemeClr val="tx1"/>
                </a:solidFill>
              </a:rPr>
              <a:t>in Safeguarding Adult Concerns related to </a:t>
            </a:r>
            <a:r>
              <a:rPr lang="en-GB" sz="2000" b="0" dirty="0" smtClean="0">
                <a:solidFill>
                  <a:schemeClr val="tx1"/>
                </a:solidFill>
              </a:rPr>
              <a:t>self-neglect</a:t>
            </a:r>
            <a:r>
              <a:rPr lang="en-GB" sz="2000" b="0" dirty="0">
                <a:solidFill>
                  <a:schemeClr val="tx1"/>
                </a:solidFill>
              </a:rPr>
              <a:t/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/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>- Understanding self-neglect from a trauma informed perspective </a:t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/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>- Understanding the impact of </a:t>
            </a:r>
            <a:r>
              <a:rPr lang="en-GB" sz="2000" b="0" dirty="0" smtClean="0">
                <a:solidFill>
                  <a:schemeClr val="tx1"/>
                </a:solidFill>
              </a:rPr>
              <a:t>agencies and professionals’ cultural </a:t>
            </a:r>
            <a:r>
              <a:rPr lang="en-GB" sz="2000" b="0" dirty="0">
                <a:solidFill>
                  <a:schemeClr val="tx1"/>
                </a:solidFill>
              </a:rPr>
              <a:t>competency in </a:t>
            </a:r>
            <a:r>
              <a:rPr lang="en-GB" sz="2000" b="0" dirty="0" smtClean="0">
                <a:solidFill>
                  <a:schemeClr val="tx1"/>
                </a:solidFill>
              </a:rPr>
              <a:t>preventing and responding </a:t>
            </a:r>
            <a:r>
              <a:rPr lang="en-GB" sz="2000" b="0" dirty="0">
                <a:solidFill>
                  <a:schemeClr val="tx1"/>
                </a:solidFill>
              </a:rPr>
              <a:t>to concerns of </a:t>
            </a:r>
            <a:r>
              <a:rPr lang="en-GB" sz="2000" b="0" dirty="0" smtClean="0">
                <a:solidFill>
                  <a:schemeClr val="tx1"/>
                </a:solidFill>
              </a:rPr>
              <a:t>self-neglect</a:t>
            </a:r>
            <a:r>
              <a:rPr lang="en-GB" b="0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6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4ADD228A-ABD7-4D49-BECA-5B022A830E6C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BEFB6FB3-EA38-4BF3-9E00-32E43FC7E35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D58FF817-602D-41F6-AB37-FC625162B8E1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0EF97546-A04C-4908-BD1E-5122638CC080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E46DC8D6-422B-42CA-89CE-6D9ECA5D70A9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1A96C7E9-AD91-4F90-97C2-DB84174C579E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c03444e-fafa-4f4e-af5e-6c75cb264e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6C04282070794B97940716D88C8115" ma:contentTypeVersion="16" ma:contentTypeDescription="Create a new document." ma:contentTypeScope="" ma:versionID="141cec3a176d7a21b75f99f7e3f8127f">
  <xsd:schema xmlns:xsd="http://www.w3.org/2001/XMLSchema" xmlns:xs="http://www.w3.org/2001/XMLSchema" xmlns:p="http://schemas.microsoft.com/office/2006/metadata/properties" xmlns:ns3="ec03444e-fafa-4f4e-af5e-6c75cb264ef6" xmlns:ns4="8989ce4f-e5a3-459a-a7a6-f73d31f9cbc2" targetNamespace="http://schemas.microsoft.com/office/2006/metadata/properties" ma:root="true" ma:fieldsID="2a90ccf8b27659715fbb5a33ef192472" ns3:_="" ns4:_="">
    <xsd:import namespace="ec03444e-fafa-4f4e-af5e-6c75cb264ef6"/>
    <xsd:import namespace="8989ce4f-e5a3-459a-a7a6-f73d31f9cb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3444e-fafa-4f4e-af5e-6c75cb264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9ce4f-e5a3-459a-a7a6-f73d31f9cbc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7D5166-84A9-4705-97CC-DFA80695DD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D02317-CF5E-42A8-B3B9-6A2C8BE8E299}">
  <ds:schemaRefs>
    <ds:schemaRef ds:uri="http://purl.org/dc/terms/"/>
    <ds:schemaRef ds:uri="http://schemas.openxmlformats.org/package/2006/metadata/core-properties"/>
    <ds:schemaRef ds:uri="8989ce4f-e5a3-459a-a7a6-f73d31f9cbc2"/>
    <ds:schemaRef ds:uri="http://schemas.microsoft.com/office/2006/documentManagement/types"/>
    <ds:schemaRef ds:uri="http://schemas.microsoft.com/office/infopath/2007/PartnerControls"/>
    <ds:schemaRef ds:uri="ec03444e-fafa-4f4e-af5e-6c75cb264ef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182686-FAD7-4A22-A22B-04B1214F96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03444e-fafa-4f4e-af5e-6c75cb264ef6"/>
    <ds:schemaRef ds:uri="8989ce4f-e5a3-459a-a7a6-f73d31f9cb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581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4_Custom Design</vt:lpstr>
      <vt:lpstr>Custom Design</vt:lpstr>
      <vt:lpstr>1_Custom Design</vt:lpstr>
      <vt:lpstr>2_Custom Design</vt:lpstr>
      <vt:lpstr>3_Custom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  Adult Social Care, London Borough of Newham   Claire Solley – Director of Quality Assurance, Safeguarding and Workforce Development   Newham Centre of Health and Care Equity  Policy and Practice event   29.11.23</vt:lpstr>
      <vt:lpstr>What is the practice?  - Safeguarding is everybody’s business – the term safeguarding relates to abuse, neglect (including significant self-neglect)   - Adult Social Care is the lead agency for Safeguarding Adults  - Section 42 of The Care Act 2014 states the Local Authority has a statutory duty to make enquires in the following circumstances   - The Local Authority has reasonable cause to suspect that an adult in its area —  (a)has needs for care and support (whether or not the authority is meeting any of those needs), (b)is experiencing, or is at risk of, abuse or neglect, and (c)as a result of those needs is unable to protect himself or herself against the abuse or neglect or the risk of it  - Sadly, the Covid 19 Pandemic and cost of living crisis have resulted in an increase in the complexity, severity and number of Safeguarding Adult Concerns related to self-neglect and tragically there are an increasing number of instances where adults have died and self-neglect is a concern  - Self-neglect is defined as “neglecting to care for one’s personal hygiene, health or surroundings and includes behaviour such as hoarding.” (The Department of Health 2016)  - Not all self-neglect should be explored under Safeguarding Adult frameworks and it is when self-neglect endangers safety and wellbeing that Safeguarding Adults frameworks should be applied  - Raising awareness and developing our response to self-neglect is a priority for Newham Safeguarding Adults Board  </vt:lpstr>
      <vt:lpstr> What are the challenges we are addressing?  - Individuals with physical and mental health needs, substance abuse concerns, social isolation concerns, cognitive impairment and/or trauma, where there were a number of touch points with different people and agencies, however, significant self-neglect was evident and in some instances the adult died  - The increase of significant self-neglect related to individuals who are Black, Asian or ethnically diverse, with physical and mental health needs, substance abuse concerns, social isolation concerns, cognitive impairment and/or trauma, where there were a number of touch points with different people and agencies, however, significant self-neglect was evident and in some instances the adult died   - We need to develop effective and coordinated multi-agency preventative and responsive approaches, including methods of intervention and supports/services, to optimise the safety, wellbeing and quality of life of residents </vt:lpstr>
      <vt:lpstr>Questions that research might help with?   The following questions in the context of minimising risks associated with self-neglect –  - Understanding intersectionality in the context of self-neglect  - Understanding the impact of physical and mental health issues, substance abuse, social isolation, cognitive impairment and trauma resulting in Safeguarding Adult Concerns related to self-neglect  - Understanding self-neglect from a trauma informed perspective   - Understanding the impact of agencies and professionals’ cultural competency in preventing and responding to concerns of self-neglect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</dc:title>
  <dc:creator>Inderjit Puaar</dc:creator>
  <cp:lastModifiedBy>Claire Solley</cp:lastModifiedBy>
  <cp:revision>25</cp:revision>
  <dcterms:created xsi:type="dcterms:W3CDTF">2023-10-09T13:23:20Z</dcterms:created>
  <dcterms:modified xsi:type="dcterms:W3CDTF">2023-12-06T16:18:53Z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0x0101001B6C04282070794B97940716D88C8115</vt:lpwstr>
  </property>
  <property fmtid="{D5CDD505-2E9C-101B-9397-08002B2CF9AE}" pid="3" name="MediaServiceImageTags">
    <vt:lpwstr/>
  </property>
  <property fmtid="{D5CDD505-2E9C-101B-9397-08002B2CF9AE}" pid="4" name="IntranetKeywords">
    <vt:lpwstr/>
  </property>
  <property fmtid="{D5CDD505-2E9C-101B-9397-08002B2CF9AE}" pid="5" name="NeedHelpWithTopic">
    <vt:lpwstr/>
  </property>
</Properties>
</file>